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comment1.xml" ContentType="application/vnd.openxmlformats-officedocument.presentationml.comments+xml"/>
  <Override PartName="/ppt/theme/themeOverride1.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7"/>
  </p:notesMasterIdLst>
  <p:handoutMasterIdLst>
    <p:handoutMasterId r:id="rId98"/>
  </p:handoutMasterIdLst>
  <p:sldIdLst>
    <p:sldId id="361" r:id="rId2"/>
    <p:sldId id="342" r:id="rId3"/>
    <p:sldId id="280" r:id="rId4"/>
    <p:sldId id="352" r:id="rId5"/>
    <p:sldId id="318" r:id="rId6"/>
    <p:sldId id="317" r:id="rId7"/>
    <p:sldId id="357" r:id="rId8"/>
    <p:sldId id="323" r:id="rId9"/>
    <p:sldId id="320" r:id="rId10"/>
    <p:sldId id="321" r:id="rId11"/>
    <p:sldId id="348" r:id="rId12"/>
    <p:sldId id="346" r:id="rId13"/>
    <p:sldId id="314" r:id="rId14"/>
    <p:sldId id="322" r:id="rId15"/>
    <p:sldId id="324" r:id="rId16"/>
    <p:sldId id="325" r:id="rId17"/>
    <p:sldId id="327" r:id="rId18"/>
    <p:sldId id="335" r:id="rId19"/>
    <p:sldId id="349" r:id="rId20"/>
    <p:sldId id="315" r:id="rId21"/>
    <p:sldId id="291" r:id="rId22"/>
    <p:sldId id="334" r:id="rId23"/>
    <p:sldId id="345" r:id="rId24"/>
    <p:sldId id="344" r:id="rId25"/>
    <p:sldId id="336" r:id="rId26"/>
    <p:sldId id="383" r:id="rId27"/>
    <p:sldId id="316" r:id="rId28"/>
    <p:sldId id="350" r:id="rId29"/>
    <p:sldId id="351" r:id="rId30"/>
    <p:sldId id="326" r:id="rId31"/>
    <p:sldId id="290" r:id="rId32"/>
    <p:sldId id="359" r:id="rId33"/>
    <p:sldId id="358" r:id="rId34"/>
    <p:sldId id="360" r:id="rId35"/>
    <p:sldId id="353" r:id="rId36"/>
    <p:sldId id="356" r:id="rId37"/>
    <p:sldId id="299" r:id="rId38"/>
    <p:sldId id="300" r:id="rId39"/>
    <p:sldId id="301" r:id="rId40"/>
    <p:sldId id="295" r:id="rId41"/>
    <p:sldId id="378" r:id="rId42"/>
    <p:sldId id="297" r:id="rId43"/>
    <p:sldId id="298" r:id="rId44"/>
    <p:sldId id="296" r:id="rId45"/>
    <p:sldId id="376" r:id="rId46"/>
    <p:sldId id="328" r:id="rId47"/>
    <p:sldId id="338" r:id="rId48"/>
    <p:sldId id="292" r:id="rId49"/>
    <p:sldId id="294" r:id="rId50"/>
    <p:sldId id="380" r:id="rId51"/>
    <p:sldId id="332" r:id="rId52"/>
    <p:sldId id="331" r:id="rId53"/>
    <p:sldId id="329" r:id="rId54"/>
    <p:sldId id="382" r:id="rId55"/>
    <p:sldId id="381" r:id="rId56"/>
    <p:sldId id="333" r:id="rId57"/>
    <p:sldId id="379" r:id="rId58"/>
    <p:sldId id="341" r:id="rId59"/>
    <p:sldId id="337" r:id="rId60"/>
    <p:sldId id="347" r:id="rId61"/>
    <p:sldId id="330" r:id="rId62"/>
    <p:sldId id="281" r:id="rId63"/>
    <p:sldId id="375" r:id="rId64"/>
    <p:sldId id="354" r:id="rId65"/>
    <p:sldId id="362" r:id="rId66"/>
    <p:sldId id="343" r:id="rId67"/>
    <p:sldId id="282" r:id="rId68"/>
    <p:sldId id="286" r:id="rId69"/>
    <p:sldId id="287" r:id="rId70"/>
    <p:sldId id="283" r:id="rId71"/>
    <p:sldId id="284" r:id="rId72"/>
    <p:sldId id="285" r:id="rId73"/>
    <p:sldId id="313" r:id="rId74"/>
    <p:sldId id="302" r:id="rId75"/>
    <p:sldId id="363" r:id="rId76"/>
    <p:sldId id="373" r:id="rId77"/>
    <p:sldId id="366" r:id="rId78"/>
    <p:sldId id="368" r:id="rId79"/>
    <p:sldId id="340" r:id="rId80"/>
    <p:sldId id="364" r:id="rId81"/>
    <p:sldId id="365" r:id="rId82"/>
    <p:sldId id="369" r:id="rId83"/>
    <p:sldId id="370" r:id="rId84"/>
    <p:sldId id="367" r:id="rId85"/>
    <p:sldId id="371" r:id="rId86"/>
    <p:sldId id="305" r:id="rId87"/>
    <p:sldId id="372" r:id="rId88"/>
    <p:sldId id="307" r:id="rId89"/>
    <p:sldId id="311" r:id="rId90"/>
    <p:sldId id="374" r:id="rId91"/>
    <p:sldId id="339" r:id="rId92"/>
    <p:sldId id="308" r:id="rId93"/>
    <p:sldId id="377" r:id="rId94"/>
    <p:sldId id="309" r:id="rId95"/>
    <p:sldId id="310" r:id="rId96"/>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ienvenue" id="{E75E278A-FF0E-49A4-B170-79828D63BBAD}">
          <p14:sldIdLst>
            <p14:sldId id="361"/>
            <p14:sldId id="342"/>
            <p14:sldId id="280"/>
            <p14:sldId id="352"/>
            <p14:sldId id="318"/>
            <p14:sldId id="317"/>
          </p14:sldIdLst>
        </p14:section>
        <p14:section name="Création, morphose, annotation, collaboration, recherche" id="{B9B51309-D148-4332-87C2-07BE32FBCA3B}">
          <p14:sldIdLst>
            <p14:sldId id="357"/>
            <p14:sldId id="323"/>
          </p14:sldIdLst>
        </p14:section>
        <p14:section name="En savoir plus" id="{2CC34DB2-6590-42C0-AD4B-A04C6060184E}">
          <p14:sldIdLst>
            <p14:sldId id="320"/>
            <p14:sldId id="321"/>
            <p14:sldId id="348"/>
            <p14:sldId id="346"/>
            <p14:sldId id="314"/>
            <p14:sldId id="322"/>
            <p14:sldId id="324"/>
            <p14:sldId id="325"/>
            <p14:sldId id="327"/>
            <p14:sldId id="335"/>
            <p14:sldId id="349"/>
            <p14:sldId id="315"/>
            <p14:sldId id="291"/>
            <p14:sldId id="334"/>
            <p14:sldId id="345"/>
            <p14:sldId id="344"/>
            <p14:sldId id="336"/>
            <p14:sldId id="383"/>
            <p14:sldId id="316"/>
            <p14:sldId id="350"/>
            <p14:sldId id="351"/>
            <p14:sldId id="326"/>
            <p14:sldId id="290"/>
            <p14:sldId id="359"/>
            <p14:sldId id="358"/>
            <p14:sldId id="360"/>
            <p14:sldId id="353"/>
            <p14:sldId id="356"/>
            <p14:sldId id="299"/>
            <p14:sldId id="300"/>
            <p14:sldId id="301"/>
            <p14:sldId id="295"/>
            <p14:sldId id="378"/>
            <p14:sldId id="297"/>
            <p14:sldId id="298"/>
            <p14:sldId id="296"/>
            <p14:sldId id="376"/>
            <p14:sldId id="328"/>
            <p14:sldId id="338"/>
            <p14:sldId id="292"/>
            <p14:sldId id="294"/>
            <p14:sldId id="380"/>
            <p14:sldId id="332"/>
            <p14:sldId id="331"/>
            <p14:sldId id="329"/>
            <p14:sldId id="382"/>
            <p14:sldId id="381"/>
            <p14:sldId id="333"/>
            <p14:sldId id="379"/>
            <p14:sldId id="341"/>
            <p14:sldId id="337"/>
            <p14:sldId id="347"/>
            <p14:sldId id="330"/>
            <p14:sldId id="281"/>
            <p14:sldId id="375"/>
            <p14:sldId id="354"/>
            <p14:sldId id="362"/>
            <p14:sldId id="343"/>
            <p14:sldId id="282"/>
            <p14:sldId id="286"/>
            <p14:sldId id="287"/>
            <p14:sldId id="283"/>
            <p14:sldId id="284"/>
            <p14:sldId id="285"/>
            <p14:sldId id="313"/>
            <p14:sldId id="302"/>
            <p14:sldId id="363"/>
            <p14:sldId id="373"/>
            <p14:sldId id="366"/>
            <p14:sldId id="368"/>
            <p14:sldId id="340"/>
            <p14:sldId id="364"/>
            <p14:sldId id="365"/>
            <p14:sldId id="369"/>
            <p14:sldId id="370"/>
            <p14:sldId id="367"/>
            <p14:sldId id="371"/>
            <p14:sldId id="305"/>
            <p14:sldId id="372"/>
            <p14:sldId id="307"/>
            <p14:sldId id="311"/>
            <p14:sldId id="374"/>
            <p14:sldId id="339"/>
            <p14:sldId id="308"/>
            <p14:sldId id="377"/>
            <p14:sldId id="309"/>
            <p14:sldId id="31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 id="3" name=" " initials="" lastIdx="1" clrIdx="2">
    <p:extLst>
      <p:ext uri="{19B8F6BF-5375-455C-9EA6-DF929625EA0E}">
        <p15:presenceInfo xmlns:p15="http://schemas.microsoft.com/office/powerpoint/2012/main" userId=" "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DD462F"/>
    <a:srgbClr val="38130A"/>
    <a:srgbClr val="5C4600"/>
    <a:srgbClr val="F8CAB6"/>
    <a:srgbClr val="923922"/>
    <a:srgbClr val="404040"/>
    <a:srgbClr val="FF9B45"/>
    <a:srgbClr val="F8CFB6"/>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2063" autoAdjust="0"/>
  </p:normalViewPr>
  <p:slideViewPr>
    <p:cSldViewPr snapToGrid="0">
      <p:cViewPr varScale="1">
        <p:scale>
          <a:sx n="97" d="100"/>
          <a:sy n="97" d="100"/>
        </p:scale>
        <p:origin x="324"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00" d="100"/>
          <a:sy n="100" d="100"/>
        </p:scale>
        <p:origin x="3504" y="-33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19-07-03T16:22:28.022" idx="1">
    <p:pos x="4286" y="2248"/>
    <p:text>https://www.unamur.be/sciences/philosoc/revueqs/textes-en-ligne/rqs_2014_185_4_casadesus</p:text>
    <p:extLst>
      <p:ext uri="{C676402C-5697-4E1C-873F-D02D1690AC5C}">
        <p15:threadingInfo xmlns:p15="http://schemas.microsoft.com/office/powerpoint/2012/main" timeZoneBias="-120"/>
      </p:ext>
    </p:extLst>
  </p:cm>
</p:cmLst>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F9C5E6-6DCB-4A11-AC63-23BC2C338D18}" type="doc">
      <dgm:prSet loTypeId="urn:microsoft.com/office/officeart/2005/8/layout/radial3" loCatId="cycle" qsTypeId="urn:microsoft.com/office/officeart/2005/8/quickstyle/3d4" qsCatId="3D" csTypeId="urn:microsoft.com/office/officeart/2005/8/colors/accent2_2" csCatId="accent2" phldr="1"/>
      <dgm:spPr/>
      <dgm:t>
        <a:bodyPr/>
        <a:lstStyle/>
        <a:p>
          <a:endParaRPr lang="fr-FR"/>
        </a:p>
      </dgm:t>
    </dgm:pt>
    <dgm:pt modelId="{2E2A8737-C7BD-4528-B487-60154F979DEF}">
      <dgm:prSet phldrT="[Texte]" custT="1"/>
      <dgm:spPr/>
      <dgm:t>
        <a:bodyPr/>
        <a:lstStyle/>
        <a:p>
          <a:r>
            <a:rPr lang="fr-FR" sz="1600" b="1" dirty="0">
              <a:solidFill>
                <a:srgbClr val="DD462F"/>
              </a:solidFill>
            </a:rPr>
            <a:t>TRANSHUMANISME </a:t>
          </a:r>
        </a:p>
        <a:p>
          <a:r>
            <a:rPr lang="fr-FR" sz="1600" b="1" dirty="0">
              <a:solidFill>
                <a:srgbClr val="DD462F"/>
              </a:solidFill>
            </a:rPr>
            <a:t>UNE HISTOIRE ENFOUIE</a:t>
          </a:r>
        </a:p>
      </dgm:t>
    </dgm:pt>
    <dgm:pt modelId="{5DFB4755-AC1F-41AF-89EC-3C78E8037E6C}" type="parTrans" cxnId="{467498E0-E414-4F86-8351-6F9F3EE83A35}">
      <dgm:prSet/>
      <dgm:spPr/>
      <dgm:t>
        <a:bodyPr/>
        <a:lstStyle/>
        <a:p>
          <a:endParaRPr lang="fr-FR"/>
        </a:p>
      </dgm:t>
    </dgm:pt>
    <dgm:pt modelId="{BC8E949F-207A-4F58-85D6-3CEFEE0693BA}" type="sibTrans" cxnId="{467498E0-E414-4F86-8351-6F9F3EE83A35}">
      <dgm:prSet/>
      <dgm:spPr/>
      <dgm:t>
        <a:bodyPr/>
        <a:lstStyle/>
        <a:p>
          <a:endParaRPr lang="fr-FR"/>
        </a:p>
      </dgm:t>
    </dgm:pt>
    <dgm:pt modelId="{F45430B8-0110-4700-BF9E-78A38AAD7F02}">
      <dgm:prSet phldrT="[Texte]" custT="1"/>
      <dgm:spPr/>
      <dgm:t>
        <a:bodyPr/>
        <a:lstStyle/>
        <a:p>
          <a:r>
            <a:rPr lang="fr-FR" sz="2400" b="1" dirty="0">
              <a:solidFill>
                <a:srgbClr val="F8CAB6"/>
              </a:solidFill>
              <a:effectLst>
                <a:outerShdw blurRad="38100" dist="38100" dir="2700000" algn="tl">
                  <a:srgbClr val="000000">
                    <a:alpha val="43137"/>
                  </a:srgbClr>
                </a:outerShdw>
              </a:effectLst>
            </a:rPr>
            <a:t>Les Mythes</a:t>
          </a:r>
        </a:p>
      </dgm:t>
    </dgm:pt>
    <dgm:pt modelId="{87FF1CD6-13A2-42B6-93A5-47F6953F8F90}" type="parTrans" cxnId="{3AD0C8B4-FDB5-4896-9704-501A5D9C2F65}">
      <dgm:prSet/>
      <dgm:spPr/>
      <dgm:t>
        <a:bodyPr/>
        <a:lstStyle/>
        <a:p>
          <a:endParaRPr lang="fr-FR"/>
        </a:p>
      </dgm:t>
    </dgm:pt>
    <dgm:pt modelId="{627BADE0-2B9B-4D08-9C5D-A26FA787755E}" type="sibTrans" cxnId="{3AD0C8B4-FDB5-4896-9704-501A5D9C2F65}">
      <dgm:prSet/>
      <dgm:spPr/>
      <dgm:t>
        <a:bodyPr/>
        <a:lstStyle/>
        <a:p>
          <a:endParaRPr lang="fr-FR"/>
        </a:p>
      </dgm:t>
    </dgm:pt>
    <dgm:pt modelId="{0EF49B76-770B-4DE5-8411-2040385B9690}">
      <dgm:prSet phldrT="[Texte]" custT="1"/>
      <dgm:spPr/>
      <dgm:t>
        <a:bodyPr/>
        <a:lstStyle/>
        <a:p>
          <a:r>
            <a:rPr lang="fr-FR" sz="1800" b="1" kern="1200" dirty="0">
              <a:solidFill>
                <a:srgbClr val="D24726"/>
              </a:solidFill>
              <a:latin typeface="Segoe UI"/>
              <a:ea typeface="+mn-ea"/>
              <a:cs typeface="+mn-cs"/>
            </a:rPr>
            <a:t>La science fiction </a:t>
          </a:r>
        </a:p>
      </dgm:t>
    </dgm:pt>
    <dgm:pt modelId="{BAC09F75-EADD-4641-845F-74CC7A11DB14}" type="parTrans" cxnId="{62D82B36-0E27-4A95-9F89-23D985B21A07}">
      <dgm:prSet/>
      <dgm:spPr/>
      <dgm:t>
        <a:bodyPr/>
        <a:lstStyle/>
        <a:p>
          <a:endParaRPr lang="fr-FR"/>
        </a:p>
      </dgm:t>
    </dgm:pt>
    <dgm:pt modelId="{74B846F0-D502-4997-838B-A4A0F7F79C52}" type="sibTrans" cxnId="{62D82B36-0E27-4A95-9F89-23D985B21A07}">
      <dgm:prSet/>
      <dgm:spPr/>
      <dgm:t>
        <a:bodyPr/>
        <a:lstStyle/>
        <a:p>
          <a:endParaRPr lang="fr-FR"/>
        </a:p>
      </dgm:t>
    </dgm:pt>
    <dgm:pt modelId="{3EF25320-6705-4BA3-BA4C-C685145C5F03}">
      <dgm:prSet phldrT="[Texte]" custT="1"/>
      <dgm:spPr/>
      <dgm:t>
        <a:bodyPr/>
        <a:lstStyle/>
        <a:p>
          <a:r>
            <a:rPr lang="fr-FR" sz="1800" b="1" dirty="0">
              <a:solidFill>
                <a:srgbClr val="5C4600"/>
              </a:solidFill>
            </a:rPr>
            <a:t>La technoscience </a:t>
          </a:r>
        </a:p>
      </dgm:t>
    </dgm:pt>
    <dgm:pt modelId="{BF2F579B-A185-49B2-8C62-E80797A87762}" type="parTrans" cxnId="{1A29FE2F-0602-4619-A3B0-850F90761A20}">
      <dgm:prSet/>
      <dgm:spPr/>
      <dgm:t>
        <a:bodyPr/>
        <a:lstStyle/>
        <a:p>
          <a:endParaRPr lang="fr-FR"/>
        </a:p>
      </dgm:t>
    </dgm:pt>
    <dgm:pt modelId="{CBEFDC08-C1C2-4CF6-AF03-9E7412FA1A21}" type="sibTrans" cxnId="{1A29FE2F-0602-4619-A3B0-850F90761A20}">
      <dgm:prSet/>
      <dgm:spPr/>
      <dgm:t>
        <a:bodyPr/>
        <a:lstStyle/>
        <a:p>
          <a:endParaRPr lang="fr-FR"/>
        </a:p>
      </dgm:t>
    </dgm:pt>
    <dgm:pt modelId="{2CEC52B3-0C15-4E03-B0EE-96E0F3564FF3}">
      <dgm:prSet phldrT="[Texte]" custT="1"/>
      <dgm:spPr/>
      <dgm:t>
        <a:bodyPr/>
        <a:lstStyle/>
        <a:p>
          <a:r>
            <a:rPr lang="fr-FR" sz="1800" b="1" kern="1200" dirty="0">
              <a:solidFill>
                <a:srgbClr val="D24726"/>
              </a:solidFill>
              <a:latin typeface="Segoe UI"/>
              <a:ea typeface="+mn-ea"/>
              <a:cs typeface="+mn-cs"/>
            </a:rPr>
            <a:t>La philosophie</a:t>
          </a:r>
        </a:p>
      </dgm:t>
    </dgm:pt>
    <dgm:pt modelId="{99E97F0A-2EED-4CBE-A506-7D01B40E371C}" type="parTrans" cxnId="{970451DF-7A17-43DF-A520-818167F82DF0}">
      <dgm:prSet/>
      <dgm:spPr/>
      <dgm:t>
        <a:bodyPr/>
        <a:lstStyle/>
        <a:p>
          <a:endParaRPr lang="fr-FR"/>
        </a:p>
      </dgm:t>
    </dgm:pt>
    <dgm:pt modelId="{D20E9D18-9102-4556-95B1-1BAC8BCE2400}" type="sibTrans" cxnId="{970451DF-7A17-43DF-A520-818167F82DF0}">
      <dgm:prSet/>
      <dgm:spPr/>
      <dgm:t>
        <a:bodyPr/>
        <a:lstStyle/>
        <a:p>
          <a:endParaRPr lang="fr-FR"/>
        </a:p>
      </dgm:t>
    </dgm:pt>
    <dgm:pt modelId="{5472A273-50E3-42BD-B36A-7F5A0C84C7C2}" type="pres">
      <dgm:prSet presAssocID="{A5F9C5E6-6DCB-4A11-AC63-23BC2C338D18}" presName="composite" presStyleCnt="0">
        <dgm:presLayoutVars>
          <dgm:chMax val="1"/>
          <dgm:dir/>
          <dgm:resizeHandles val="exact"/>
        </dgm:presLayoutVars>
      </dgm:prSet>
      <dgm:spPr/>
    </dgm:pt>
    <dgm:pt modelId="{631AED80-AD56-4BA8-A078-F24881024DC6}" type="pres">
      <dgm:prSet presAssocID="{A5F9C5E6-6DCB-4A11-AC63-23BC2C338D18}" presName="radial" presStyleCnt="0">
        <dgm:presLayoutVars>
          <dgm:animLvl val="ctr"/>
        </dgm:presLayoutVars>
      </dgm:prSet>
      <dgm:spPr/>
    </dgm:pt>
    <dgm:pt modelId="{ECC5FE09-57C7-4A9E-9B0F-8F691B5B5E78}" type="pres">
      <dgm:prSet presAssocID="{2E2A8737-C7BD-4528-B487-60154F979DEF}" presName="centerShape" presStyleLbl="vennNode1" presStyleIdx="0" presStyleCnt="5" custScaleX="121230" custLinFactNeighborX="-2070" custLinFactNeighborY="-1384"/>
      <dgm:spPr/>
    </dgm:pt>
    <dgm:pt modelId="{AF033A50-A538-49CA-B54D-30471AD1DE9A}" type="pres">
      <dgm:prSet presAssocID="{F45430B8-0110-4700-BF9E-78A38AAD7F02}" presName="node" presStyleLbl="vennNode1" presStyleIdx="1" presStyleCnt="5" custScaleX="171879" custRadScaleRad="106906" custRadScaleInc="-21970">
        <dgm:presLayoutVars>
          <dgm:bulletEnabled val="1"/>
        </dgm:presLayoutVars>
      </dgm:prSet>
      <dgm:spPr/>
    </dgm:pt>
    <dgm:pt modelId="{50151234-EA15-4C76-A07E-73234E42CC6D}" type="pres">
      <dgm:prSet presAssocID="{0EF49B76-770B-4DE5-8411-2040385B9690}" presName="node" presStyleLbl="vennNode1" presStyleIdx="2" presStyleCnt="5" custScaleX="192772" custRadScaleRad="137994" custRadScaleInc="-3075">
        <dgm:presLayoutVars>
          <dgm:bulletEnabled val="1"/>
        </dgm:presLayoutVars>
      </dgm:prSet>
      <dgm:spPr/>
    </dgm:pt>
    <dgm:pt modelId="{C457A77E-4CB2-4533-9323-0B73B29996ED}" type="pres">
      <dgm:prSet presAssocID="{3EF25320-6705-4BA3-BA4C-C685145C5F03}" presName="node" presStyleLbl="vennNode1" presStyleIdx="3" presStyleCnt="5" custScaleX="179403" custScaleY="142225" custRadScaleRad="110981" custRadScaleInc="-45207">
        <dgm:presLayoutVars>
          <dgm:bulletEnabled val="1"/>
        </dgm:presLayoutVars>
      </dgm:prSet>
      <dgm:spPr/>
    </dgm:pt>
    <dgm:pt modelId="{36DD75FF-8014-4C7B-A77B-823CAB1140CF}" type="pres">
      <dgm:prSet presAssocID="{2CEC52B3-0C15-4E03-B0EE-96E0F3564FF3}" presName="node" presStyleLbl="vennNode1" presStyleIdx="4" presStyleCnt="5" custScaleX="173856" custRadScaleRad="123465" custRadScaleInc="-6871">
        <dgm:presLayoutVars>
          <dgm:bulletEnabled val="1"/>
        </dgm:presLayoutVars>
      </dgm:prSet>
      <dgm:spPr/>
    </dgm:pt>
  </dgm:ptLst>
  <dgm:cxnLst>
    <dgm:cxn modelId="{8FC0B602-303A-4B50-A39C-6F868D9FFE93}" type="presOf" srcId="{F45430B8-0110-4700-BF9E-78A38AAD7F02}" destId="{AF033A50-A538-49CA-B54D-30471AD1DE9A}" srcOrd="0" destOrd="0" presId="urn:microsoft.com/office/officeart/2005/8/layout/radial3"/>
    <dgm:cxn modelId="{FD793F0D-FB5C-433A-AAFF-B4F97778B1F4}" type="presOf" srcId="{A5F9C5E6-6DCB-4A11-AC63-23BC2C338D18}" destId="{5472A273-50E3-42BD-B36A-7F5A0C84C7C2}" srcOrd="0" destOrd="0" presId="urn:microsoft.com/office/officeart/2005/8/layout/radial3"/>
    <dgm:cxn modelId="{1A29FE2F-0602-4619-A3B0-850F90761A20}" srcId="{2E2A8737-C7BD-4528-B487-60154F979DEF}" destId="{3EF25320-6705-4BA3-BA4C-C685145C5F03}" srcOrd="2" destOrd="0" parTransId="{BF2F579B-A185-49B2-8C62-E80797A87762}" sibTransId="{CBEFDC08-C1C2-4CF6-AF03-9E7412FA1A21}"/>
    <dgm:cxn modelId="{62D82B36-0E27-4A95-9F89-23D985B21A07}" srcId="{2E2A8737-C7BD-4528-B487-60154F979DEF}" destId="{0EF49B76-770B-4DE5-8411-2040385B9690}" srcOrd="1" destOrd="0" parTransId="{BAC09F75-EADD-4641-845F-74CC7A11DB14}" sibTransId="{74B846F0-D502-4997-838B-A4A0F7F79C52}"/>
    <dgm:cxn modelId="{FFCFB756-D537-44C3-BEA0-31CEC65F608D}" type="presOf" srcId="{3EF25320-6705-4BA3-BA4C-C685145C5F03}" destId="{C457A77E-4CB2-4533-9323-0B73B29996ED}" srcOrd="0" destOrd="0" presId="urn:microsoft.com/office/officeart/2005/8/layout/radial3"/>
    <dgm:cxn modelId="{4D37FD77-39DE-49C1-A7A2-F0642DB0D932}" type="presOf" srcId="{0EF49B76-770B-4DE5-8411-2040385B9690}" destId="{50151234-EA15-4C76-A07E-73234E42CC6D}" srcOrd="0" destOrd="0" presId="urn:microsoft.com/office/officeart/2005/8/layout/radial3"/>
    <dgm:cxn modelId="{5D726981-E1AF-46EF-8822-0B9676DAA215}" type="presOf" srcId="{2E2A8737-C7BD-4528-B487-60154F979DEF}" destId="{ECC5FE09-57C7-4A9E-9B0F-8F691B5B5E78}" srcOrd="0" destOrd="0" presId="urn:microsoft.com/office/officeart/2005/8/layout/radial3"/>
    <dgm:cxn modelId="{3AD0C8B4-FDB5-4896-9704-501A5D9C2F65}" srcId="{2E2A8737-C7BD-4528-B487-60154F979DEF}" destId="{F45430B8-0110-4700-BF9E-78A38AAD7F02}" srcOrd="0" destOrd="0" parTransId="{87FF1CD6-13A2-42B6-93A5-47F6953F8F90}" sibTransId="{627BADE0-2B9B-4D08-9C5D-A26FA787755E}"/>
    <dgm:cxn modelId="{CF3AAED7-E65F-4121-B9C6-5645B6C699D9}" type="presOf" srcId="{2CEC52B3-0C15-4E03-B0EE-96E0F3564FF3}" destId="{36DD75FF-8014-4C7B-A77B-823CAB1140CF}" srcOrd="0" destOrd="0" presId="urn:microsoft.com/office/officeart/2005/8/layout/radial3"/>
    <dgm:cxn modelId="{970451DF-7A17-43DF-A520-818167F82DF0}" srcId="{2E2A8737-C7BD-4528-B487-60154F979DEF}" destId="{2CEC52B3-0C15-4E03-B0EE-96E0F3564FF3}" srcOrd="3" destOrd="0" parTransId="{99E97F0A-2EED-4CBE-A506-7D01B40E371C}" sibTransId="{D20E9D18-9102-4556-95B1-1BAC8BCE2400}"/>
    <dgm:cxn modelId="{467498E0-E414-4F86-8351-6F9F3EE83A35}" srcId="{A5F9C5E6-6DCB-4A11-AC63-23BC2C338D18}" destId="{2E2A8737-C7BD-4528-B487-60154F979DEF}" srcOrd="0" destOrd="0" parTransId="{5DFB4755-AC1F-41AF-89EC-3C78E8037E6C}" sibTransId="{BC8E949F-207A-4F58-85D6-3CEFEE0693BA}"/>
    <dgm:cxn modelId="{B88CB3F2-8F70-414E-9D61-A3F590D8E8E0}" type="presParOf" srcId="{5472A273-50E3-42BD-B36A-7F5A0C84C7C2}" destId="{631AED80-AD56-4BA8-A078-F24881024DC6}" srcOrd="0" destOrd="0" presId="urn:microsoft.com/office/officeart/2005/8/layout/radial3"/>
    <dgm:cxn modelId="{047A8FB2-C3F1-43A0-B805-665D08F433A3}" type="presParOf" srcId="{631AED80-AD56-4BA8-A078-F24881024DC6}" destId="{ECC5FE09-57C7-4A9E-9B0F-8F691B5B5E78}" srcOrd="0" destOrd="0" presId="urn:microsoft.com/office/officeart/2005/8/layout/radial3"/>
    <dgm:cxn modelId="{3D1B9664-C028-47E5-9705-7B20569C6D9A}" type="presParOf" srcId="{631AED80-AD56-4BA8-A078-F24881024DC6}" destId="{AF033A50-A538-49CA-B54D-30471AD1DE9A}" srcOrd="1" destOrd="0" presId="urn:microsoft.com/office/officeart/2005/8/layout/radial3"/>
    <dgm:cxn modelId="{874A95DF-26D9-4C5C-8978-0B8AE4C7860B}" type="presParOf" srcId="{631AED80-AD56-4BA8-A078-F24881024DC6}" destId="{50151234-EA15-4C76-A07E-73234E42CC6D}" srcOrd="2" destOrd="0" presId="urn:microsoft.com/office/officeart/2005/8/layout/radial3"/>
    <dgm:cxn modelId="{17FC2E2E-A738-4B38-95CB-0DA42CF8008B}" type="presParOf" srcId="{631AED80-AD56-4BA8-A078-F24881024DC6}" destId="{C457A77E-4CB2-4533-9323-0B73B29996ED}" srcOrd="3" destOrd="0" presId="urn:microsoft.com/office/officeart/2005/8/layout/radial3"/>
    <dgm:cxn modelId="{A2FC94D0-D73C-4B43-AA53-97A0DF4D40F1}" type="presParOf" srcId="{631AED80-AD56-4BA8-A078-F24881024DC6}" destId="{36DD75FF-8014-4C7B-A77B-823CAB1140CF}" srcOrd="4"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F9C5E6-6DCB-4A11-AC63-23BC2C338D18}" type="doc">
      <dgm:prSet loTypeId="urn:microsoft.com/office/officeart/2005/8/layout/radial3" loCatId="cycle" qsTypeId="urn:microsoft.com/office/officeart/2005/8/quickstyle/3d4" qsCatId="3D" csTypeId="urn:microsoft.com/office/officeart/2005/8/colors/accent2_2" csCatId="accent2" phldr="1"/>
      <dgm:spPr/>
      <dgm:t>
        <a:bodyPr/>
        <a:lstStyle/>
        <a:p>
          <a:endParaRPr lang="fr-FR"/>
        </a:p>
      </dgm:t>
    </dgm:pt>
    <dgm:pt modelId="{2E2A8737-C7BD-4528-B487-60154F979DEF}">
      <dgm:prSet phldrT="[Texte]" custT="1"/>
      <dgm:spPr/>
      <dgm:t>
        <a:bodyPr/>
        <a:lstStyle/>
        <a:p>
          <a:r>
            <a:rPr lang="fr-FR" sz="2000" b="1" dirty="0">
              <a:solidFill>
                <a:srgbClr val="923922"/>
              </a:solidFill>
            </a:rPr>
            <a:t>Intrication des facteurs</a:t>
          </a:r>
        </a:p>
      </dgm:t>
    </dgm:pt>
    <dgm:pt modelId="{5DFB4755-AC1F-41AF-89EC-3C78E8037E6C}" type="parTrans" cxnId="{467498E0-E414-4F86-8351-6F9F3EE83A35}">
      <dgm:prSet/>
      <dgm:spPr/>
      <dgm:t>
        <a:bodyPr/>
        <a:lstStyle/>
        <a:p>
          <a:endParaRPr lang="fr-FR"/>
        </a:p>
      </dgm:t>
    </dgm:pt>
    <dgm:pt modelId="{BC8E949F-207A-4F58-85D6-3CEFEE0693BA}" type="sibTrans" cxnId="{467498E0-E414-4F86-8351-6F9F3EE83A35}">
      <dgm:prSet/>
      <dgm:spPr/>
      <dgm:t>
        <a:bodyPr/>
        <a:lstStyle/>
        <a:p>
          <a:endParaRPr lang="fr-FR"/>
        </a:p>
      </dgm:t>
    </dgm:pt>
    <dgm:pt modelId="{F45430B8-0110-4700-BF9E-78A38AAD7F02}">
      <dgm:prSet phldrT="[Texte]" custT="1"/>
      <dgm:spPr/>
      <dgm:t>
        <a:bodyPr/>
        <a:lstStyle/>
        <a:p>
          <a:r>
            <a:rPr lang="fr-FR" sz="2800" b="1" kern="1200" dirty="0">
              <a:solidFill>
                <a:srgbClr val="D24726"/>
              </a:solidFill>
              <a:latin typeface="Segoe UI"/>
              <a:ea typeface="+mn-ea"/>
              <a:cs typeface="+mn-cs"/>
            </a:rPr>
            <a:t>M</a:t>
          </a:r>
          <a:r>
            <a:rPr lang="fr-FR" sz="1800" b="1" kern="1200" dirty="0">
              <a:solidFill>
                <a:srgbClr val="D24726"/>
              </a:solidFill>
            </a:rPr>
            <a:t>atérialisme</a:t>
          </a:r>
        </a:p>
      </dgm:t>
    </dgm:pt>
    <dgm:pt modelId="{87FF1CD6-13A2-42B6-93A5-47F6953F8F90}" type="parTrans" cxnId="{3AD0C8B4-FDB5-4896-9704-501A5D9C2F65}">
      <dgm:prSet/>
      <dgm:spPr/>
      <dgm:t>
        <a:bodyPr/>
        <a:lstStyle/>
        <a:p>
          <a:endParaRPr lang="fr-FR"/>
        </a:p>
      </dgm:t>
    </dgm:pt>
    <dgm:pt modelId="{627BADE0-2B9B-4D08-9C5D-A26FA787755E}" type="sibTrans" cxnId="{3AD0C8B4-FDB5-4896-9704-501A5D9C2F65}">
      <dgm:prSet/>
      <dgm:spPr/>
      <dgm:t>
        <a:bodyPr/>
        <a:lstStyle/>
        <a:p>
          <a:endParaRPr lang="fr-FR"/>
        </a:p>
      </dgm:t>
    </dgm:pt>
    <dgm:pt modelId="{0EF49B76-770B-4DE5-8411-2040385B9690}">
      <dgm:prSet phldrT="[Texte]" custT="1"/>
      <dgm:spPr/>
      <dgm:t>
        <a:bodyPr/>
        <a:lstStyle/>
        <a:p>
          <a:r>
            <a:rPr lang="fr-FR" sz="2800" b="1" kern="1200" dirty="0">
              <a:solidFill>
                <a:srgbClr val="D24726"/>
              </a:solidFill>
              <a:latin typeface="Segoe UI"/>
              <a:ea typeface="+mn-ea"/>
              <a:cs typeface="+mn-cs"/>
            </a:rPr>
            <a:t>N</a:t>
          </a:r>
          <a:r>
            <a:rPr lang="fr-FR" sz="1800" b="1" kern="1200" dirty="0">
              <a:solidFill>
                <a:srgbClr val="D24726"/>
              </a:solidFill>
              <a:latin typeface="Segoe UI"/>
              <a:ea typeface="+mn-ea"/>
              <a:cs typeface="+mn-cs"/>
            </a:rPr>
            <a:t>arcissisme</a:t>
          </a:r>
        </a:p>
      </dgm:t>
    </dgm:pt>
    <dgm:pt modelId="{BAC09F75-EADD-4641-845F-74CC7A11DB14}" type="parTrans" cxnId="{62D82B36-0E27-4A95-9F89-23D985B21A07}">
      <dgm:prSet/>
      <dgm:spPr/>
      <dgm:t>
        <a:bodyPr/>
        <a:lstStyle/>
        <a:p>
          <a:endParaRPr lang="fr-FR"/>
        </a:p>
      </dgm:t>
    </dgm:pt>
    <dgm:pt modelId="{74B846F0-D502-4997-838B-A4A0F7F79C52}" type="sibTrans" cxnId="{62D82B36-0E27-4A95-9F89-23D985B21A07}">
      <dgm:prSet/>
      <dgm:spPr/>
      <dgm:t>
        <a:bodyPr/>
        <a:lstStyle/>
        <a:p>
          <a:endParaRPr lang="fr-FR"/>
        </a:p>
      </dgm:t>
    </dgm:pt>
    <dgm:pt modelId="{3EF25320-6705-4BA3-BA4C-C685145C5F03}">
      <dgm:prSet phldrT="[Texte]" custT="1"/>
      <dgm:spPr/>
      <dgm:t>
        <a:bodyPr/>
        <a:lstStyle/>
        <a:p>
          <a:r>
            <a:rPr lang="fr-FR" sz="2800" b="1" kern="1200" dirty="0">
              <a:solidFill>
                <a:srgbClr val="D24726"/>
              </a:solidFill>
              <a:latin typeface="Segoe UI"/>
              <a:ea typeface="+mn-ea"/>
              <a:cs typeface="+mn-cs"/>
            </a:rPr>
            <a:t>C</a:t>
          </a:r>
          <a:r>
            <a:rPr lang="fr-FR" sz="1800" b="1" kern="1200" dirty="0">
              <a:solidFill>
                <a:srgbClr val="D24726"/>
              </a:solidFill>
              <a:latin typeface="Segoe UI"/>
              <a:ea typeface="+mn-ea"/>
              <a:cs typeface="+mn-cs"/>
            </a:rPr>
            <a:t>onsumérisme</a:t>
          </a:r>
        </a:p>
      </dgm:t>
    </dgm:pt>
    <dgm:pt modelId="{BF2F579B-A185-49B2-8C62-E80797A87762}" type="parTrans" cxnId="{1A29FE2F-0602-4619-A3B0-850F90761A20}">
      <dgm:prSet/>
      <dgm:spPr/>
      <dgm:t>
        <a:bodyPr/>
        <a:lstStyle/>
        <a:p>
          <a:endParaRPr lang="fr-FR"/>
        </a:p>
      </dgm:t>
    </dgm:pt>
    <dgm:pt modelId="{CBEFDC08-C1C2-4CF6-AF03-9E7412FA1A21}" type="sibTrans" cxnId="{1A29FE2F-0602-4619-A3B0-850F90761A20}">
      <dgm:prSet/>
      <dgm:spPr/>
      <dgm:t>
        <a:bodyPr/>
        <a:lstStyle/>
        <a:p>
          <a:endParaRPr lang="fr-FR"/>
        </a:p>
      </dgm:t>
    </dgm:pt>
    <dgm:pt modelId="{2CEC52B3-0C15-4E03-B0EE-96E0F3564FF3}">
      <dgm:prSet phldrT="[Texte]" custT="1"/>
      <dgm:spPr/>
      <dgm:t>
        <a:bodyPr/>
        <a:lstStyle/>
        <a:p>
          <a:r>
            <a:rPr lang="fr-FR" sz="2800" b="1" kern="1200" dirty="0">
              <a:solidFill>
                <a:srgbClr val="D24726"/>
              </a:solidFill>
              <a:latin typeface="Segoe UI"/>
              <a:ea typeface="+mn-ea"/>
              <a:cs typeface="+mn-cs"/>
            </a:rPr>
            <a:t>T</a:t>
          </a:r>
          <a:r>
            <a:rPr lang="fr-FR" sz="1800" b="1" kern="1200" dirty="0">
              <a:solidFill>
                <a:srgbClr val="D24726"/>
              </a:solidFill>
              <a:latin typeface="Segoe UI"/>
              <a:ea typeface="+mn-ea"/>
              <a:cs typeface="+mn-cs"/>
            </a:rPr>
            <a:t>echnicisme</a:t>
          </a:r>
        </a:p>
      </dgm:t>
    </dgm:pt>
    <dgm:pt modelId="{99E97F0A-2EED-4CBE-A506-7D01B40E371C}" type="parTrans" cxnId="{970451DF-7A17-43DF-A520-818167F82DF0}">
      <dgm:prSet/>
      <dgm:spPr/>
      <dgm:t>
        <a:bodyPr/>
        <a:lstStyle/>
        <a:p>
          <a:endParaRPr lang="fr-FR"/>
        </a:p>
      </dgm:t>
    </dgm:pt>
    <dgm:pt modelId="{D20E9D18-9102-4556-95B1-1BAC8BCE2400}" type="sibTrans" cxnId="{970451DF-7A17-43DF-A520-818167F82DF0}">
      <dgm:prSet/>
      <dgm:spPr/>
      <dgm:t>
        <a:bodyPr/>
        <a:lstStyle/>
        <a:p>
          <a:endParaRPr lang="fr-FR"/>
        </a:p>
      </dgm:t>
    </dgm:pt>
    <dgm:pt modelId="{B3F47EF5-66E3-4BAD-BA7F-B6E6401A63B2}">
      <dgm:prSet phldrT="[Texte]" custT="1"/>
      <dgm:spPr/>
      <dgm:t>
        <a:bodyPr/>
        <a:lstStyle/>
        <a:p>
          <a:r>
            <a:rPr lang="fr-FR" sz="2800" b="1" kern="1200" dirty="0">
              <a:solidFill>
                <a:srgbClr val="D24726"/>
              </a:solidFill>
              <a:latin typeface="Segoe UI"/>
              <a:ea typeface="+mn-ea"/>
              <a:cs typeface="+mn-cs"/>
            </a:rPr>
            <a:t>E</a:t>
          </a:r>
          <a:r>
            <a:rPr lang="fr-FR" sz="1800" b="1" kern="1200" dirty="0">
              <a:solidFill>
                <a:srgbClr val="D24726"/>
              </a:solidFill>
              <a:latin typeface="Segoe UI"/>
              <a:ea typeface="+mn-ea"/>
              <a:cs typeface="+mn-cs"/>
            </a:rPr>
            <a:t>ugénisme</a:t>
          </a:r>
        </a:p>
      </dgm:t>
    </dgm:pt>
    <dgm:pt modelId="{DF155046-E51A-4CF4-BA93-311B9A2D0940}" type="parTrans" cxnId="{B9406D5E-D9FB-4F15-8627-4DFC40E02B49}">
      <dgm:prSet/>
      <dgm:spPr/>
      <dgm:t>
        <a:bodyPr/>
        <a:lstStyle/>
        <a:p>
          <a:endParaRPr lang="fr-FR"/>
        </a:p>
      </dgm:t>
    </dgm:pt>
    <dgm:pt modelId="{B928F207-F62F-4504-B962-59BFBF05F9A1}" type="sibTrans" cxnId="{B9406D5E-D9FB-4F15-8627-4DFC40E02B49}">
      <dgm:prSet/>
      <dgm:spPr/>
      <dgm:t>
        <a:bodyPr/>
        <a:lstStyle/>
        <a:p>
          <a:endParaRPr lang="fr-FR"/>
        </a:p>
      </dgm:t>
    </dgm:pt>
    <dgm:pt modelId="{5472A273-50E3-42BD-B36A-7F5A0C84C7C2}" type="pres">
      <dgm:prSet presAssocID="{A5F9C5E6-6DCB-4A11-AC63-23BC2C338D18}" presName="composite" presStyleCnt="0">
        <dgm:presLayoutVars>
          <dgm:chMax val="1"/>
          <dgm:dir/>
          <dgm:resizeHandles val="exact"/>
        </dgm:presLayoutVars>
      </dgm:prSet>
      <dgm:spPr/>
    </dgm:pt>
    <dgm:pt modelId="{631AED80-AD56-4BA8-A078-F24881024DC6}" type="pres">
      <dgm:prSet presAssocID="{A5F9C5E6-6DCB-4A11-AC63-23BC2C338D18}" presName="radial" presStyleCnt="0">
        <dgm:presLayoutVars>
          <dgm:animLvl val="ctr"/>
        </dgm:presLayoutVars>
      </dgm:prSet>
      <dgm:spPr/>
    </dgm:pt>
    <dgm:pt modelId="{ECC5FE09-57C7-4A9E-9B0F-8F691B5B5E78}" type="pres">
      <dgm:prSet presAssocID="{2E2A8737-C7BD-4528-B487-60154F979DEF}" presName="centerShape" presStyleLbl="vennNode1" presStyleIdx="0" presStyleCnt="6"/>
      <dgm:spPr/>
    </dgm:pt>
    <dgm:pt modelId="{AF033A50-A538-49CA-B54D-30471AD1DE9A}" type="pres">
      <dgm:prSet presAssocID="{F45430B8-0110-4700-BF9E-78A38AAD7F02}" presName="node" presStyleLbl="vennNode1" presStyleIdx="1" presStyleCnt="6" custScaleX="202996" custRadScaleRad="103130" custRadScaleInc="-15656">
        <dgm:presLayoutVars>
          <dgm:bulletEnabled val="1"/>
        </dgm:presLayoutVars>
      </dgm:prSet>
      <dgm:spPr/>
    </dgm:pt>
    <dgm:pt modelId="{50151234-EA15-4C76-A07E-73234E42CC6D}" type="pres">
      <dgm:prSet presAssocID="{0EF49B76-770B-4DE5-8411-2040385B9690}" presName="node" presStyleLbl="vennNode1" presStyleIdx="2" presStyleCnt="6" custScaleX="192772" custRadScaleRad="135344" custRadScaleInc="-18084">
        <dgm:presLayoutVars>
          <dgm:bulletEnabled val="1"/>
        </dgm:presLayoutVars>
      </dgm:prSet>
      <dgm:spPr/>
    </dgm:pt>
    <dgm:pt modelId="{1A19D756-296E-4C6D-9091-85B213CA7E60}" type="pres">
      <dgm:prSet presAssocID="{B3F47EF5-66E3-4BAD-BA7F-B6E6401A63B2}" presName="node" presStyleLbl="vennNode1" presStyleIdx="3" presStyleCnt="6" custScaleX="192772" custRadScaleRad="122038" custRadScaleInc="-31866">
        <dgm:presLayoutVars>
          <dgm:bulletEnabled val="1"/>
        </dgm:presLayoutVars>
      </dgm:prSet>
      <dgm:spPr/>
    </dgm:pt>
    <dgm:pt modelId="{C457A77E-4CB2-4533-9323-0B73B29996ED}" type="pres">
      <dgm:prSet presAssocID="{3EF25320-6705-4BA3-BA4C-C685145C5F03}" presName="node" presStyleLbl="vennNode1" presStyleIdx="4" presStyleCnt="6" custScaleX="245393" custRadScaleRad="103576" custRadScaleInc="16713">
        <dgm:presLayoutVars>
          <dgm:bulletEnabled val="1"/>
        </dgm:presLayoutVars>
      </dgm:prSet>
      <dgm:spPr/>
    </dgm:pt>
    <dgm:pt modelId="{36DD75FF-8014-4C7B-A77B-823CAB1140CF}" type="pres">
      <dgm:prSet presAssocID="{2CEC52B3-0C15-4E03-B0EE-96E0F3564FF3}" presName="node" presStyleLbl="vennNode1" presStyleIdx="5" presStyleCnt="6" custScaleX="173856" custRadScaleRad="131531" custRadScaleInc="-11954">
        <dgm:presLayoutVars>
          <dgm:bulletEnabled val="1"/>
        </dgm:presLayoutVars>
      </dgm:prSet>
      <dgm:spPr/>
    </dgm:pt>
  </dgm:ptLst>
  <dgm:cxnLst>
    <dgm:cxn modelId="{8FC0B602-303A-4B50-A39C-6F868D9FFE93}" type="presOf" srcId="{F45430B8-0110-4700-BF9E-78A38AAD7F02}" destId="{AF033A50-A538-49CA-B54D-30471AD1DE9A}" srcOrd="0" destOrd="0" presId="urn:microsoft.com/office/officeart/2005/8/layout/radial3"/>
    <dgm:cxn modelId="{FD793F0D-FB5C-433A-AAFF-B4F97778B1F4}" type="presOf" srcId="{A5F9C5E6-6DCB-4A11-AC63-23BC2C338D18}" destId="{5472A273-50E3-42BD-B36A-7F5A0C84C7C2}" srcOrd="0" destOrd="0" presId="urn:microsoft.com/office/officeart/2005/8/layout/radial3"/>
    <dgm:cxn modelId="{1A29FE2F-0602-4619-A3B0-850F90761A20}" srcId="{2E2A8737-C7BD-4528-B487-60154F979DEF}" destId="{3EF25320-6705-4BA3-BA4C-C685145C5F03}" srcOrd="3" destOrd="0" parTransId="{BF2F579B-A185-49B2-8C62-E80797A87762}" sibTransId="{CBEFDC08-C1C2-4CF6-AF03-9E7412FA1A21}"/>
    <dgm:cxn modelId="{62D82B36-0E27-4A95-9F89-23D985B21A07}" srcId="{2E2A8737-C7BD-4528-B487-60154F979DEF}" destId="{0EF49B76-770B-4DE5-8411-2040385B9690}" srcOrd="1" destOrd="0" parTransId="{BAC09F75-EADD-4641-845F-74CC7A11DB14}" sibTransId="{74B846F0-D502-4997-838B-A4A0F7F79C52}"/>
    <dgm:cxn modelId="{B9406D5E-D9FB-4F15-8627-4DFC40E02B49}" srcId="{2E2A8737-C7BD-4528-B487-60154F979DEF}" destId="{B3F47EF5-66E3-4BAD-BA7F-B6E6401A63B2}" srcOrd="2" destOrd="0" parTransId="{DF155046-E51A-4CF4-BA93-311B9A2D0940}" sibTransId="{B928F207-F62F-4504-B962-59BFBF05F9A1}"/>
    <dgm:cxn modelId="{FFCFB756-D537-44C3-BEA0-31CEC65F608D}" type="presOf" srcId="{3EF25320-6705-4BA3-BA4C-C685145C5F03}" destId="{C457A77E-4CB2-4533-9323-0B73B29996ED}" srcOrd="0" destOrd="0" presId="urn:microsoft.com/office/officeart/2005/8/layout/radial3"/>
    <dgm:cxn modelId="{4D37FD77-39DE-49C1-A7A2-F0642DB0D932}" type="presOf" srcId="{0EF49B76-770B-4DE5-8411-2040385B9690}" destId="{50151234-EA15-4C76-A07E-73234E42CC6D}" srcOrd="0" destOrd="0" presId="urn:microsoft.com/office/officeart/2005/8/layout/radial3"/>
    <dgm:cxn modelId="{5D726981-E1AF-46EF-8822-0B9676DAA215}" type="presOf" srcId="{2E2A8737-C7BD-4528-B487-60154F979DEF}" destId="{ECC5FE09-57C7-4A9E-9B0F-8F691B5B5E78}" srcOrd="0" destOrd="0" presId="urn:microsoft.com/office/officeart/2005/8/layout/radial3"/>
    <dgm:cxn modelId="{3AD0C8B4-FDB5-4896-9704-501A5D9C2F65}" srcId="{2E2A8737-C7BD-4528-B487-60154F979DEF}" destId="{F45430B8-0110-4700-BF9E-78A38AAD7F02}" srcOrd="0" destOrd="0" parTransId="{87FF1CD6-13A2-42B6-93A5-47F6953F8F90}" sibTransId="{627BADE0-2B9B-4D08-9C5D-A26FA787755E}"/>
    <dgm:cxn modelId="{CF3AAED7-E65F-4121-B9C6-5645B6C699D9}" type="presOf" srcId="{2CEC52B3-0C15-4E03-B0EE-96E0F3564FF3}" destId="{36DD75FF-8014-4C7B-A77B-823CAB1140CF}" srcOrd="0" destOrd="0" presId="urn:microsoft.com/office/officeart/2005/8/layout/radial3"/>
    <dgm:cxn modelId="{970451DF-7A17-43DF-A520-818167F82DF0}" srcId="{2E2A8737-C7BD-4528-B487-60154F979DEF}" destId="{2CEC52B3-0C15-4E03-B0EE-96E0F3564FF3}" srcOrd="4" destOrd="0" parTransId="{99E97F0A-2EED-4CBE-A506-7D01B40E371C}" sibTransId="{D20E9D18-9102-4556-95B1-1BAC8BCE2400}"/>
    <dgm:cxn modelId="{467498E0-E414-4F86-8351-6F9F3EE83A35}" srcId="{A5F9C5E6-6DCB-4A11-AC63-23BC2C338D18}" destId="{2E2A8737-C7BD-4528-B487-60154F979DEF}" srcOrd="0" destOrd="0" parTransId="{5DFB4755-AC1F-41AF-89EC-3C78E8037E6C}" sibTransId="{BC8E949F-207A-4F58-85D6-3CEFEE0693BA}"/>
    <dgm:cxn modelId="{F61363FF-E5C3-412C-B46B-D1E4AB687136}" type="presOf" srcId="{B3F47EF5-66E3-4BAD-BA7F-B6E6401A63B2}" destId="{1A19D756-296E-4C6D-9091-85B213CA7E60}" srcOrd="0" destOrd="0" presId="urn:microsoft.com/office/officeart/2005/8/layout/radial3"/>
    <dgm:cxn modelId="{B88CB3F2-8F70-414E-9D61-A3F590D8E8E0}" type="presParOf" srcId="{5472A273-50E3-42BD-B36A-7F5A0C84C7C2}" destId="{631AED80-AD56-4BA8-A078-F24881024DC6}" srcOrd="0" destOrd="0" presId="urn:microsoft.com/office/officeart/2005/8/layout/radial3"/>
    <dgm:cxn modelId="{047A8FB2-C3F1-43A0-B805-665D08F433A3}" type="presParOf" srcId="{631AED80-AD56-4BA8-A078-F24881024DC6}" destId="{ECC5FE09-57C7-4A9E-9B0F-8F691B5B5E78}" srcOrd="0" destOrd="0" presId="urn:microsoft.com/office/officeart/2005/8/layout/radial3"/>
    <dgm:cxn modelId="{3D1B9664-C028-47E5-9705-7B20569C6D9A}" type="presParOf" srcId="{631AED80-AD56-4BA8-A078-F24881024DC6}" destId="{AF033A50-A538-49CA-B54D-30471AD1DE9A}" srcOrd="1" destOrd="0" presId="urn:microsoft.com/office/officeart/2005/8/layout/radial3"/>
    <dgm:cxn modelId="{874A95DF-26D9-4C5C-8978-0B8AE4C7860B}" type="presParOf" srcId="{631AED80-AD56-4BA8-A078-F24881024DC6}" destId="{50151234-EA15-4C76-A07E-73234E42CC6D}" srcOrd="2" destOrd="0" presId="urn:microsoft.com/office/officeart/2005/8/layout/radial3"/>
    <dgm:cxn modelId="{56CFA327-5FDE-4E31-AE19-DBA98872AD2F}" type="presParOf" srcId="{631AED80-AD56-4BA8-A078-F24881024DC6}" destId="{1A19D756-296E-4C6D-9091-85B213CA7E60}" srcOrd="3" destOrd="0" presId="urn:microsoft.com/office/officeart/2005/8/layout/radial3"/>
    <dgm:cxn modelId="{17FC2E2E-A738-4B38-95CB-0DA42CF8008B}" type="presParOf" srcId="{631AED80-AD56-4BA8-A078-F24881024DC6}" destId="{C457A77E-4CB2-4533-9323-0B73B29996ED}" srcOrd="4" destOrd="0" presId="urn:microsoft.com/office/officeart/2005/8/layout/radial3"/>
    <dgm:cxn modelId="{A2FC94D0-D73C-4B43-AA53-97A0DF4D40F1}" type="presParOf" srcId="{631AED80-AD56-4BA8-A078-F24881024DC6}" destId="{36DD75FF-8014-4C7B-A77B-823CAB1140CF}" srcOrd="5"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C5FE09-57C7-4A9E-9B0F-8F691B5B5E78}">
      <dsp:nvSpPr>
        <dsp:cNvPr id="0" name=""/>
        <dsp:cNvSpPr/>
      </dsp:nvSpPr>
      <dsp:spPr>
        <a:xfrm>
          <a:off x="3040732" y="845401"/>
          <a:ext cx="3100048" cy="2557163"/>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rgbClr val="DD462F"/>
              </a:solidFill>
            </a:rPr>
            <a:t>TRANSHUMANISME </a:t>
          </a:r>
        </a:p>
        <a:p>
          <a:pPr marL="0" lvl="0" indent="0" algn="ctr" defTabSz="711200">
            <a:lnSpc>
              <a:spcPct val="90000"/>
            </a:lnSpc>
            <a:spcBef>
              <a:spcPct val="0"/>
            </a:spcBef>
            <a:spcAft>
              <a:spcPct val="35000"/>
            </a:spcAft>
            <a:buNone/>
          </a:pPr>
          <a:r>
            <a:rPr lang="fr-FR" sz="1600" b="1" kern="1200" dirty="0">
              <a:solidFill>
                <a:srgbClr val="DD462F"/>
              </a:solidFill>
            </a:rPr>
            <a:t>UNE HISTOIRE ENFOUIE</a:t>
          </a:r>
        </a:p>
      </dsp:txBody>
      <dsp:txXfrm>
        <a:off x="3494724" y="1219889"/>
        <a:ext cx="2192064" cy="1808187"/>
      </dsp:txXfrm>
    </dsp:sp>
    <dsp:sp modelId="{AF033A50-A538-49CA-B54D-30471AD1DE9A}">
      <dsp:nvSpPr>
        <dsp:cNvPr id="0" name=""/>
        <dsp:cNvSpPr/>
      </dsp:nvSpPr>
      <dsp:spPr>
        <a:xfrm>
          <a:off x="2958626" y="-134513"/>
          <a:ext cx="2197613" cy="1278581"/>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rgbClr val="F8CAB6"/>
              </a:solidFill>
              <a:effectLst>
                <a:outerShdw blurRad="38100" dist="38100" dir="2700000" algn="tl">
                  <a:srgbClr val="000000">
                    <a:alpha val="43137"/>
                  </a:srgbClr>
                </a:outerShdw>
              </a:effectLst>
            </a:rPr>
            <a:t>Les Mythes</a:t>
          </a:r>
        </a:p>
      </dsp:txBody>
      <dsp:txXfrm>
        <a:off x="3280459" y="52731"/>
        <a:ext cx="1553947" cy="904093"/>
      </dsp:txXfrm>
    </dsp:sp>
    <dsp:sp modelId="{50151234-EA15-4C76-A07E-73234E42CC6D}">
      <dsp:nvSpPr>
        <dsp:cNvPr id="0" name=""/>
        <dsp:cNvSpPr/>
      </dsp:nvSpPr>
      <dsp:spPr>
        <a:xfrm>
          <a:off x="5722662" y="1419831"/>
          <a:ext cx="2464747" cy="1278581"/>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b="1" kern="1200" dirty="0">
              <a:solidFill>
                <a:srgbClr val="D24726"/>
              </a:solidFill>
              <a:latin typeface="Segoe UI"/>
              <a:ea typeface="+mn-ea"/>
              <a:cs typeface="+mn-cs"/>
            </a:rPr>
            <a:t>La science fiction </a:t>
          </a:r>
        </a:p>
      </dsp:txBody>
      <dsp:txXfrm>
        <a:off x="6083616" y="1607075"/>
        <a:ext cx="1742839" cy="904093"/>
      </dsp:txXfrm>
    </dsp:sp>
    <dsp:sp modelId="{C457A77E-4CB2-4533-9323-0B73B29996ED}">
      <dsp:nvSpPr>
        <dsp:cNvPr id="0" name=""/>
        <dsp:cNvSpPr/>
      </dsp:nvSpPr>
      <dsp:spPr>
        <a:xfrm>
          <a:off x="4717646" y="2662294"/>
          <a:ext cx="2293813" cy="1818462"/>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b="1" kern="1200" dirty="0">
              <a:solidFill>
                <a:srgbClr val="5C4600"/>
              </a:solidFill>
            </a:rPr>
            <a:t>La technoscience </a:t>
          </a:r>
        </a:p>
      </dsp:txBody>
      <dsp:txXfrm>
        <a:off x="5053567" y="2928602"/>
        <a:ext cx="1621971" cy="1285846"/>
      </dsp:txXfrm>
    </dsp:sp>
    <dsp:sp modelId="{36DD75FF-8014-4C7B-A77B-823CAB1140CF}">
      <dsp:nvSpPr>
        <dsp:cNvPr id="0" name=""/>
        <dsp:cNvSpPr/>
      </dsp:nvSpPr>
      <dsp:spPr>
        <a:xfrm>
          <a:off x="1504154" y="1752266"/>
          <a:ext cx="2222890" cy="1278581"/>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b="1" kern="1200" dirty="0">
              <a:solidFill>
                <a:srgbClr val="D24726"/>
              </a:solidFill>
              <a:latin typeface="Segoe UI"/>
              <a:ea typeface="+mn-ea"/>
              <a:cs typeface="+mn-cs"/>
            </a:rPr>
            <a:t>La philosophie</a:t>
          </a:r>
        </a:p>
      </dsp:txBody>
      <dsp:txXfrm>
        <a:off x="1829689" y="1939510"/>
        <a:ext cx="1571820" cy="9040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C5FE09-57C7-4A9E-9B0F-8F691B5B5E78}">
      <dsp:nvSpPr>
        <dsp:cNvPr id="0" name=""/>
        <dsp:cNvSpPr/>
      </dsp:nvSpPr>
      <dsp:spPr>
        <a:xfrm>
          <a:off x="3397216" y="1089875"/>
          <a:ext cx="2526422" cy="2526422"/>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rgbClr val="923922"/>
              </a:solidFill>
            </a:rPr>
            <a:t>Intrication des facteurs</a:t>
          </a:r>
        </a:p>
      </dsp:txBody>
      <dsp:txXfrm>
        <a:off x="3767202" y="1459861"/>
        <a:ext cx="1786450" cy="1786450"/>
      </dsp:txXfrm>
    </dsp:sp>
    <dsp:sp modelId="{AF033A50-A538-49CA-B54D-30471AD1DE9A}">
      <dsp:nvSpPr>
        <dsp:cNvPr id="0" name=""/>
        <dsp:cNvSpPr/>
      </dsp:nvSpPr>
      <dsp:spPr>
        <a:xfrm>
          <a:off x="3046972" y="59200"/>
          <a:ext cx="2564268" cy="1263211"/>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fr-FR" sz="2800" b="1" kern="1200" dirty="0">
              <a:solidFill>
                <a:srgbClr val="D24726"/>
              </a:solidFill>
              <a:latin typeface="Segoe UI"/>
              <a:ea typeface="+mn-ea"/>
              <a:cs typeface="+mn-cs"/>
            </a:rPr>
            <a:t>M</a:t>
          </a:r>
          <a:r>
            <a:rPr lang="fr-FR" sz="1800" b="1" kern="1200" dirty="0">
              <a:solidFill>
                <a:srgbClr val="D24726"/>
              </a:solidFill>
            </a:rPr>
            <a:t>atérialisme</a:t>
          </a:r>
        </a:p>
      </dsp:txBody>
      <dsp:txXfrm>
        <a:off x="3422500" y="244193"/>
        <a:ext cx="1813212" cy="893225"/>
      </dsp:txXfrm>
    </dsp:sp>
    <dsp:sp modelId="{50151234-EA15-4C76-A07E-73234E42CC6D}">
      <dsp:nvSpPr>
        <dsp:cNvPr id="0" name=""/>
        <dsp:cNvSpPr/>
      </dsp:nvSpPr>
      <dsp:spPr>
        <a:xfrm>
          <a:off x="5349164" y="575135"/>
          <a:ext cx="2435117" cy="1263211"/>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fr-FR" sz="2800" b="1" kern="1200" dirty="0">
              <a:solidFill>
                <a:srgbClr val="D24726"/>
              </a:solidFill>
              <a:latin typeface="Segoe UI"/>
              <a:ea typeface="+mn-ea"/>
              <a:cs typeface="+mn-cs"/>
            </a:rPr>
            <a:t>N</a:t>
          </a:r>
          <a:r>
            <a:rPr lang="fr-FR" sz="1800" b="1" kern="1200" dirty="0">
              <a:solidFill>
                <a:srgbClr val="D24726"/>
              </a:solidFill>
              <a:latin typeface="Segoe UI"/>
              <a:ea typeface="+mn-ea"/>
              <a:cs typeface="+mn-cs"/>
            </a:rPr>
            <a:t>arcissisme</a:t>
          </a:r>
        </a:p>
      </dsp:txBody>
      <dsp:txXfrm>
        <a:off x="5705779" y="760128"/>
        <a:ext cx="1721887" cy="893225"/>
      </dsp:txXfrm>
    </dsp:sp>
    <dsp:sp modelId="{1A19D756-296E-4C6D-9091-85B213CA7E60}">
      <dsp:nvSpPr>
        <dsp:cNvPr id="0" name=""/>
        <dsp:cNvSpPr/>
      </dsp:nvSpPr>
      <dsp:spPr>
        <a:xfrm>
          <a:off x="5161102" y="2756206"/>
          <a:ext cx="2435117" cy="1263211"/>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fr-FR" sz="2800" b="1" kern="1200" dirty="0">
              <a:solidFill>
                <a:srgbClr val="D24726"/>
              </a:solidFill>
              <a:latin typeface="Segoe UI"/>
              <a:ea typeface="+mn-ea"/>
              <a:cs typeface="+mn-cs"/>
            </a:rPr>
            <a:t>E</a:t>
          </a:r>
          <a:r>
            <a:rPr lang="fr-FR" sz="1800" b="1" kern="1200" dirty="0">
              <a:solidFill>
                <a:srgbClr val="D24726"/>
              </a:solidFill>
              <a:latin typeface="Segoe UI"/>
              <a:ea typeface="+mn-ea"/>
              <a:cs typeface="+mn-cs"/>
            </a:rPr>
            <a:t>ugénisme</a:t>
          </a:r>
        </a:p>
      </dsp:txBody>
      <dsp:txXfrm>
        <a:off x="5517717" y="2941199"/>
        <a:ext cx="1721887" cy="893225"/>
      </dsp:txXfrm>
    </dsp:sp>
    <dsp:sp modelId="{C457A77E-4CB2-4533-9323-0B73B29996ED}">
      <dsp:nvSpPr>
        <dsp:cNvPr id="0" name=""/>
        <dsp:cNvSpPr/>
      </dsp:nvSpPr>
      <dsp:spPr>
        <a:xfrm>
          <a:off x="1844787" y="2859811"/>
          <a:ext cx="3099832" cy="1263211"/>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fr-FR" sz="2800" b="1" kern="1200" dirty="0">
              <a:solidFill>
                <a:srgbClr val="D24726"/>
              </a:solidFill>
              <a:latin typeface="Segoe UI"/>
              <a:ea typeface="+mn-ea"/>
              <a:cs typeface="+mn-cs"/>
            </a:rPr>
            <a:t>C</a:t>
          </a:r>
          <a:r>
            <a:rPr lang="fr-FR" sz="1800" b="1" kern="1200" dirty="0">
              <a:solidFill>
                <a:srgbClr val="D24726"/>
              </a:solidFill>
              <a:latin typeface="Segoe UI"/>
              <a:ea typeface="+mn-ea"/>
              <a:cs typeface="+mn-cs"/>
            </a:rPr>
            <a:t>onsumérisme</a:t>
          </a:r>
        </a:p>
      </dsp:txBody>
      <dsp:txXfrm>
        <a:off x="2298747" y="3044804"/>
        <a:ext cx="2191912" cy="893225"/>
      </dsp:txXfrm>
    </dsp:sp>
    <dsp:sp modelId="{36DD75FF-8014-4C7B-A77B-823CAB1140CF}">
      <dsp:nvSpPr>
        <dsp:cNvPr id="0" name=""/>
        <dsp:cNvSpPr/>
      </dsp:nvSpPr>
      <dsp:spPr>
        <a:xfrm>
          <a:off x="1429570" y="1368666"/>
          <a:ext cx="2196168" cy="1263211"/>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fr-FR" sz="2800" b="1" kern="1200" dirty="0">
              <a:solidFill>
                <a:srgbClr val="D24726"/>
              </a:solidFill>
              <a:latin typeface="Segoe UI"/>
              <a:ea typeface="+mn-ea"/>
              <a:cs typeface="+mn-cs"/>
            </a:rPr>
            <a:t>T</a:t>
          </a:r>
          <a:r>
            <a:rPr lang="fr-FR" sz="1800" b="1" kern="1200" dirty="0">
              <a:solidFill>
                <a:srgbClr val="D24726"/>
              </a:solidFill>
              <a:latin typeface="Segoe UI"/>
              <a:ea typeface="+mn-ea"/>
              <a:cs typeface="+mn-cs"/>
            </a:rPr>
            <a:t>echnicisme</a:t>
          </a:r>
        </a:p>
      </dsp:txBody>
      <dsp:txXfrm>
        <a:off x="1751191" y="1553659"/>
        <a:ext cx="1552926" cy="893225"/>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53B9F70-C9FE-45FE-8BA2-11B9BDB0807C}" type="datetime1">
              <a:rPr lang="fr-FR" smtClean="0"/>
              <a:t>03/07/2019</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fr-FR" smtClean="0"/>
              <a:t>‹N°›</a:t>
            </a:fld>
            <a:endParaRPr lang="fr-FR" dirty="0"/>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722DDE82-2D54-4AB2-8114-EB06BAB63866}" type="datetime1">
              <a:rPr lang="fr-FR" noProof="0" smtClean="0"/>
              <a:t>03/07/2019</a:t>
            </a:fld>
            <a:endParaRPr lang="fr-FR" noProof="0" dirty="0"/>
          </a:p>
        </p:txBody>
      </p:sp>
      <p:sp>
        <p:nvSpPr>
          <p:cNvPr id="4" name="Espace réservé d’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r>
              <a:rPr lang="en-US" noProof="0" dirty="0"/>
              <a:t>+</a:t>
            </a:r>
            <a:endParaRPr lang="fr-FR" noProof="0"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fr-FR" noProof="0" smtClean="0"/>
              <a:t>‹N°›</a:t>
            </a:fld>
            <a:endParaRPr lang="fr-FR" noProof="0"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DF61EA0F-A667-4B49-8422-0062BC55E249}" type="slidenum">
              <a:rPr lang="fr-FR" smtClean="0"/>
              <a:t>1</a:t>
            </a:fld>
            <a:endParaRPr lang="fr-FR" dirty="0"/>
          </a:p>
        </p:txBody>
      </p:sp>
    </p:spTree>
    <p:extLst>
      <p:ext uri="{BB962C8B-B14F-4D97-AF65-F5344CB8AC3E}">
        <p14:creationId xmlns:p14="http://schemas.microsoft.com/office/powerpoint/2010/main" val="1489564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DF61EA0F-A667-4B49-8422-0062BC55E249}" type="slidenum">
              <a:rPr lang="fr-FR" smtClean="0"/>
              <a:t>2</a:t>
            </a:fld>
            <a:endParaRPr lang="fr-FR" dirty="0"/>
          </a:p>
        </p:txBody>
      </p:sp>
    </p:spTree>
    <p:extLst>
      <p:ext uri="{BB962C8B-B14F-4D97-AF65-F5344CB8AC3E}">
        <p14:creationId xmlns:p14="http://schemas.microsoft.com/office/powerpoint/2010/main" val="1825816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3</a:t>
            </a:fld>
            <a:endParaRPr lang="fr-FR" dirty="0"/>
          </a:p>
        </p:txBody>
      </p:sp>
    </p:spTree>
    <p:extLst>
      <p:ext uri="{BB962C8B-B14F-4D97-AF65-F5344CB8AC3E}">
        <p14:creationId xmlns:p14="http://schemas.microsoft.com/office/powerpoint/2010/main" val="1539634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4</a:t>
            </a:fld>
            <a:endParaRPr lang="fr-FR" dirty="0"/>
          </a:p>
        </p:txBody>
      </p:sp>
    </p:spTree>
    <p:extLst>
      <p:ext uri="{BB962C8B-B14F-4D97-AF65-F5344CB8AC3E}">
        <p14:creationId xmlns:p14="http://schemas.microsoft.com/office/powerpoint/2010/main" val="3587122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5</a:t>
            </a:fld>
            <a:endParaRPr lang="fr-FR" dirty="0"/>
          </a:p>
        </p:txBody>
      </p:sp>
    </p:spTree>
    <p:extLst>
      <p:ext uri="{BB962C8B-B14F-4D97-AF65-F5344CB8AC3E}">
        <p14:creationId xmlns:p14="http://schemas.microsoft.com/office/powerpoint/2010/main" val="3162456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6</a:t>
            </a:fld>
            <a:endParaRPr lang="fr-FR" dirty="0"/>
          </a:p>
        </p:txBody>
      </p:sp>
    </p:spTree>
    <p:extLst>
      <p:ext uri="{BB962C8B-B14F-4D97-AF65-F5344CB8AC3E}">
        <p14:creationId xmlns:p14="http://schemas.microsoft.com/office/powerpoint/2010/main" val="441303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DF61EA0F-A667-4B49-8422-0062BC55E249}" type="slidenum">
              <a:rPr lang="fr-FR" smtClean="0"/>
              <a:t>7</a:t>
            </a:fld>
            <a:endParaRPr lang="fr-FR" dirty="0"/>
          </a:p>
        </p:txBody>
      </p:sp>
    </p:spTree>
    <p:extLst>
      <p:ext uri="{BB962C8B-B14F-4D97-AF65-F5344CB8AC3E}">
        <p14:creationId xmlns:p14="http://schemas.microsoft.com/office/powerpoint/2010/main" val="1011769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8</a:t>
            </a:fld>
            <a:endParaRPr lang="fr-FR" dirty="0"/>
          </a:p>
        </p:txBody>
      </p:sp>
    </p:spTree>
    <p:extLst>
      <p:ext uri="{BB962C8B-B14F-4D97-AF65-F5344CB8AC3E}">
        <p14:creationId xmlns:p14="http://schemas.microsoft.com/office/powerpoint/2010/main" val="4054337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9</a:t>
            </a:fld>
            <a:endParaRPr lang="fr-FR" dirty="0"/>
          </a:p>
        </p:txBody>
      </p:sp>
    </p:spTree>
    <p:extLst>
      <p:ext uri="{BB962C8B-B14F-4D97-AF65-F5344CB8AC3E}">
        <p14:creationId xmlns:p14="http://schemas.microsoft.com/office/powerpoint/2010/main" val="381252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10</a:t>
            </a:fld>
            <a:endParaRPr lang="fr-FR" dirty="0"/>
          </a:p>
        </p:txBody>
      </p:sp>
    </p:spTree>
    <p:extLst>
      <p:ext uri="{BB962C8B-B14F-4D97-AF65-F5344CB8AC3E}">
        <p14:creationId xmlns:p14="http://schemas.microsoft.com/office/powerpoint/2010/main" val="2821367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11</a:t>
            </a:fld>
            <a:endParaRPr lang="fr-FR" dirty="0"/>
          </a:p>
        </p:txBody>
      </p:sp>
    </p:spTree>
    <p:extLst>
      <p:ext uri="{BB962C8B-B14F-4D97-AF65-F5344CB8AC3E}">
        <p14:creationId xmlns:p14="http://schemas.microsoft.com/office/powerpoint/2010/main" val="1861815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12</a:t>
            </a:fld>
            <a:endParaRPr lang="fr-FR" dirty="0"/>
          </a:p>
        </p:txBody>
      </p:sp>
    </p:spTree>
    <p:extLst>
      <p:ext uri="{BB962C8B-B14F-4D97-AF65-F5344CB8AC3E}">
        <p14:creationId xmlns:p14="http://schemas.microsoft.com/office/powerpoint/2010/main" val="3468711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13</a:t>
            </a:fld>
            <a:endParaRPr lang="fr-FR" dirty="0"/>
          </a:p>
        </p:txBody>
      </p:sp>
    </p:spTree>
    <p:extLst>
      <p:ext uri="{BB962C8B-B14F-4D97-AF65-F5344CB8AC3E}">
        <p14:creationId xmlns:p14="http://schemas.microsoft.com/office/powerpoint/2010/main" val="19777375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14</a:t>
            </a:fld>
            <a:endParaRPr lang="fr-FR" dirty="0"/>
          </a:p>
        </p:txBody>
      </p:sp>
    </p:spTree>
    <p:extLst>
      <p:ext uri="{BB962C8B-B14F-4D97-AF65-F5344CB8AC3E}">
        <p14:creationId xmlns:p14="http://schemas.microsoft.com/office/powerpoint/2010/main" val="22858105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15</a:t>
            </a:fld>
            <a:endParaRPr lang="fr-FR" dirty="0"/>
          </a:p>
        </p:txBody>
      </p:sp>
    </p:spTree>
    <p:extLst>
      <p:ext uri="{BB962C8B-B14F-4D97-AF65-F5344CB8AC3E}">
        <p14:creationId xmlns:p14="http://schemas.microsoft.com/office/powerpoint/2010/main" val="2423011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16</a:t>
            </a:fld>
            <a:endParaRPr lang="fr-FR" dirty="0"/>
          </a:p>
        </p:txBody>
      </p:sp>
    </p:spTree>
    <p:extLst>
      <p:ext uri="{BB962C8B-B14F-4D97-AF65-F5344CB8AC3E}">
        <p14:creationId xmlns:p14="http://schemas.microsoft.com/office/powerpoint/2010/main" val="4033542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17</a:t>
            </a:fld>
            <a:endParaRPr lang="fr-FR" dirty="0"/>
          </a:p>
        </p:txBody>
      </p:sp>
    </p:spTree>
    <p:extLst>
      <p:ext uri="{BB962C8B-B14F-4D97-AF65-F5344CB8AC3E}">
        <p14:creationId xmlns:p14="http://schemas.microsoft.com/office/powerpoint/2010/main" val="28226823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18</a:t>
            </a:fld>
            <a:endParaRPr lang="fr-FR" dirty="0"/>
          </a:p>
        </p:txBody>
      </p:sp>
    </p:spTree>
    <p:extLst>
      <p:ext uri="{BB962C8B-B14F-4D97-AF65-F5344CB8AC3E}">
        <p14:creationId xmlns:p14="http://schemas.microsoft.com/office/powerpoint/2010/main" val="40274583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Günther Anders, philosophe de la technique, forge le concept de « honte prométhéenne » exprimant ainsi la honte qu’éprouve l’homme vis-à-vis de sa finitude au regard de la perfection des machines.</a:t>
            </a:r>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19</a:t>
            </a:fld>
            <a:endParaRPr lang="fr-FR" dirty="0"/>
          </a:p>
        </p:txBody>
      </p:sp>
    </p:spTree>
    <p:extLst>
      <p:ext uri="{BB962C8B-B14F-4D97-AF65-F5344CB8AC3E}">
        <p14:creationId xmlns:p14="http://schemas.microsoft.com/office/powerpoint/2010/main" val="30253132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Günther Anders, philosophe de la technique, forge le concept de « honte prométhéenne » exprimant ainsi la honte qu’éprouve l’homme vis-à-vis de sa finitude au regard de la perfection des machines.</a:t>
            </a:r>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20</a:t>
            </a:fld>
            <a:endParaRPr lang="fr-FR" dirty="0"/>
          </a:p>
        </p:txBody>
      </p:sp>
    </p:spTree>
    <p:extLst>
      <p:ext uri="{BB962C8B-B14F-4D97-AF65-F5344CB8AC3E}">
        <p14:creationId xmlns:p14="http://schemas.microsoft.com/office/powerpoint/2010/main" val="3369717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21</a:t>
            </a:fld>
            <a:endParaRPr lang="fr-FR" dirty="0"/>
          </a:p>
        </p:txBody>
      </p:sp>
    </p:spTree>
    <p:extLst>
      <p:ext uri="{BB962C8B-B14F-4D97-AF65-F5344CB8AC3E}">
        <p14:creationId xmlns:p14="http://schemas.microsoft.com/office/powerpoint/2010/main" val="24704323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22</a:t>
            </a:fld>
            <a:endParaRPr lang="fr-FR" dirty="0"/>
          </a:p>
        </p:txBody>
      </p:sp>
    </p:spTree>
    <p:extLst>
      <p:ext uri="{BB962C8B-B14F-4D97-AF65-F5344CB8AC3E}">
        <p14:creationId xmlns:p14="http://schemas.microsoft.com/office/powerpoint/2010/main" val="5406751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23</a:t>
            </a:fld>
            <a:endParaRPr lang="fr-FR" dirty="0"/>
          </a:p>
        </p:txBody>
      </p:sp>
    </p:spTree>
    <p:extLst>
      <p:ext uri="{BB962C8B-B14F-4D97-AF65-F5344CB8AC3E}">
        <p14:creationId xmlns:p14="http://schemas.microsoft.com/office/powerpoint/2010/main" val="2470985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24</a:t>
            </a:fld>
            <a:endParaRPr lang="fr-FR" dirty="0"/>
          </a:p>
        </p:txBody>
      </p:sp>
    </p:spTree>
    <p:extLst>
      <p:ext uri="{BB962C8B-B14F-4D97-AF65-F5344CB8AC3E}">
        <p14:creationId xmlns:p14="http://schemas.microsoft.com/office/powerpoint/2010/main" val="27686638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25</a:t>
            </a:fld>
            <a:endParaRPr lang="fr-FR" dirty="0"/>
          </a:p>
        </p:txBody>
      </p:sp>
    </p:spTree>
    <p:extLst>
      <p:ext uri="{BB962C8B-B14F-4D97-AF65-F5344CB8AC3E}">
        <p14:creationId xmlns:p14="http://schemas.microsoft.com/office/powerpoint/2010/main" val="21131250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26</a:t>
            </a:fld>
            <a:endParaRPr lang="fr-FR" dirty="0"/>
          </a:p>
        </p:txBody>
      </p:sp>
    </p:spTree>
    <p:extLst>
      <p:ext uri="{BB962C8B-B14F-4D97-AF65-F5344CB8AC3E}">
        <p14:creationId xmlns:p14="http://schemas.microsoft.com/office/powerpoint/2010/main" val="170510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27</a:t>
            </a:fld>
            <a:endParaRPr lang="fr-FR" dirty="0"/>
          </a:p>
        </p:txBody>
      </p:sp>
    </p:spTree>
    <p:extLst>
      <p:ext uri="{BB962C8B-B14F-4D97-AF65-F5344CB8AC3E}">
        <p14:creationId xmlns:p14="http://schemas.microsoft.com/office/powerpoint/2010/main" val="38005665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28</a:t>
            </a:fld>
            <a:endParaRPr lang="fr-FR" dirty="0"/>
          </a:p>
        </p:txBody>
      </p:sp>
    </p:spTree>
    <p:extLst>
      <p:ext uri="{BB962C8B-B14F-4D97-AF65-F5344CB8AC3E}">
        <p14:creationId xmlns:p14="http://schemas.microsoft.com/office/powerpoint/2010/main" val="19250271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29</a:t>
            </a:fld>
            <a:endParaRPr lang="fr-FR" dirty="0"/>
          </a:p>
        </p:txBody>
      </p:sp>
    </p:spTree>
    <p:extLst>
      <p:ext uri="{BB962C8B-B14F-4D97-AF65-F5344CB8AC3E}">
        <p14:creationId xmlns:p14="http://schemas.microsoft.com/office/powerpoint/2010/main" val="39737242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30</a:t>
            </a:fld>
            <a:endParaRPr lang="fr-FR" dirty="0"/>
          </a:p>
        </p:txBody>
      </p:sp>
    </p:spTree>
    <p:extLst>
      <p:ext uri="{BB962C8B-B14F-4D97-AF65-F5344CB8AC3E}">
        <p14:creationId xmlns:p14="http://schemas.microsoft.com/office/powerpoint/2010/main" val="9111125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DF61EA0F-A667-4B49-8422-0062BC55E249}" type="slidenum">
              <a:rPr lang="fr-FR" smtClean="0"/>
              <a:t>31</a:t>
            </a:fld>
            <a:endParaRPr lang="fr-FR" dirty="0"/>
          </a:p>
        </p:txBody>
      </p:sp>
    </p:spTree>
    <p:extLst>
      <p:ext uri="{BB962C8B-B14F-4D97-AF65-F5344CB8AC3E}">
        <p14:creationId xmlns:p14="http://schemas.microsoft.com/office/powerpoint/2010/main" val="30095388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32</a:t>
            </a:fld>
            <a:endParaRPr lang="fr-FR" dirty="0"/>
          </a:p>
        </p:txBody>
      </p:sp>
    </p:spTree>
    <p:extLst>
      <p:ext uri="{BB962C8B-B14F-4D97-AF65-F5344CB8AC3E}">
        <p14:creationId xmlns:p14="http://schemas.microsoft.com/office/powerpoint/2010/main" val="26059939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33</a:t>
            </a:fld>
            <a:endParaRPr lang="fr-FR" dirty="0"/>
          </a:p>
        </p:txBody>
      </p:sp>
    </p:spTree>
    <p:extLst>
      <p:ext uri="{BB962C8B-B14F-4D97-AF65-F5344CB8AC3E}">
        <p14:creationId xmlns:p14="http://schemas.microsoft.com/office/powerpoint/2010/main" val="13262774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34</a:t>
            </a:fld>
            <a:endParaRPr lang="fr-FR" dirty="0"/>
          </a:p>
        </p:txBody>
      </p:sp>
    </p:spTree>
    <p:extLst>
      <p:ext uri="{BB962C8B-B14F-4D97-AF65-F5344CB8AC3E}">
        <p14:creationId xmlns:p14="http://schemas.microsoft.com/office/powerpoint/2010/main" val="2212085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35</a:t>
            </a:fld>
            <a:endParaRPr lang="fr-FR" dirty="0"/>
          </a:p>
        </p:txBody>
      </p:sp>
    </p:spTree>
    <p:extLst>
      <p:ext uri="{BB962C8B-B14F-4D97-AF65-F5344CB8AC3E}">
        <p14:creationId xmlns:p14="http://schemas.microsoft.com/office/powerpoint/2010/main" val="3472905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36</a:t>
            </a:fld>
            <a:endParaRPr lang="fr-FR" dirty="0"/>
          </a:p>
        </p:txBody>
      </p:sp>
    </p:spTree>
    <p:extLst>
      <p:ext uri="{BB962C8B-B14F-4D97-AF65-F5344CB8AC3E}">
        <p14:creationId xmlns:p14="http://schemas.microsoft.com/office/powerpoint/2010/main" val="21094043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37</a:t>
            </a:fld>
            <a:endParaRPr lang="fr-FR" dirty="0"/>
          </a:p>
        </p:txBody>
      </p:sp>
    </p:spTree>
    <p:extLst>
      <p:ext uri="{BB962C8B-B14F-4D97-AF65-F5344CB8AC3E}">
        <p14:creationId xmlns:p14="http://schemas.microsoft.com/office/powerpoint/2010/main" val="38107112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38</a:t>
            </a:fld>
            <a:endParaRPr lang="fr-FR" dirty="0"/>
          </a:p>
        </p:txBody>
      </p:sp>
    </p:spTree>
    <p:extLst>
      <p:ext uri="{BB962C8B-B14F-4D97-AF65-F5344CB8AC3E}">
        <p14:creationId xmlns:p14="http://schemas.microsoft.com/office/powerpoint/2010/main" val="34604723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39</a:t>
            </a:fld>
            <a:endParaRPr lang="fr-FR" dirty="0"/>
          </a:p>
        </p:txBody>
      </p:sp>
    </p:spTree>
    <p:extLst>
      <p:ext uri="{BB962C8B-B14F-4D97-AF65-F5344CB8AC3E}">
        <p14:creationId xmlns:p14="http://schemas.microsoft.com/office/powerpoint/2010/main" val="34649350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40</a:t>
            </a:fld>
            <a:endParaRPr lang="fr-FR" dirty="0"/>
          </a:p>
        </p:txBody>
      </p:sp>
    </p:spTree>
    <p:extLst>
      <p:ext uri="{BB962C8B-B14F-4D97-AF65-F5344CB8AC3E}">
        <p14:creationId xmlns:p14="http://schemas.microsoft.com/office/powerpoint/2010/main" val="39387478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41</a:t>
            </a:fld>
            <a:endParaRPr lang="fr-FR" dirty="0"/>
          </a:p>
        </p:txBody>
      </p:sp>
    </p:spTree>
    <p:extLst>
      <p:ext uri="{BB962C8B-B14F-4D97-AF65-F5344CB8AC3E}">
        <p14:creationId xmlns:p14="http://schemas.microsoft.com/office/powerpoint/2010/main" val="20879175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42</a:t>
            </a:fld>
            <a:endParaRPr lang="fr-FR" dirty="0"/>
          </a:p>
        </p:txBody>
      </p:sp>
    </p:spTree>
    <p:extLst>
      <p:ext uri="{BB962C8B-B14F-4D97-AF65-F5344CB8AC3E}">
        <p14:creationId xmlns:p14="http://schemas.microsoft.com/office/powerpoint/2010/main" val="18271938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43</a:t>
            </a:fld>
            <a:endParaRPr lang="fr-FR" dirty="0"/>
          </a:p>
        </p:txBody>
      </p:sp>
    </p:spTree>
    <p:extLst>
      <p:ext uri="{BB962C8B-B14F-4D97-AF65-F5344CB8AC3E}">
        <p14:creationId xmlns:p14="http://schemas.microsoft.com/office/powerpoint/2010/main" val="13706585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44</a:t>
            </a:fld>
            <a:endParaRPr lang="fr-FR" dirty="0"/>
          </a:p>
        </p:txBody>
      </p:sp>
    </p:spTree>
    <p:extLst>
      <p:ext uri="{BB962C8B-B14F-4D97-AF65-F5344CB8AC3E}">
        <p14:creationId xmlns:p14="http://schemas.microsoft.com/office/powerpoint/2010/main" val="9149938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45</a:t>
            </a:fld>
            <a:endParaRPr lang="fr-FR" dirty="0"/>
          </a:p>
        </p:txBody>
      </p:sp>
    </p:spTree>
    <p:extLst>
      <p:ext uri="{BB962C8B-B14F-4D97-AF65-F5344CB8AC3E}">
        <p14:creationId xmlns:p14="http://schemas.microsoft.com/office/powerpoint/2010/main" val="4134073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DF61EA0F-A667-4B49-8422-0062BC55E249}" type="slidenum">
              <a:rPr lang="fr-FR" smtClean="0"/>
              <a:t>46</a:t>
            </a:fld>
            <a:endParaRPr lang="fr-FR" dirty="0"/>
          </a:p>
        </p:txBody>
      </p:sp>
    </p:spTree>
    <p:extLst>
      <p:ext uri="{BB962C8B-B14F-4D97-AF65-F5344CB8AC3E}">
        <p14:creationId xmlns:p14="http://schemas.microsoft.com/office/powerpoint/2010/main" val="31119383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47</a:t>
            </a:fld>
            <a:endParaRPr lang="fr-FR" dirty="0"/>
          </a:p>
        </p:txBody>
      </p:sp>
    </p:spTree>
    <p:extLst>
      <p:ext uri="{BB962C8B-B14F-4D97-AF65-F5344CB8AC3E}">
        <p14:creationId xmlns:p14="http://schemas.microsoft.com/office/powerpoint/2010/main" val="27366597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48</a:t>
            </a:fld>
            <a:endParaRPr lang="fr-FR" dirty="0"/>
          </a:p>
        </p:txBody>
      </p:sp>
    </p:spTree>
    <p:extLst>
      <p:ext uri="{BB962C8B-B14F-4D97-AF65-F5344CB8AC3E}">
        <p14:creationId xmlns:p14="http://schemas.microsoft.com/office/powerpoint/2010/main" val="28204383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49</a:t>
            </a:fld>
            <a:endParaRPr lang="fr-FR" dirty="0"/>
          </a:p>
        </p:txBody>
      </p:sp>
    </p:spTree>
    <p:extLst>
      <p:ext uri="{BB962C8B-B14F-4D97-AF65-F5344CB8AC3E}">
        <p14:creationId xmlns:p14="http://schemas.microsoft.com/office/powerpoint/2010/main" val="42606529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50</a:t>
            </a:fld>
            <a:endParaRPr lang="fr-FR" dirty="0"/>
          </a:p>
        </p:txBody>
      </p:sp>
    </p:spTree>
    <p:extLst>
      <p:ext uri="{BB962C8B-B14F-4D97-AF65-F5344CB8AC3E}">
        <p14:creationId xmlns:p14="http://schemas.microsoft.com/office/powerpoint/2010/main" val="9682235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51</a:t>
            </a:fld>
            <a:endParaRPr lang="fr-FR" dirty="0"/>
          </a:p>
        </p:txBody>
      </p:sp>
    </p:spTree>
    <p:extLst>
      <p:ext uri="{BB962C8B-B14F-4D97-AF65-F5344CB8AC3E}">
        <p14:creationId xmlns:p14="http://schemas.microsoft.com/office/powerpoint/2010/main" val="23580655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52</a:t>
            </a:fld>
            <a:endParaRPr lang="fr-FR" dirty="0"/>
          </a:p>
        </p:txBody>
      </p:sp>
    </p:spTree>
    <p:extLst>
      <p:ext uri="{BB962C8B-B14F-4D97-AF65-F5344CB8AC3E}">
        <p14:creationId xmlns:p14="http://schemas.microsoft.com/office/powerpoint/2010/main" val="42068426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53</a:t>
            </a:fld>
            <a:endParaRPr lang="fr-FR" dirty="0"/>
          </a:p>
        </p:txBody>
      </p:sp>
    </p:spTree>
    <p:extLst>
      <p:ext uri="{BB962C8B-B14F-4D97-AF65-F5344CB8AC3E}">
        <p14:creationId xmlns:p14="http://schemas.microsoft.com/office/powerpoint/2010/main" val="26307328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54</a:t>
            </a:fld>
            <a:endParaRPr lang="fr-FR" dirty="0"/>
          </a:p>
        </p:txBody>
      </p:sp>
    </p:spTree>
    <p:extLst>
      <p:ext uri="{BB962C8B-B14F-4D97-AF65-F5344CB8AC3E}">
        <p14:creationId xmlns:p14="http://schemas.microsoft.com/office/powerpoint/2010/main" val="35588683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55</a:t>
            </a:fld>
            <a:endParaRPr lang="fr-FR" dirty="0"/>
          </a:p>
        </p:txBody>
      </p:sp>
    </p:spTree>
    <p:extLst>
      <p:ext uri="{BB962C8B-B14F-4D97-AF65-F5344CB8AC3E}">
        <p14:creationId xmlns:p14="http://schemas.microsoft.com/office/powerpoint/2010/main" val="16284298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56</a:t>
            </a:fld>
            <a:endParaRPr lang="fr-FR" dirty="0"/>
          </a:p>
        </p:txBody>
      </p:sp>
    </p:spTree>
    <p:extLst>
      <p:ext uri="{BB962C8B-B14F-4D97-AF65-F5344CB8AC3E}">
        <p14:creationId xmlns:p14="http://schemas.microsoft.com/office/powerpoint/2010/main" val="38565582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61EA0F-A667-4B49-8422-0062BC55E249}"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88504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58</a:t>
            </a:fld>
            <a:endParaRPr lang="fr-FR" dirty="0"/>
          </a:p>
        </p:txBody>
      </p:sp>
    </p:spTree>
    <p:extLst>
      <p:ext uri="{BB962C8B-B14F-4D97-AF65-F5344CB8AC3E}">
        <p14:creationId xmlns:p14="http://schemas.microsoft.com/office/powerpoint/2010/main" val="10500281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61EA0F-A667-4B49-8422-0062BC55E249}"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40996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61EA0F-A667-4B49-8422-0062BC55E249}"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29989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61</a:t>
            </a:fld>
            <a:endParaRPr lang="fr-FR" dirty="0"/>
          </a:p>
        </p:txBody>
      </p:sp>
    </p:spTree>
    <p:extLst>
      <p:ext uri="{BB962C8B-B14F-4D97-AF65-F5344CB8AC3E}">
        <p14:creationId xmlns:p14="http://schemas.microsoft.com/office/powerpoint/2010/main" val="1168945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DF61EA0F-A667-4B49-8422-0062BC55E249}" type="slidenum">
              <a:rPr lang="fr-FR" smtClean="0"/>
              <a:t>62</a:t>
            </a:fld>
            <a:endParaRPr lang="fr-FR" dirty="0"/>
          </a:p>
        </p:txBody>
      </p:sp>
    </p:spTree>
    <p:extLst>
      <p:ext uri="{BB962C8B-B14F-4D97-AF65-F5344CB8AC3E}">
        <p14:creationId xmlns:p14="http://schemas.microsoft.com/office/powerpoint/2010/main" val="12586529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63</a:t>
            </a:fld>
            <a:endParaRPr lang="fr-FR" dirty="0"/>
          </a:p>
        </p:txBody>
      </p:sp>
    </p:spTree>
    <p:extLst>
      <p:ext uri="{BB962C8B-B14F-4D97-AF65-F5344CB8AC3E}">
        <p14:creationId xmlns:p14="http://schemas.microsoft.com/office/powerpoint/2010/main" val="22168081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64</a:t>
            </a:fld>
            <a:endParaRPr lang="fr-FR" dirty="0"/>
          </a:p>
        </p:txBody>
      </p:sp>
    </p:spTree>
    <p:extLst>
      <p:ext uri="{BB962C8B-B14F-4D97-AF65-F5344CB8AC3E}">
        <p14:creationId xmlns:p14="http://schemas.microsoft.com/office/powerpoint/2010/main" val="21169364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65</a:t>
            </a:fld>
            <a:endParaRPr lang="fr-FR" dirty="0"/>
          </a:p>
        </p:txBody>
      </p:sp>
    </p:spTree>
    <p:extLst>
      <p:ext uri="{BB962C8B-B14F-4D97-AF65-F5344CB8AC3E}">
        <p14:creationId xmlns:p14="http://schemas.microsoft.com/office/powerpoint/2010/main" val="29985449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66</a:t>
            </a:fld>
            <a:endParaRPr lang="fr-FR" dirty="0"/>
          </a:p>
        </p:txBody>
      </p:sp>
    </p:spTree>
    <p:extLst>
      <p:ext uri="{BB962C8B-B14F-4D97-AF65-F5344CB8AC3E}">
        <p14:creationId xmlns:p14="http://schemas.microsoft.com/office/powerpoint/2010/main" val="21364416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67</a:t>
            </a:fld>
            <a:endParaRPr lang="fr-FR" dirty="0"/>
          </a:p>
        </p:txBody>
      </p:sp>
    </p:spTree>
    <p:extLst>
      <p:ext uri="{BB962C8B-B14F-4D97-AF65-F5344CB8AC3E}">
        <p14:creationId xmlns:p14="http://schemas.microsoft.com/office/powerpoint/2010/main" val="346208953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68</a:t>
            </a:fld>
            <a:endParaRPr lang="fr-FR" dirty="0"/>
          </a:p>
        </p:txBody>
      </p:sp>
    </p:spTree>
    <p:extLst>
      <p:ext uri="{BB962C8B-B14F-4D97-AF65-F5344CB8AC3E}">
        <p14:creationId xmlns:p14="http://schemas.microsoft.com/office/powerpoint/2010/main" val="32424089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69</a:t>
            </a:fld>
            <a:endParaRPr lang="fr-FR" dirty="0"/>
          </a:p>
        </p:txBody>
      </p:sp>
    </p:spTree>
    <p:extLst>
      <p:ext uri="{BB962C8B-B14F-4D97-AF65-F5344CB8AC3E}">
        <p14:creationId xmlns:p14="http://schemas.microsoft.com/office/powerpoint/2010/main" val="22867566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70</a:t>
            </a:fld>
            <a:endParaRPr lang="fr-FR" dirty="0"/>
          </a:p>
        </p:txBody>
      </p:sp>
    </p:spTree>
    <p:extLst>
      <p:ext uri="{BB962C8B-B14F-4D97-AF65-F5344CB8AC3E}">
        <p14:creationId xmlns:p14="http://schemas.microsoft.com/office/powerpoint/2010/main" val="391386545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71</a:t>
            </a:fld>
            <a:endParaRPr lang="fr-FR" dirty="0"/>
          </a:p>
        </p:txBody>
      </p:sp>
    </p:spTree>
    <p:extLst>
      <p:ext uri="{BB962C8B-B14F-4D97-AF65-F5344CB8AC3E}">
        <p14:creationId xmlns:p14="http://schemas.microsoft.com/office/powerpoint/2010/main" val="40380199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72</a:t>
            </a:fld>
            <a:endParaRPr lang="fr-FR" dirty="0"/>
          </a:p>
        </p:txBody>
      </p:sp>
    </p:spTree>
    <p:extLst>
      <p:ext uri="{BB962C8B-B14F-4D97-AF65-F5344CB8AC3E}">
        <p14:creationId xmlns:p14="http://schemas.microsoft.com/office/powerpoint/2010/main" val="13225775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73</a:t>
            </a:fld>
            <a:endParaRPr lang="fr-FR" dirty="0"/>
          </a:p>
        </p:txBody>
      </p:sp>
    </p:spTree>
    <p:extLst>
      <p:ext uri="{BB962C8B-B14F-4D97-AF65-F5344CB8AC3E}">
        <p14:creationId xmlns:p14="http://schemas.microsoft.com/office/powerpoint/2010/main" val="16683163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74</a:t>
            </a:fld>
            <a:endParaRPr lang="fr-FR" dirty="0"/>
          </a:p>
        </p:txBody>
      </p:sp>
    </p:spTree>
    <p:extLst>
      <p:ext uri="{BB962C8B-B14F-4D97-AF65-F5344CB8AC3E}">
        <p14:creationId xmlns:p14="http://schemas.microsoft.com/office/powerpoint/2010/main" val="389742584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DF61EA0F-A667-4B49-8422-0062BC55E249}" type="slidenum">
              <a:rPr lang="fr-FR" smtClean="0"/>
              <a:t>75</a:t>
            </a:fld>
            <a:endParaRPr lang="fr-FR" dirty="0"/>
          </a:p>
        </p:txBody>
      </p:sp>
    </p:spTree>
    <p:extLst>
      <p:ext uri="{BB962C8B-B14F-4D97-AF65-F5344CB8AC3E}">
        <p14:creationId xmlns:p14="http://schemas.microsoft.com/office/powerpoint/2010/main" val="29506527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76</a:t>
            </a:fld>
            <a:endParaRPr lang="fr-FR" dirty="0"/>
          </a:p>
        </p:txBody>
      </p:sp>
    </p:spTree>
    <p:extLst>
      <p:ext uri="{BB962C8B-B14F-4D97-AF65-F5344CB8AC3E}">
        <p14:creationId xmlns:p14="http://schemas.microsoft.com/office/powerpoint/2010/main" val="234863620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77</a:t>
            </a:fld>
            <a:endParaRPr lang="fr-FR" dirty="0"/>
          </a:p>
        </p:txBody>
      </p:sp>
    </p:spTree>
    <p:extLst>
      <p:ext uri="{BB962C8B-B14F-4D97-AF65-F5344CB8AC3E}">
        <p14:creationId xmlns:p14="http://schemas.microsoft.com/office/powerpoint/2010/main" val="41304115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78</a:t>
            </a:fld>
            <a:endParaRPr lang="fr-FR" dirty="0"/>
          </a:p>
        </p:txBody>
      </p:sp>
    </p:spTree>
    <p:extLst>
      <p:ext uri="{BB962C8B-B14F-4D97-AF65-F5344CB8AC3E}">
        <p14:creationId xmlns:p14="http://schemas.microsoft.com/office/powerpoint/2010/main" val="421251301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79</a:t>
            </a:fld>
            <a:endParaRPr lang="fr-FR" dirty="0"/>
          </a:p>
        </p:txBody>
      </p:sp>
    </p:spTree>
    <p:extLst>
      <p:ext uri="{BB962C8B-B14F-4D97-AF65-F5344CB8AC3E}">
        <p14:creationId xmlns:p14="http://schemas.microsoft.com/office/powerpoint/2010/main" val="16854869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80</a:t>
            </a:fld>
            <a:endParaRPr lang="fr-FR" dirty="0"/>
          </a:p>
        </p:txBody>
      </p:sp>
    </p:spTree>
    <p:extLst>
      <p:ext uri="{BB962C8B-B14F-4D97-AF65-F5344CB8AC3E}">
        <p14:creationId xmlns:p14="http://schemas.microsoft.com/office/powerpoint/2010/main" val="41293832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81</a:t>
            </a:fld>
            <a:endParaRPr lang="fr-FR" dirty="0"/>
          </a:p>
        </p:txBody>
      </p:sp>
    </p:spTree>
    <p:extLst>
      <p:ext uri="{BB962C8B-B14F-4D97-AF65-F5344CB8AC3E}">
        <p14:creationId xmlns:p14="http://schemas.microsoft.com/office/powerpoint/2010/main" val="20566877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82</a:t>
            </a:fld>
            <a:endParaRPr lang="fr-FR" dirty="0"/>
          </a:p>
        </p:txBody>
      </p:sp>
    </p:spTree>
    <p:extLst>
      <p:ext uri="{BB962C8B-B14F-4D97-AF65-F5344CB8AC3E}">
        <p14:creationId xmlns:p14="http://schemas.microsoft.com/office/powerpoint/2010/main" val="200213675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83</a:t>
            </a:fld>
            <a:endParaRPr lang="fr-FR" dirty="0"/>
          </a:p>
        </p:txBody>
      </p:sp>
    </p:spTree>
    <p:extLst>
      <p:ext uri="{BB962C8B-B14F-4D97-AF65-F5344CB8AC3E}">
        <p14:creationId xmlns:p14="http://schemas.microsoft.com/office/powerpoint/2010/main" val="353934068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84</a:t>
            </a:fld>
            <a:endParaRPr lang="fr-FR" dirty="0"/>
          </a:p>
        </p:txBody>
      </p:sp>
    </p:spTree>
    <p:extLst>
      <p:ext uri="{BB962C8B-B14F-4D97-AF65-F5344CB8AC3E}">
        <p14:creationId xmlns:p14="http://schemas.microsoft.com/office/powerpoint/2010/main" val="9864722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85</a:t>
            </a:fld>
            <a:endParaRPr lang="fr-FR" dirty="0"/>
          </a:p>
        </p:txBody>
      </p:sp>
    </p:spTree>
    <p:extLst>
      <p:ext uri="{BB962C8B-B14F-4D97-AF65-F5344CB8AC3E}">
        <p14:creationId xmlns:p14="http://schemas.microsoft.com/office/powerpoint/2010/main" val="240916422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DF61EA0F-A667-4B49-8422-0062BC55E249}" type="slidenum">
              <a:rPr lang="fr-FR" smtClean="0"/>
              <a:t>86</a:t>
            </a:fld>
            <a:endParaRPr lang="fr-FR" dirty="0"/>
          </a:p>
        </p:txBody>
      </p:sp>
    </p:spTree>
    <p:extLst>
      <p:ext uri="{BB962C8B-B14F-4D97-AF65-F5344CB8AC3E}">
        <p14:creationId xmlns:p14="http://schemas.microsoft.com/office/powerpoint/2010/main" val="406567598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87</a:t>
            </a:fld>
            <a:endParaRPr lang="fr-FR" dirty="0"/>
          </a:p>
        </p:txBody>
      </p:sp>
    </p:spTree>
    <p:extLst>
      <p:ext uri="{BB962C8B-B14F-4D97-AF65-F5344CB8AC3E}">
        <p14:creationId xmlns:p14="http://schemas.microsoft.com/office/powerpoint/2010/main" val="40023648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88</a:t>
            </a:fld>
            <a:endParaRPr lang="fr-FR" dirty="0"/>
          </a:p>
        </p:txBody>
      </p:sp>
    </p:spTree>
    <p:extLst>
      <p:ext uri="{BB962C8B-B14F-4D97-AF65-F5344CB8AC3E}">
        <p14:creationId xmlns:p14="http://schemas.microsoft.com/office/powerpoint/2010/main" val="42145837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61EA0F-A667-4B49-8422-0062BC55E249}"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981037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61EA0F-A667-4B49-8422-0062BC55E249}"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320258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91</a:t>
            </a:fld>
            <a:endParaRPr lang="fr-FR" dirty="0"/>
          </a:p>
        </p:txBody>
      </p:sp>
    </p:spTree>
    <p:extLst>
      <p:ext uri="{BB962C8B-B14F-4D97-AF65-F5344CB8AC3E}">
        <p14:creationId xmlns:p14="http://schemas.microsoft.com/office/powerpoint/2010/main" val="8596245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92</a:t>
            </a:fld>
            <a:endParaRPr lang="fr-FR" dirty="0"/>
          </a:p>
        </p:txBody>
      </p:sp>
    </p:spTree>
    <p:extLst>
      <p:ext uri="{BB962C8B-B14F-4D97-AF65-F5344CB8AC3E}">
        <p14:creationId xmlns:p14="http://schemas.microsoft.com/office/powerpoint/2010/main" val="65283450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93</a:t>
            </a:fld>
            <a:endParaRPr lang="fr-FR" dirty="0"/>
          </a:p>
        </p:txBody>
      </p:sp>
    </p:spTree>
    <p:extLst>
      <p:ext uri="{BB962C8B-B14F-4D97-AF65-F5344CB8AC3E}">
        <p14:creationId xmlns:p14="http://schemas.microsoft.com/office/powerpoint/2010/main" val="9821877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94</a:t>
            </a:fld>
            <a:endParaRPr lang="fr-FR" dirty="0"/>
          </a:p>
        </p:txBody>
      </p:sp>
    </p:spTree>
    <p:extLst>
      <p:ext uri="{BB962C8B-B14F-4D97-AF65-F5344CB8AC3E}">
        <p14:creationId xmlns:p14="http://schemas.microsoft.com/office/powerpoint/2010/main" val="271181939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F61EA0F-A667-4B49-8422-0062BC55E249}" type="slidenum">
              <a:rPr lang="fr-FR" smtClean="0"/>
              <a:t>95</a:t>
            </a:fld>
            <a:endParaRPr lang="fr-FR" dirty="0"/>
          </a:p>
        </p:txBody>
      </p:sp>
    </p:spTree>
    <p:extLst>
      <p:ext uri="{BB962C8B-B14F-4D97-AF65-F5344CB8AC3E}">
        <p14:creationId xmlns:p14="http://schemas.microsoft.com/office/powerpoint/2010/main" val="3514560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dirty="0"/>
          </a:p>
        </p:txBody>
      </p:sp>
      <p:sp>
        <p:nvSpPr>
          <p:cNvPr id="2" name="Titre 1"/>
          <p:cNvSpPr>
            <a:spLocks noGrp="1"/>
          </p:cNvSpPr>
          <p:nvPr>
            <p:ph type="title"/>
          </p:nvPr>
        </p:nvSpPr>
        <p:spPr/>
        <p:txBody>
          <a:bodyPr rtlCol="0"/>
          <a:lstStyle/>
          <a:p>
            <a:pPr rtl="0"/>
            <a:r>
              <a:rPr lang="fr-FR" noProof="0"/>
              <a:t>Modifiez le style du titre</a:t>
            </a:r>
            <a:endParaRPr lang="fr-FR" noProof="0"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fr-FR" sz="1800" noProof="0" dirty="0"/>
          </a:p>
        </p:txBody>
      </p:sp>
      <p:cxnSp>
        <p:nvCxnSpPr>
          <p:cNvPr id="12" name="Connecteur droit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re 3"/>
          <p:cNvSpPr>
            <a:spLocks noGrp="1"/>
          </p:cNvSpPr>
          <p:nvPr>
            <p:ph type="title"/>
          </p:nvPr>
        </p:nvSpPr>
        <p:spPr>
          <a:xfrm>
            <a:off x="521207" y="448056"/>
            <a:ext cx="6877119" cy="640080"/>
          </a:xfrm>
        </p:spPr>
        <p:txBody>
          <a:bodyPr rtlCol="0" anchor="b" anchorCtr="0">
            <a:normAutofit/>
          </a:bodyPr>
          <a:lstStyle>
            <a:lvl1pPr>
              <a:defRPr sz="2800">
                <a:solidFill>
                  <a:schemeClr val="bg2">
                    <a:lumMod val="25000"/>
                  </a:schemeClr>
                </a:solidFill>
              </a:defRPr>
            </a:lvl1pPr>
          </a:lstStyle>
          <a:p>
            <a:pPr rtl="0"/>
            <a:r>
              <a:rPr lang="fr-FR" noProof="0"/>
              <a:t>Modifiez le style du titre</a:t>
            </a:r>
            <a:endParaRPr lang="fr-FR" noProof="0" dirty="0"/>
          </a:p>
        </p:txBody>
      </p:sp>
      <p:sp>
        <p:nvSpPr>
          <p:cNvPr id="3" name="Espace réservé du contenu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rtl="0">
              <a:lnSpc>
                <a:spcPct val="150000"/>
              </a:lnSpc>
              <a:spcBef>
                <a:spcPts val="1000"/>
              </a:spcBef>
              <a:spcAft>
                <a:spcPts val="1200"/>
              </a:spcAft>
              <a:buNone/>
            </a:pPr>
            <a:r>
              <a:rPr lang="fr-FR" noProof="0"/>
              <a:t>Modifier les styles du texte du masque</a:t>
            </a:r>
          </a:p>
          <a:p>
            <a:pPr marL="0" lvl="1" indent="0" rtl="0">
              <a:lnSpc>
                <a:spcPct val="150000"/>
              </a:lnSpc>
              <a:spcBef>
                <a:spcPts val="1000"/>
              </a:spcBef>
              <a:spcAft>
                <a:spcPts val="1200"/>
              </a:spcAft>
              <a:buNone/>
            </a:pPr>
            <a:r>
              <a:rPr lang="fr-FR" noProof="0"/>
              <a:t>Deuxième niveau</a:t>
            </a:r>
          </a:p>
          <a:p>
            <a:pPr marL="0" lvl="2" indent="0" rtl="0">
              <a:lnSpc>
                <a:spcPct val="150000"/>
              </a:lnSpc>
              <a:spcBef>
                <a:spcPts val="1000"/>
              </a:spcBef>
              <a:spcAft>
                <a:spcPts val="1200"/>
              </a:spcAft>
              <a:buNone/>
            </a:pPr>
            <a:r>
              <a:rPr lang="fr-FR" noProof="0"/>
              <a:t>Troisième niveau</a:t>
            </a:r>
          </a:p>
          <a:p>
            <a:pPr marL="0" lvl="3" indent="0" rtl="0">
              <a:lnSpc>
                <a:spcPct val="150000"/>
              </a:lnSpc>
              <a:spcBef>
                <a:spcPts val="1000"/>
              </a:spcBef>
              <a:spcAft>
                <a:spcPts val="1200"/>
              </a:spcAft>
              <a:buNone/>
            </a:pPr>
            <a:r>
              <a:rPr lang="fr-FR" noProof="0"/>
              <a:t>Quatrième niveau</a:t>
            </a:r>
          </a:p>
          <a:p>
            <a:pPr marL="0" lvl="4" indent="0" rtl="0">
              <a:lnSpc>
                <a:spcPct val="150000"/>
              </a:lnSpc>
              <a:spcBef>
                <a:spcPts val="1000"/>
              </a:spcBef>
              <a:spcAft>
                <a:spcPts val="1200"/>
              </a:spcAft>
              <a:buNone/>
            </a:pPr>
            <a:r>
              <a:rPr lang="fr-FR" noProof="0"/>
              <a:t>Cinquième niveau</a:t>
            </a:r>
            <a:endParaRPr lang="fr-FR" noProof="0" dirty="0"/>
          </a:p>
        </p:txBody>
      </p:sp>
      <p:sp>
        <p:nvSpPr>
          <p:cNvPr id="6" name="Espace réservé de la date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4F100C82-D502-454B-9D54-D5DEB14EB94C}" type="datetime1">
              <a:rPr lang="fr-FR" noProof="0" smtClean="0"/>
              <a:t>03/07/2019</a:t>
            </a:fld>
            <a:endParaRPr lang="fr-FR" noProof="0" dirty="0"/>
          </a:p>
        </p:txBody>
      </p:sp>
      <p:sp>
        <p:nvSpPr>
          <p:cNvPr id="7" name="Espace réservé du pied de page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fr-FR" noProof="0" dirty="0"/>
          </a:p>
        </p:txBody>
      </p:sp>
      <p:sp>
        <p:nvSpPr>
          <p:cNvPr id="8" name="Espace réservé du numéro de diapositive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fr-FR" noProof="0" smtClean="0"/>
              <a:pPr rtl="0"/>
              <a:t>‹N°›</a:t>
            </a:fld>
            <a:endParaRPr lang="fr-FR" noProof="0"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tête de section">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dirty="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dirty="0"/>
          </a:p>
        </p:txBody>
      </p:sp>
      <p:sp>
        <p:nvSpPr>
          <p:cNvPr id="2" name="Titre 1"/>
          <p:cNvSpPr>
            <a:spLocks noGrp="1"/>
          </p:cNvSpPr>
          <p:nvPr>
            <p:ph type="title"/>
          </p:nvPr>
        </p:nvSpPr>
        <p:spPr>
          <a:xfrm>
            <a:off x="521208" y="1536192"/>
            <a:ext cx="6876288" cy="640080"/>
          </a:xfrm>
        </p:spPr>
        <p:txBody>
          <a:bodyPr rtlCol="0">
            <a:normAutofit/>
          </a:bodyPr>
          <a:lstStyle>
            <a:lvl1pPr>
              <a:defRPr sz="3600">
                <a:solidFill>
                  <a:schemeClr val="bg1"/>
                </a:solidFill>
              </a:defRPr>
            </a:lvl1pPr>
          </a:lstStyle>
          <a:p>
            <a:pPr rtl="0"/>
            <a:r>
              <a:rPr lang="fr-FR" noProof="0"/>
              <a:t>Modifiez le style du titre</a:t>
            </a:r>
            <a:endParaRPr lang="fr-FR" noProof="0" dirty="0"/>
          </a:p>
        </p:txBody>
      </p:sp>
      <p:sp>
        <p:nvSpPr>
          <p:cNvPr id="7" name="Espace réservé du contenu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rtl="0">
              <a:lnSpc>
                <a:spcPct val="150000"/>
              </a:lnSpc>
              <a:spcBef>
                <a:spcPts val="1000"/>
              </a:spcBef>
              <a:spcAft>
                <a:spcPts val="1200"/>
              </a:spcAft>
              <a:buNone/>
            </a:pPr>
            <a:r>
              <a:rPr lang="fr-FR" noProof="0"/>
              <a:t>Modifier les styles du texte du masque</a:t>
            </a:r>
          </a:p>
          <a:p>
            <a:pPr marL="0" lvl="1" indent="0" rtl="0">
              <a:lnSpc>
                <a:spcPct val="150000"/>
              </a:lnSpc>
              <a:spcBef>
                <a:spcPts val="1000"/>
              </a:spcBef>
              <a:spcAft>
                <a:spcPts val="1200"/>
              </a:spcAft>
              <a:buNone/>
            </a:pPr>
            <a:r>
              <a:rPr lang="fr-FR" noProof="0"/>
              <a:t>Deuxième niveau</a:t>
            </a:r>
          </a:p>
          <a:p>
            <a:pPr marL="0" lvl="2" indent="0" rtl="0">
              <a:lnSpc>
                <a:spcPct val="150000"/>
              </a:lnSpc>
              <a:spcBef>
                <a:spcPts val="1000"/>
              </a:spcBef>
              <a:spcAft>
                <a:spcPts val="1200"/>
              </a:spcAft>
              <a:buNone/>
            </a:pPr>
            <a:r>
              <a:rPr lang="fr-FR" noProof="0"/>
              <a:t>Troisième niveau</a:t>
            </a:r>
          </a:p>
          <a:p>
            <a:pPr marL="0" lvl="3" indent="0" rtl="0">
              <a:lnSpc>
                <a:spcPct val="150000"/>
              </a:lnSpc>
              <a:spcBef>
                <a:spcPts val="1000"/>
              </a:spcBef>
              <a:spcAft>
                <a:spcPts val="1200"/>
              </a:spcAft>
              <a:buNone/>
            </a:pPr>
            <a:r>
              <a:rPr lang="fr-FR" noProof="0"/>
              <a:t>Quatrième niveau</a:t>
            </a:r>
          </a:p>
          <a:p>
            <a:pPr marL="0" lvl="4" indent="0" rtl="0">
              <a:lnSpc>
                <a:spcPct val="150000"/>
              </a:lnSpc>
              <a:spcBef>
                <a:spcPts val="1000"/>
              </a:spcBef>
              <a:spcAft>
                <a:spcPts val="1200"/>
              </a:spcAft>
              <a:buNone/>
            </a:pPr>
            <a:r>
              <a:rPr lang="fr-FR" noProof="0"/>
              <a:t>Cinquième niveau</a:t>
            </a:r>
            <a:endParaRPr lang="fr-FR" noProof="0" dirty="0"/>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fr-FR" sz="1800" noProof="0" dirty="0"/>
          </a:p>
        </p:txBody>
      </p:sp>
      <p:sp>
        <p:nvSpPr>
          <p:cNvPr id="2" name="Espace réservé du titre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pPr rtl="0"/>
            <a:r>
              <a:rPr lang="fr-FR" noProof="0" dirty="0"/>
              <a:t>Modifiez le style du titre</a:t>
            </a:r>
          </a:p>
        </p:txBody>
      </p:sp>
      <p:sp>
        <p:nvSpPr>
          <p:cNvPr id="3" name="Espace réservé du texte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rtl="0"/>
            <a:r>
              <a:rPr lang="fr-FR" noProof="0" dirty="0"/>
              <a:t>Modifiez les styles du texte du masque</a:t>
            </a:r>
          </a:p>
          <a:p>
            <a:pPr marL="228600" lvl="0" indent="-228600" algn="l" defTabSz="914400" rtl="0" eaLnBrk="1" latinLnBrk="0" hangingPunct="1">
              <a:lnSpc>
                <a:spcPct val="90000"/>
              </a:lnSpc>
              <a:spcBef>
                <a:spcPct val="30000"/>
              </a:spcBef>
              <a:buFont typeface="Arial" panose="020B0604020202020204" pitchFamily="34" charset="0"/>
              <a:buChar char="•"/>
            </a:pPr>
            <a:r>
              <a:rPr lang="fr-FR" noProof="0" dirty="0"/>
              <a:t>Deuxième niveau</a:t>
            </a:r>
          </a:p>
          <a:p>
            <a:pPr marL="685800" lvl="1" indent="-228600" algn="l" defTabSz="914400" rtl="0" eaLnBrk="1" latinLnBrk="0" hangingPunct="1">
              <a:lnSpc>
                <a:spcPct val="90000"/>
              </a:lnSpc>
              <a:spcBef>
                <a:spcPct val="30000"/>
              </a:spcBef>
              <a:buFont typeface="Arial" panose="020B0604020202020204" pitchFamily="34" charset="0"/>
              <a:buChar char="•"/>
            </a:pPr>
            <a:r>
              <a:rPr lang="fr-FR" noProof="0" dirty="0"/>
              <a:t>Troisième niveau</a:t>
            </a:r>
          </a:p>
          <a:p>
            <a:pPr marL="1143000" lvl="2" indent="-228600" algn="l" defTabSz="914400" rtl="0" eaLnBrk="1" latinLnBrk="0" hangingPunct="1">
              <a:lnSpc>
                <a:spcPct val="90000"/>
              </a:lnSpc>
              <a:spcBef>
                <a:spcPct val="30000"/>
              </a:spcBef>
              <a:buFont typeface="Arial" panose="020B0604020202020204" pitchFamily="34" charset="0"/>
              <a:buChar char="•"/>
            </a:pPr>
            <a:r>
              <a:rPr lang="fr-FR" noProof="0" dirty="0"/>
              <a:t>Quatrième niveau</a:t>
            </a:r>
          </a:p>
          <a:p>
            <a:pPr marL="1600200" lvl="3" indent="-228600" algn="l" defTabSz="914400" rtl="0" eaLnBrk="1" latinLnBrk="0" hangingPunct="1">
              <a:lnSpc>
                <a:spcPct val="90000"/>
              </a:lnSpc>
              <a:spcBef>
                <a:spcPct val="30000"/>
              </a:spcBef>
              <a:buFont typeface="Arial" panose="020B0604020202020204" pitchFamily="34" charset="0"/>
              <a:buChar char="•"/>
            </a:pPr>
            <a:r>
              <a:rPr lang="fr-FR" noProof="0" dirty="0"/>
              <a:t>Cinquième niveau</a:t>
            </a:r>
          </a:p>
        </p:txBody>
      </p:sp>
      <p:sp>
        <p:nvSpPr>
          <p:cNvPr id="4" name="Espace réservé de la date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2E4A3FCC-7018-480A-9973-FBF3BF4CEEDD}" type="datetime1">
              <a:rPr lang="fr-FR" noProof="0" smtClean="0"/>
              <a:t>03/07/2019</a:t>
            </a:fld>
            <a:endParaRPr lang="fr-FR" noProof="0" dirty="0"/>
          </a:p>
        </p:txBody>
      </p:sp>
      <p:sp>
        <p:nvSpPr>
          <p:cNvPr id="5" name="Espace réservé du pied de page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fr-FR" noProof="0" dirty="0"/>
          </a:p>
        </p:txBody>
      </p:sp>
      <p:sp>
        <p:nvSpPr>
          <p:cNvPr id="6" name="Espace réservé du numéro de diapositive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fr-FR" noProof="0" smtClean="0"/>
              <a:pPr/>
              <a:t>‹N°›</a:t>
            </a:fld>
            <a:endParaRPr lang="fr-FR" noProof="0" dirty="0"/>
          </a:p>
        </p:txBody>
      </p:sp>
      <p:cxnSp>
        <p:nvCxnSpPr>
          <p:cNvPr id="8" name="Connecteur droit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sldNum="0" hdr="0" ftr="0" dt="0"/>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20.jpeg"/><Relationship Id="rId3" Type="http://schemas.openxmlformats.org/officeDocument/2006/relationships/image" Target="../media/image10.jpeg"/><Relationship Id="rId7" Type="http://schemas.openxmlformats.org/officeDocument/2006/relationships/diagramColors" Target="../diagrams/colors1.xml"/><Relationship Id="rId12"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18.jpeg"/><Relationship Id="rId5" Type="http://schemas.openxmlformats.org/officeDocument/2006/relationships/diagramLayout" Target="../diagrams/layout1.xml"/><Relationship Id="rId10" Type="http://schemas.openxmlformats.org/officeDocument/2006/relationships/image" Target="../media/image11.jpeg"/><Relationship Id="rId4" Type="http://schemas.openxmlformats.org/officeDocument/2006/relationships/diagramData" Target="../diagrams/data1.xml"/><Relationship Id="rId9"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hyperlink" Target="https://www.unamur.be/sciences/philosoc/revueqs/textes-en-ligne/rqs_2014_185_4_casadesus" TargetMode="Externa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hyperlink" Target="https://fr.wikipedia.org/wiki/FM-2030"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fr.wikipedia.org/wiki/S%C3%A9lection_naturelle"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microsoft.com/office/2007/relationships/hdphoto" Target="../media/hdphoto2.wdp"/></Relationships>
</file>

<file path=ppt/slides/_rels/slide47.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microsoft.com/office/2007/relationships/hdphoto" Target="../media/hdphoto2.wdp"/></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microsoft.com/office/2007/relationships/hdphoto" Target="../media/hdphoto2.wdp"/></Relationships>
</file>

<file path=ppt/slides/_rels/slide5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microsoft.com/office/2007/relationships/hdphoto" Target="../media/hdphoto2.wdp"/></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5.xml"/><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7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7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6.xml"/><Relationship Id="rId1" Type="http://schemas.openxmlformats.org/officeDocument/2006/relationships/slideLayout" Target="../slideLayouts/slideLayout1.xml"/><Relationship Id="rId4" Type="http://schemas.microsoft.com/office/2007/relationships/hdphoto" Target="../media/hdphoto3.wdp"/></Relationships>
</file>

<file path=ppt/slides/_rels/slide8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0433992-7B33-4748-B54F-8620DE9CAB18}"/>
              </a:ext>
            </a:extLst>
          </p:cNvPr>
          <p:cNvPicPr>
            <a:picLocks noChangeAspect="1"/>
          </p:cNvPicPr>
          <p:nvPr/>
        </p:nvPicPr>
        <p:blipFill>
          <a:blip r:embed="rId3"/>
          <a:stretch>
            <a:fillRect/>
          </a:stretch>
        </p:blipFill>
        <p:spPr>
          <a:xfrm>
            <a:off x="0" y="0"/>
            <a:ext cx="12192000" cy="9144000"/>
          </a:xfrm>
          <a:prstGeom prst="rect">
            <a:avLst/>
          </a:prstGeom>
        </p:spPr>
      </p:pic>
      <p:sp>
        <p:nvSpPr>
          <p:cNvPr id="2" name="Titre 1"/>
          <p:cNvSpPr>
            <a:spLocks noGrp="1"/>
          </p:cNvSpPr>
          <p:nvPr>
            <p:ph type="ctrTitle"/>
          </p:nvPr>
        </p:nvSpPr>
        <p:spPr>
          <a:xfrm>
            <a:off x="93748" y="636005"/>
            <a:ext cx="11006872" cy="2387600"/>
          </a:xfrm>
        </p:spPr>
        <p:txBody>
          <a:bodyPr rtlCol="0" anchor="ctr" anchorCtr="0">
            <a:noAutofit/>
          </a:bodyPr>
          <a:lstStyle/>
          <a:p>
            <a:pPr algn="ctr"/>
            <a:r>
              <a:rPr lang="fr-FR" sz="5400" b="1" dirty="0">
                <a:solidFill>
                  <a:srgbClr val="D24726"/>
                </a:solidFill>
              </a:rPr>
              <a:t>Transhumanisme : </a:t>
            </a:r>
            <a:br>
              <a:rPr lang="fr-FR" sz="4000" b="1" dirty="0">
                <a:solidFill>
                  <a:srgbClr val="D24726"/>
                </a:solidFill>
              </a:rPr>
            </a:br>
            <a:r>
              <a:rPr lang="fr-FR" sz="6000" b="1" dirty="0">
                <a:solidFill>
                  <a:schemeClr val="accent4">
                    <a:lumMod val="50000"/>
                  </a:schemeClr>
                </a:solidFill>
              </a:rPr>
              <a:t>Quelle anthropologie à l’heure du transhumanisme ?</a:t>
            </a:r>
            <a:br>
              <a:rPr lang="fr-FR" sz="6000" dirty="0">
                <a:solidFill>
                  <a:schemeClr val="bg1"/>
                </a:solidFill>
              </a:rPr>
            </a:br>
            <a:br>
              <a:rPr lang="fr-FR" sz="4000" dirty="0">
                <a:solidFill>
                  <a:schemeClr val="bg1"/>
                </a:solidFill>
              </a:rPr>
            </a:br>
            <a:r>
              <a:rPr lang="fr-FR" sz="4000" b="1" dirty="0">
                <a:solidFill>
                  <a:srgbClr val="D24726"/>
                </a:solidFill>
              </a:rPr>
              <a:t> </a:t>
            </a:r>
            <a:endParaRPr lang="fr-FR" sz="4000" dirty="0">
              <a:solidFill>
                <a:srgbClr val="D24726"/>
              </a:solidFill>
            </a:endParaRPr>
          </a:p>
        </p:txBody>
      </p:sp>
    </p:spTree>
    <p:extLst>
      <p:ext uri="{BB962C8B-B14F-4D97-AF65-F5344CB8AC3E}">
        <p14:creationId xmlns:p14="http://schemas.microsoft.com/office/powerpoint/2010/main" val="3724761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0433992-7B33-4748-B54F-8620DE9CAB18}"/>
              </a:ext>
            </a:extLst>
          </p:cNvPr>
          <p:cNvPicPr>
            <a:picLocks noChangeAspect="1"/>
          </p:cNvPicPr>
          <p:nvPr/>
        </p:nvPicPr>
        <p:blipFill>
          <a:blip r:embed="rId3"/>
          <a:stretch>
            <a:fillRect/>
          </a:stretch>
        </p:blipFill>
        <p:spPr>
          <a:xfrm>
            <a:off x="0" y="0"/>
            <a:ext cx="12192000" cy="9144000"/>
          </a:xfrm>
          <a:prstGeom prst="rect">
            <a:avLst/>
          </a:prstGeom>
        </p:spPr>
      </p:pic>
      <p:sp>
        <p:nvSpPr>
          <p:cNvPr id="2" name="Titre 1"/>
          <p:cNvSpPr>
            <a:spLocks noGrp="1"/>
          </p:cNvSpPr>
          <p:nvPr>
            <p:ph type="ctrTitle"/>
          </p:nvPr>
        </p:nvSpPr>
        <p:spPr>
          <a:xfrm>
            <a:off x="93748" y="636005"/>
            <a:ext cx="11006872" cy="2387600"/>
          </a:xfrm>
        </p:spPr>
        <p:txBody>
          <a:bodyPr rtlCol="0" anchor="ctr" anchorCtr="0">
            <a:noAutofit/>
          </a:bodyPr>
          <a:lstStyle/>
          <a:p>
            <a:pPr algn="ctr"/>
            <a:r>
              <a:rPr lang="fr-FR" sz="5400" b="1" dirty="0">
                <a:solidFill>
                  <a:srgbClr val="D24726"/>
                </a:solidFill>
              </a:rPr>
              <a:t>Transhumanisme : </a:t>
            </a:r>
            <a:br>
              <a:rPr lang="fr-FR" sz="4000" b="1" dirty="0">
                <a:solidFill>
                  <a:srgbClr val="D24726"/>
                </a:solidFill>
              </a:rPr>
            </a:br>
            <a:r>
              <a:rPr lang="fr-FR" sz="6000" b="1" dirty="0">
                <a:solidFill>
                  <a:schemeClr val="accent4">
                    <a:lumMod val="50000"/>
                  </a:schemeClr>
                </a:solidFill>
              </a:rPr>
              <a:t>Quelle anthropologie à l’heure du transhumanisme ?</a:t>
            </a:r>
            <a:br>
              <a:rPr lang="fr-FR" sz="6000" dirty="0">
                <a:solidFill>
                  <a:schemeClr val="bg1"/>
                </a:solidFill>
              </a:rPr>
            </a:br>
            <a:br>
              <a:rPr lang="fr-FR" sz="4000" dirty="0">
                <a:solidFill>
                  <a:schemeClr val="bg1"/>
                </a:solidFill>
              </a:rPr>
            </a:br>
            <a:r>
              <a:rPr lang="fr-FR" sz="4000" b="1" dirty="0">
                <a:solidFill>
                  <a:srgbClr val="D24726"/>
                </a:solidFill>
              </a:rPr>
              <a:t> </a:t>
            </a:r>
            <a:endParaRPr lang="fr-FR" sz="4000" dirty="0">
              <a:solidFill>
                <a:srgbClr val="D24726"/>
              </a:solidFill>
            </a:endParaRPr>
          </a:p>
        </p:txBody>
      </p:sp>
    </p:spTree>
    <p:extLst>
      <p:ext uri="{BB962C8B-B14F-4D97-AF65-F5344CB8AC3E}">
        <p14:creationId xmlns:p14="http://schemas.microsoft.com/office/powerpoint/2010/main" val="20325971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456266" y="576857"/>
            <a:ext cx="12272182" cy="640080"/>
          </a:xfrm>
        </p:spPr>
        <p:txBody>
          <a:bodyPr rtlCol="0">
            <a:noAutofit/>
          </a:bodyPr>
          <a:lstStyle/>
          <a:p>
            <a:pPr rtl="0"/>
            <a:r>
              <a:rPr lang="fr-FR" b="1" dirty="0">
                <a:solidFill>
                  <a:srgbClr val="D24726"/>
                </a:solidFill>
                <a:latin typeface="Segoe UI Light" panose="020B0502040204020203" pitchFamily="34" charset="0"/>
                <a:cs typeface="Segoe UI Light" panose="020B0502040204020203" pitchFamily="34" charset="0"/>
              </a:rPr>
              <a:t>Transhumanisme : Quelle anthropologie à l’heure du transhumanisme ?</a:t>
            </a:r>
            <a:br>
              <a:rPr lang="fr-FR" b="1" dirty="0">
                <a:solidFill>
                  <a:srgbClr val="D24726"/>
                </a:solidFill>
                <a:latin typeface="Segoe UI Light" panose="020B0502040204020203" pitchFamily="34" charset="0"/>
                <a:cs typeface="Segoe UI Light" panose="020B0502040204020203" pitchFamily="34" charset="0"/>
              </a:rPr>
            </a:br>
            <a:r>
              <a:rPr lang="fr-FR" b="1" dirty="0">
                <a:solidFill>
                  <a:srgbClr val="D24726"/>
                </a:solidFill>
                <a:latin typeface="Segoe UI Light" panose="020B0502040204020203" pitchFamily="34" charset="0"/>
                <a:cs typeface="Segoe UI Light" panose="020B0502040204020203" pitchFamily="34" charset="0"/>
              </a:rPr>
              <a:t> </a:t>
            </a:r>
          </a:p>
        </p:txBody>
      </p:sp>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sp>
        <p:nvSpPr>
          <p:cNvPr id="13" name="Rectangle 12">
            <a:extLst>
              <a:ext uri="{FF2B5EF4-FFF2-40B4-BE49-F238E27FC236}">
                <a16:creationId xmlns:a16="http://schemas.microsoft.com/office/drawing/2014/main" id="{CDB731DC-1DC9-4685-913B-B7CCAA66173A}"/>
              </a:ext>
            </a:extLst>
          </p:cNvPr>
          <p:cNvSpPr/>
          <p:nvPr/>
        </p:nvSpPr>
        <p:spPr>
          <a:xfrm>
            <a:off x="3157047" y="1874729"/>
            <a:ext cx="8684578" cy="5601533"/>
          </a:xfrm>
          <a:prstGeom prst="rect">
            <a:avLst/>
          </a:prstGeom>
        </p:spPr>
        <p:txBody>
          <a:bodyPr wrap="square">
            <a:spAutoFit/>
          </a:bodyPr>
          <a:lstStyle/>
          <a:p>
            <a:r>
              <a:rPr lang="fr-FR" sz="2400" b="1" dirty="0">
                <a:solidFill>
                  <a:srgbClr val="D24726"/>
                </a:solidFill>
              </a:rPr>
              <a:t>Les origines du transhumanisme</a:t>
            </a:r>
          </a:p>
          <a:p>
            <a:endParaRPr lang="fr-FR" sz="2400" b="1" dirty="0">
              <a:solidFill>
                <a:srgbClr val="D24726"/>
              </a:solidFill>
            </a:endParaRPr>
          </a:p>
          <a:p>
            <a:pPr marL="1163638" indent="-268288">
              <a:buClr>
                <a:srgbClr val="D24726"/>
              </a:buClr>
              <a:buSzPct val="150000"/>
              <a:buFont typeface="Wingdings" panose="05000000000000000000" pitchFamily="2" charset="2"/>
              <a:buChar char="§"/>
            </a:pPr>
            <a:r>
              <a:rPr lang="fr-FR" sz="2000" dirty="0"/>
              <a:t>Définir le transhumanisme </a:t>
            </a:r>
          </a:p>
          <a:p>
            <a:pPr marL="1163638" indent="-268288">
              <a:buClr>
                <a:srgbClr val="D24726"/>
              </a:buClr>
              <a:buSzPct val="150000"/>
              <a:buFont typeface="Wingdings" panose="05000000000000000000" pitchFamily="2" charset="2"/>
              <a:buChar char="§"/>
            </a:pPr>
            <a:r>
              <a:rPr lang="fr-FR" sz="2000" dirty="0"/>
              <a:t>Les origines</a:t>
            </a:r>
          </a:p>
          <a:p>
            <a:pPr marL="1163638" indent="-268288">
              <a:buClr>
                <a:srgbClr val="D24726"/>
              </a:buClr>
              <a:buSzPct val="150000"/>
              <a:buFont typeface="Wingdings" panose="05000000000000000000" pitchFamily="2" charset="2"/>
              <a:buChar char="§"/>
            </a:pPr>
            <a:r>
              <a:rPr lang="fr-FR" sz="2000" dirty="0"/>
              <a:t>Une histoire enfouie</a:t>
            </a:r>
          </a:p>
          <a:p>
            <a:pPr marL="895350">
              <a:buClr>
                <a:srgbClr val="D24726"/>
              </a:buClr>
              <a:buSzPct val="150000"/>
            </a:pPr>
            <a:r>
              <a:rPr lang="fr-FR" sz="900" dirty="0">
                <a:solidFill>
                  <a:srgbClr val="D24726"/>
                </a:solidFill>
              </a:rPr>
              <a:t>          </a:t>
            </a:r>
          </a:p>
          <a:p>
            <a:pPr marL="895350">
              <a:buClr>
                <a:srgbClr val="D24726"/>
              </a:buClr>
              <a:buSzPct val="150000"/>
            </a:pPr>
            <a:r>
              <a:rPr lang="fr-FR" sz="2000" b="1" dirty="0">
                <a:solidFill>
                  <a:srgbClr val="D24726"/>
                </a:solidFill>
              </a:rPr>
              <a:t>***Echo théologique le péché, une triple rupture***</a:t>
            </a:r>
          </a:p>
          <a:p>
            <a:pPr marL="895350">
              <a:buClr>
                <a:srgbClr val="D24726"/>
              </a:buClr>
              <a:buSzPct val="150000"/>
            </a:pPr>
            <a:endParaRPr lang="fr-FR" sz="800" dirty="0"/>
          </a:p>
          <a:p>
            <a:pPr marL="895350">
              <a:buClr>
                <a:srgbClr val="D24726"/>
              </a:buClr>
              <a:buSzPct val="150000"/>
            </a:pPr>
            <a:endParaRPr lang="fr-FR" sz="800" dirty="0"/>
          </a:p>
          <a:p>
            <a:pPr>
              <a:buClr>
                <a:srgbClr val="D24726"/>
              </a:buClr>
              <a:buSzPct val="150000"/>
            </a:pPr>
            <a:r>
              <a:rPr lang="fr-FR" sz="2400" b="1" dirty="0">
                <a:solidFill>
                  <a:srgbClr val="D24726"/>
                </a:solidFill>
              </a:rPr>
              <a:t>Le transhumanisme : Une nouvelle anthropologie</a:t>
            </a:r>
          </a:p>
          <a:p>
            <a:pPr>
              <a:buClr>
                <a:srgbClr val="D24726"/>
              </a:buClr>
              <a:buSzPct val="150000"/>
            </a:pPr>
            <a:endParaRPr lang="fr-FR" sz="800" b="1" dirty="0">
              <a:solidFill>
                <a:srgbClr val="D24726"/>
              </a:solidFill>
            </a:endParaRPr>
          </a:p>
          <a:p>
            <a:pPr marL="1200150" lvl="2" indent="-285750">
              <a:buClr>
                <a:srgbClr val="D24726"/>
              </a:buClr>
              <a:buSzPct val="150000"/>
              <a:buFont typeface="Wingdings" panose="05000000000000000000" pitchFamily="2" charset="2"/>
              <a:buChar char="§"/>
            </a:pPr>
            <a:r>
              <a:rPr lang="fr-FR" sz="2000" dirty="0"/>
              <a:t>Critique de l’essentialisme et de la sacralisation de la vie</a:t>
            </a:r>
          </a:p>
          <a:p>
            <a:pPr marL="1200150" lvl="2" indent="-285750">
              <a:buClr>
                <a:srgbClr val="D24726"/>
              </a:buClr>
              <a:buSzPct val="150000"/>
              <a:buFont typeface="Wingdings" panose="05000000000000000000" pitchFamily="2" charset="2"/>
              <a:buChar char="§"/>
            </a:pPr>
            <a:r>
              <a:rPr lang="fr-FR" sz="2000" dirty="0"/>
              <a:t>L’homme machine [Le monisme]</a:t>
            </a:r>
          </a:p>
          <a:p>
            <a:pPr marL="1200150" lvl="2" indent="-285750">
              <a:buClr>
                <a:srgbClr val="D24726"/>
              </a:buClr>
              <a:buSzPct val="150000"/>
              <a:buFont typeface="Wingdings" panose="05000000000000000000" pitchFamily="2" charset="2"/>
              <a:buChar char="§"/>
            </a:pPr>
            <a:r>
              <a:rPr lang="fr-FR" sz="2000" dirty="0"/>
              <a:t>La dénaturation du Vivant ?</a:t>
            </a:r>
          </a:p>
          <a:p>
            <a:pPr marL="1200150" lvl="2" indent="-285750">
              <a:buClr>
                <a:srgbClr val="D24726"/>
              </a:buClr>
              <a:buSzPct val="150000"/>
              <a:buFont typeface="Wingdings" panose="05000000000000000000" pitchFamily="2" charset="2"/>
              <a:buChar char="§"/>
            </a:pPr>
            <a:r>
              <a:rPr lang="fr-FR" sz="2000" dirty="0"/>
              <a:t>De l’homo-Sapiens à l’homo cyborg</a:t>
            </a:r>
          </a:p>
          <a:p>
            <a:pPr lvl="2">
              <a:buClr>
                <a:srgbClr val="D24726"/>
              </a:buClr>
              <a:buSzPct val="150000"/>
            </a:pPr>
            <a:endParaRPr lang="fr-FR" sz="900" dirty="0">
              <a:solidFill>
                <a:srgbClr val="D24726"/>
              </a:solidFill>
            </a:endParaRPr>
          </a:p>
          <a:p>
            <a:pPr lvl="2">
              <a:buClr>
                <a:srgbClr val="D24726"/>
              </a:buClr>
              <a:buSzPct val="150000"/>
            </a:pPr>
            <a:r>
              <a:rPr lang="fr-FR" sz="2000" b="1" dirty="0">
                <a:solidFill>
                  <a:srgbClr val="D24726"/>
                </a:solidFill>
              </a:rPr>
              <a:t>                       *** La déconstruction de l’homme***</a:t>
            </a:r>
          </a:p>
          <a:p>
            <a:pPr marL="1163638" indent="-268288">
              <a:buClr>
                <a:srgbClr val="D24726"/>
              </a:buClr>
              <a:buSzPct val="150000"/>
              <a:buFont typeface="Wingdings" panose="05000000000000000000" pitchFamily="2" charset="2"/>
              <a:buChar char="§"/>
            </a:pPr>
            <a:endParaRPr lang="fr-FR" sz="2000" dirty="0"/>
          </a:p>
          <a:p>
            <a:pPr marL="895350">
              <a:buClr>
                <a:srgbClr val="D24726"/>
              </a:buClr>
              <a:buSzPct val="150000"/>
            </a:pPr>
            <a:endParaRPr lang="fr-FR" sz="800" dirty="0"/>
          </a:p>
          <a:p>
            <a:pPr lvl="2">
              <a:buClr>
                <a:srgbClr val="D24726"/>
              </a:buClr>
              <a:buSzPct val="150000"/>
            </a:pPr>
            <a:r>
              <a:rPr lang="fr-FR" dirty="0"/>
              <a:t>	 </a:t>
            </a:r>
          </a:p>
          <a:p>
            <a:r>
              <a:rPr lang="fr-FR" dirty="0"/>
              <a:t>	 </a:t>
            </a:r>
          </a:p>
        </p:txBody>
      </p:sp>
      <p:pic>
        <p:nvPicPr>
          <p:cNvPr id="1026" name="Picture 2" descr="Image associÃ©e">
            <a:extLst>
              <a:ext uri="{FF2B5EF4-FFF2-40B4-BE49-F238E27FC236}">
                <a16:creationId xmlns:a16="http://schemas.microsoft.com/office/drawing/2014/main" id="{67E01878-C2E8-410D-8DC5-D82CFDAB95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771" y="2151107"/>
            <a:ext cx="2615437" cy="3019425"/>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5B7E042-A304-43A3-AFE4-B386C218579A}"/>
              </a:ext>
            </a:extLst>
          </p:cNvPr>
          <p:cNvSpPr txBox="1"/>
          <p:nvPr/>
        </p:nvSpPr>
        <p:spPr>
          <a:xfrm>
            <a:off x="5407742" y="1201542"/>
            <a:ext cx="3425746" cy="646331"/>
          </a:xfrm>
          <a:prstGeom prst="rect">
            <a:avLst/>
          </a:prstGeom>
          <a:noFill/>
        </p:spPr>
        <p:txBody>
          <a:bodyPr wrap="none" rtlCol="0">
            <a:spAutoFit/>
          </a:bodyPr>
          <a:lstStyle/>
          <a:p>
            <a:r>
              <a:rPr lang="fr-FR" sz="3600" dirty="0">
                <a:solidFill>
                  <a:srgbClr val="DD462F"/>
                </a:solidFill>
              </a:rPr>
              <a:t>Première partie </a:t>
            </a:r>
          </a:p>
        </p:txBody>
      </p:sp>
    </p:spTree>
    <p:extLst>
      <p:ext uri="{BB962C8B-B14F-4D97-AF65-F5344CB8AC3E}">
        <p14:creationId xmlns:p14="http://schemas.microsoft.com/office/powerpoint/2010/main" val="2849401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521207" y="448056"/>
            <a:ext cx="9337168" cy="640080"/>
          </a:xfrm>
        </p:spPr>
        <p:txBody>
          <a:bodyPr rtlCol="0">
            <a:noAutofit/>
          </a:bodyPr>
          <a:lstStyle/>
          <a:p>
            <a:pPr rtl="0"/>
            <a:r>
              <a:rPr lang="fr-FR" b="1" dirty="0">
                <a:solidFill>
                  <a:srgbClr val="D24726"/>
                </a:solidFill>
                <a:latin typeface="Segoe UI Light" panose="020B0502040204020203" pitchFamily="34" charset="0"/>
                <a:cs typeface="Segoe UI Light" panose="020B0502040204020203" pitchFamily="34" charset="0"/>
              </a:rPr>
              <a:t>Transhumanisme : Homme augmenté ou homme déchu ?</a:t>
            </a:r>
            <a:br>
              <a:rPr lang="fr-FR" b="1" dirty="0">
                <a:solidFill>
                  <a:srgbClr val="D24726"/>
                </a:solidFill>
                <a:latin typeface="Segoe UI Light" panose="020B0502040204020203" pitchFamily="34" charset="0"/>
                <a:cs typeface="Segoe UI Light" panose="020B0502040204020203" pitchFamily="34" charset="0"/>
              </a:rPr>
            </a:br>
            <a:r>
              <a:rPr lang="fr-FR" b="1" dirty="0">
                <a:solidFill>
                  <a:srgbClr val="D24726"/>
                </a:solidFill>
                <a:latin typeface="Segoe UI Light" panose="020B0502040204020203" pitchFamily="34" charset="0"/>
                <a:cs typeface="Segoe UI Light" panose="020B0502040204020203" pitchFamily="34" charset="0"/>
              </a:rPr>
              <a:t> </a:t>
            </a:r>
          </a:p>
        </p:txBody>
      </p:sp>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a:t>
              </a:r>
            </a:p>
          </p:txBody>
        </p:sp>
      </p:grpSp>
      <p:sp>
        <p:nvSpPr>
          <p:cNvPr id="13" name="Rectangle 12">
            <a:extLst>
              <a:ext uri="{FF2B5EF4-FFF2-40B4-BE49-F238E27FC236}">
                <a16:creationId xmlns:a16="http://schemas.microsoft.com/office/drawing/2014/main" id="{CDB731DC-1DC9-4685-913B-B7CCAA66173A}"/>
              </a:ext>
            </a:extLst>
          </p:cNvPr>
          <p:cNvSpPr/>
          <p:nvPr/>
        </p:nvSpPr>
        <p:spPr>
          <a:xfrm>
            <a:off x="2924208" y="1461774"/>
            <a:ext cx="9337167" cy="4462760"/>
          </a:xfrm>
          <a:prstGeom prst="rect">
            <a:avLst/>
          </a:prstGeom>
        </p:spPr>
        <p:txBody>
          <a:bodyPr wrap="square">
            <a:spAutoFit/>
          </a:bodyPr>
          <a:lstStyle/>
          <a:p>
            <a:pPr marL="895350">
              <a:buClr>
                <a:srgbClr val="D24726"/>
              </a:buClr>
              <a:buSzPct val="150000"/>
            </a:pPr>
            <a:endParaRPr lang="fr-FR" sz="2000" dirty="0"/>
          </a:p>
          <a:p>
            <a:pPr marL="895350">
              <a:buClr>
                <a:srgbClr val="D24726"/>
              </a:buClr>
              <a:buSzPct val="150000"/>
            </a:pPr>
            <a:endParaRPr lang="fr-FR" sz="2000" dirty="0"/>
          </a:p>
          <a:p>
            <a:pPr marL="895350">
              <a:buClr>
                <a:srgbClr val="D24726"/>
              </a:buClr>
              <a:buSzPct val="150000"/>
            </a:pPr>
            <a:endParaRPr lang="fr-FR" sz="800" dirty="0"/>
          </a:p>
          <a:p>
            <a:pPr>
              <a:buClr>
                <a:srgbClr val="D24726"/>
              </a:buClr>
              <a:buSzPct val="150000"/>
            </a:pPr>
            <a:r>
              <a:rPr lang="fr-FR" sz="2400" b="1" dirty="0">
                <a:solidFill>
                  <a:srgbClr val="D24726"/>
                </a:solidFill>
              </a:rPr>
              <a:t>L’homme mutant : les facteurs conditionnant son avènement</a:t>
            </a:r>
          </a:p>
          <a:p>
            <a:pPr>
              <a:buClr>
                <a:srgbClr val="D24726"/>
              </a:buClr>
              <a:buSzPct val="150000"/>
            </a:pPr>
            <a:endParaRPr lang="fr-FR" sz="800" b="1" dirty="0">
              <a:solidFill>
                <a:srgbClr val="D24726"/>
              </a:solidFill>
            </a:endParaRPr>
          </a:p>
          <a:p>
            <a:pPr marL="1163638" indent="-268288">
              <a:buClr>
                <a:srgbClr val="D24726"/>
              </a:buClr>
              <a:buSzPct val="150000"/>
              <a:buFont typeface="Wingdings" panose="05000000000000000000" pitchFamily="2" charset="2"/>
              <a:buChar char="§"/>
            </a:pPr>
            <a:r>
              <a:rPr lang="fr-FR" sz="2000" dirty="0"/>
              <a:t>Matérialisme</a:t>
            </a:r>
          </a:p>
          <a:p>
            <a:pPr marL="1163638" indent="-268288">
              <a:buClr>
                <a:srgbClr val="D24726"/>
              </a:buClr>
              <a:buSzPct val="150000"/>
              <a:buFont typeface="Wingdings" panose="05000000000000000000" pitchFamily="2" charset="2"/>
              <a:buChar char="§"/>
            </a:pPr>
            <a:r>
              <a:rPr lang="fr-FR" sz="2000" dirty="0"/>
              <a:t>Narcissisme</a:t>
            </a:r>
          </a:p>
          <a:p>
            <a:pPr marL="1163638" indent="-268288">
              <a:buClr>
                <a:srgbClr val="D24726"/>
              </a:buClr>
              <a:buSzPct val="150000"/>
              <a:buFont typeface="Wingdings" panose="05000000000000000000" pitchFamily="2" charset="2"/>
              <a:buChar char="§"/>
            </a:pPr>
            <a:r>
              <a:rPr lang="fr-FR" sz="2000" dirty="0"/>
              <a:t>Technicisme</a:t>
            </a:r>
          </a:p>
          <a:p>
            <a:pPr marL="1163638" indent="-268288">
              <a:buClr>
                <a:srgbClr val="D24726"/>
              </a:buClr>
              <a:buSzPct val="150000"/>
              <a:buFont typeface="Wingdings" panose="05000000000000000000" pitchFamily="2" charset="2"/>
              <a:buChar char="§"/>
            </a:pPr>
            <a:r>
              <a:rPr lang="fr-FR" sz="2000" dirty="0"/>
              <a:t>Consumérisme</a:t>
            </a:r>
          </a:p>
          <a:p>
            <a:pPr marL="1163638" indent="-268288">
              <a:buClr>
                <a:srgbClr val="D24726"/>
              </a:buClr>
              <a:buSzPct val="150000"/>
              <a:buFont typeface="Wingdings" panose="05000000000000000000" pitchFamily="2" charset="2"/>
              <a:buChar char="§"/>
            </a:pPr>
            <a:r>
              <a:rPr lang="fr-FR" sz="2000" dirty="0"/>
              <a:t>Eugénisme</a:t>
            </a:r>
          </a:p>
          <a:p>
            <a:pPr marL="895350">
              <a:buClr>
                <a:srgbClr val="D24726"/>
              </a:buClr>
              <a:buSzPct val="150000"/>
            </a:pPr>
            <a:r>
              <a:rPr lang="fr-FR" sz="2000" dirty="0"/>
              <a:t>      </a:t>
            </a:r>
            <a:endParaRPr lang="fr-FR" sz="2000" b="1" dirty="0"/>
          </a:p>
          <a:p>
            <a:pPr marL="895350">
              <a:buClr>
                <a:srgbClr val="D24726"/>
              </a:buClr>
              <a:buSzPct val="150000"/>
            </a:pPr>
            <a:r>
              <a:rPr lang="fr-FR" sz="2000" b="1" dirty="0">
                <a:solidFill>
                  <a:srgbClr val="D24726"/>
                </a:solidFill>
              </a:rPr>
              <a:t>         *** L’homme augmenté vs la dissociation du lien social ***</a:t>
            </a:r>
          </a:p>
          <a:p>
            <a:pPr marL="1163638" indent="-268288">
              <a:buClr>
                <a:srgbClr val="D24726"/>
              </a:buClr>
              <a:buSzPct val="150000"/>
              <a:buFont typeface="Wingdings" panose="05000000000000000000" pitchFamily="2" charset="2"/>
              <a:buChar char="§"/>
            </a:pPr>
            <a:endParaRPr lang="fr-FR" sz="2000" dirty="0"/>
          </a:p>
          <a:p>
            <a:pPr marL="895350">
              <a:buClr>
                <a:srgbClr val="D24726"/>
              </a:buClr>
              <a:buSzPct val="150000"/>
            </a:pPr>
            <a:endParaRPr lang="fr-FR" sz="800" dirty="0"/>
          </a:p>
          <a:p>
            <a:pPr lvl="2">
              <a:buClr>
                <a:srgbClr val="D24726"/>
              </a:buClr>
              <a:buSzPct val="150000"/>
            </a:pPr>
            <a:r>
              <a:rPr lang="fr-FR" dirty="0"/>
              <a:t>	 </a:t>
            </a:r>
          </a:p>
          <a:p>
            <a:r>
              <a:rPr lang="fr-FR" dirty="0"/>
              <a:t>	 </a:t>
            </a:r>
          </a:p>
        </p:txBody>
      </p:sp>
      <p:pic>
        <p:nvPicPr>
          <p:cNvPr id="1026" name="Picture 2" descr="Image associÃ©e">
            <a:extLst>
              <a:ext uri="{FF2B5EF4-FFF2-40B4-BE49-F238E27FC236}">
                <a16:creationId xmlns:a16="http://schemas.microsoft.com/office/drawing/2014/main" id="{67E01878-C2E8-410D-8DC5-D82CFDAB95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771" y="2151107"/>
            <a:ext cx="2615437" cy="3019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330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541610" y="251389"/>
            <a:ext cx="9489568" cy="640080"/>
          </a:xfrm>
        </p:spPr>
        <p:txBody>
          <a:bodyPr rtlCol="0">
            <a:noAutofit/>
          </a:bodyPr>
          <a:lstStyle/>
          <a:p>
            <a:r>
              <a:rPr lang="fr-FR" b="1" dirty="0">
                <a:solidFill>
                  <a:srgbClr val="D24726"/>
                </a:solidFill>
                <a:latin typeface="Segoe UI Light" panose="020B0502040204020203" pitchFamily="34" charset="0"/>
                <a:cs typeface="Segoe UI Light" panose="020B0502040204020203" pitchFamily="34" charset="0"/>
              </a:rPr>
              <a:t>Transhumanisme : Homme augmenté ou homme déchu ? </a:t>
            </a:r>
          </a:p>
        </p:txBody>
      </p:sp>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a:t>
              </a:r>
            </a:p>
          </p:txBody>
        </p:sp>
      </p:grpSp>
      <p:sp>
        <p:nvSpPr>
          <p:cNvPr id="13" name="Rectangle 12">
            <a:extLst>
              <a:ext uri="{FF2B5EF4-FFF2-40B4-BE49-F238E27FC236}">
                <a16:creationId xmlns:a16="http://schemas.microsoft.com/office/drawing/2014/main" id="{CDB731DC-1DC9-4685-913B-B7CCAA66173A}"/>
              </a:ext>
            </a:extLst>
          </p:cNvPr>
          <p:cNvSpPr/>
          <p:nvPr/>
        </p:nvSpPr>
        <p:spPr>
          <a:xfrm>
            <a:off x="2924208" y="1781766"/>
            <a:ext cx="9129246" cy="5262979"/>
          </a:xfrm>
          <a:prstGeom prst="rect">
            <a:avLst/>
          </a:prstGeom>
        </p:spPr>
        <p:txBody>
          <a:bodyPr wrap="square">
            <a:spAutoFit/>
          </a:bodyPr>
          <a:lstStyle/>
          <a:p>
            <a:pPr marL="895350">
              <a:buClr>
                <a:srgbClr val="D24726"/>
              </a:buClr>
              <a:buSzPct val="150000"/>
            </a:pPr>
            <a:endParaRPr lang="fr-FR" sz="800" dirty="0"/>
          </a:p>
          <a:p>
            <a:r>
              <a:rPr lang="fr-FR" sz="2400" b="1" dirty="0">
                <a:solidFill>
                  <a:srgbClr val="D24726"/>
                </a:solidFill>
              </a:rPr>
              <a:t>L’empreinte technique dans la civilisation de l’homme augmenté </a:t>
            </a:r>
          </a:p>
          <a:p>
            <a:endParaRPr lang="fr-FR" sz="800" b="1" dirty="0">
              <a:solidFill>
                <a:srgbClr val="D24726"/>
              </a:solidFill>
            </a:endParaRPr>
          </a:p>
          <a:p>
            <a:pPr marL="1200150" lvl="2" indent="-285750">
              <a:buClr>
                <a:srgbClr val="D24726"/>
              </a:buClr>
              <a:buSzPct val="150000"/>
              <a:buFont typeface="Wingdings" panose="05000000000000000000" pitchFamily="2" charset="2"/>
              <a:buChar char="§"/>
            </a:pPr>
            <a:r>
              <a:rPr lang="fr-FR" sz="2000" dirty="0"/>
              <a:t>La civilisation transhumaniste </a:t>
            </a:r>
          </a:p>
          <a:p>
            <a:pPr marL="1200150" lvl="2" indent="-285750">
              <a:buClr>
                <a:srgbClr val="D24726"/>
              </a:buClr>
              <a:buSzPct val="150000"/>
              <a:buFont typeface="Wingdings" panose="05000000000000000000" pitchFamily="2" charset="2"/>
              <a:buChar char="§"/>
            </a:pPr>
            <a:r>
              <a:rPr lang="fr-FR" sz="2000" dirty="0"/>
              <a:t>L’empreinte technique dans </a:t>
            </a:r>
            <a:r>
              <a:rPr lang="fr-FR" sz="2000" dirty="0">
                <a:solidFill>
                  <a:srgbClr val="D24726"/>
                </a:solidFill>
              </a:rPr>
              <a:t>la civilisation de l’homme augmenté</a:t>
            </a:r>
          </a:p>
          <a:p>
            <a:pPr marL="1200150" lvl="2" indent="-285750">
              <a:buClr>
                <a:srgbClr val="D24726"/>
              </a:buClr>
              <a:buSzPct val="150000"/>
              <a:buFont typeface="Wingdings" panose="05000000000000000000" pitchFamily="2" charset="2"/>
              <a:buChar char="§"/>
            </a:pPr>
            <a:r>
              <a:rPr lang="fr-FR" sz="2000" dirty="0"/>
              <a:t>Le phénomène de la croissance technicienne [</a:t>
            </a:r>
            <a:r>
              <a:rPr lang="fr-FR" sz="2000" dirty="0">
                <a:solidFill>
                  <a:srgbClr val="D24726"/>
                </a:solidFill>
              </a:rPr>
              <a:t>Jacques ELLUL</a:t>
            </a:r>
            <a:r>
              <a:rPr lang="fr-FR" sz="2000" dirty="0"/>
              <a:t>]</a:t>
            </a:r>
          </a:p>
          <a:p>
            <a:pPr marL="1200150" lvl="2" indent="-285750">
              <a:buClr>
                <a:srgbClr val="D24726"/>
              </a:buClr>
              <a:buSzPct val="150000"/>
              <a:buFont typeface="Wingdings" panose="05000000000000000000" pitchFamily="2" charset="2"/>
              <a:buChar char="§"/>
            </a:pPr>
            <a:endParaRPr lang="fr-FR" sz="1000" dirty="0"/>
          </a:p>
          <a:p>
            <a:pPr lvl="2">
              <a:buClr>
                <a:srgbClr val="D24726"/>
              </a:buClr>
              <a:buSzPct val="150000"/>
            </a:pPr>
            <a:r>
              <a:rPr lang="fr-FR" sz="2000" b="1" dirty="0">
                <a:solidFill>
                  <a:srgbClr val="D24726"/>
                </a:solidFill>
              </a:rPr>
              <a:t>                     *** La faillite de l’homme augmenté ***</a:t>
            </a:r>
          </a:p>
          <a:p>
            <a:pPr lvl="2">
              <a:buClr>
                <a:srgbClr val="D24726"/>
              </a:buClr>
              <a:buSzPct val="150000"/>
            </a:pPr>
            <a:endParaRPr lang="fr-FR" sz="800" dirty="0">
              <a:solidFill>
                <a:srgbClr val="D24726"/>
              </a:solidFill>
            </a:endParaRPr>
          </a:p>
          <a:p>
            <a:pPr lvl="2">
              <a:buClr>
                <a:srgbClr val="D24726"/>
              </a:buClr>
              <a:buSzPct val="150000"/>
            </a:pPr>
            <a:endParaRPr lang="fr-FR" sz="800" dirty="0"/>
          </a:p>
          <a:p>
            <a:r>
              <a:rPr lang="fr-FR" sz="2400" b="1" dirty="0">
                <a:solidFill>
                  <a:srgbClr val="D24726"/>
                </a:solidFill>
              </a:rPr>
              <a:t>L’Intelligence artificielle ou le rêve de l’hybridation Homme Machine</a:t>
            </a:r>
          </a:p>
          <a:p>
            <a:pPr marL="1200150" lvl="2" indent="-285750">
              <a:buClr>
                <a:srgbClr val="D24726"/>
              </a:buClr>
              <a:buSzPct val="150000"/>
              <a:buFont typeface="Wingdings" panose="05000000000000000000" pitchFamily="2" charset="2"/>
              <a:buChar char="§"/>
            </a:pPr>
            <a:r>
              <a:rPr lang="fr-FR" sz="2000" dirty="0"/>
              <a:t>Qu’est ce l’intelligence artificielle [Le deep </a:t>
            </a:r>
            <a:r>
              <a:rPr lang="fr-FR" sz="2000" dirty="0" err="1"/>
              <a:t>learning</a:t>
            </a:r>
            <a:r>
              <a:rPr lang="fr-FR" sz="2000" dirty="0"/>
              <a:t>] ?</a:t>
            </a:r>
          </a:p>
          <a:p>
            <a:pPr marL="1200150" lvl="2" indent="-285750">
              <a:buClr>
                <a:srgbClr val="D24726"/>
              </a:buClr>
              <a:buSzPct val="150000"/>
              <a:buFont typeface="Wingdings" panose="05000000000000000000" pitchFamily="2" charset="2"/>
              <a:buChar char="§"/>
            </a:pPr>
            <a:r>
              <a:rPr lang="fr-FR" sz="2000" dirty="0"/>
              <a:t>Hybridation Homme / Machine</a:t>
            </a:r>
          </a:p>
          <a:p>
            <a:pPr marL="1200150" lvl="2" indent="-285750">
              <a:buClr>
                <a:srgbClr val="D24726"/>
              </a:buClr>
              <a:buSzPct val="150000"/>
              <a:buFont typeface="Wingdings" panose="05000000000000000000" pitchFamily="2" charset="2"/>
              <a:buChar char="§"/>
            </a:pPr>
            <a:r>
              <a:rPr lang="fr-FR" sz="2000" dirty="0"/>
              <a:t>Les enjeux et menaces</a:t>
            </a:r>
          </a:p>
          <a:p>
            <a:pPr lvl="2">
              <a:buClr>
                <a:srgbClr val="D24726"/>
              </a:buClr>
              <a:buSzPct val="150000"/>
            </a:pPr>
            <a:endParaRPr lang="fr-FR" sz="1000" dirty="0"/>
          </a:p>
          <a:p>
            <a:pPr lvl="2">
              <a:buClr>
                <a:srgbClr val="D24726"/>
              </a:buClr>
              <a:buSzPct val="150000"/>
            </a:pPr>
            <a:r>
              <a:rPr lang="fr-FR" sz="1000" b="1" dirty="0">
                <a:solidFill>
                  <a:srgbClr val="D24726"/>
                </a:solidFill>
              </a:rPr>
              <a:t>               </a:t>
            </a:r>
            <a:r>
              <a:rPr lang="fr-FR" b="1" dirty="0">
                <a:solidFill>
                  <a:srgbClr val="D24726"/>
                </a:solidFill>
              </a:rPr>
              <a:t> *** De l’anthropologie de l’émancipation à L’homme machine ***</a:t>
            </a:r>
            <a:endParaRPr lang="fr-FR" b="1" dirty="0"/>
          </a:p>
          <a:p>
            <a:r>
              <a:rPr lang="fr-FR" dirty="0"/>
              <a:t>	 </a:t>
            </a:r>
          </a:p>
        </p:txBody>
      </p:sp>
      <p:pic>
        <p:nvPicPr>
          <p:cNvPr id="1026" name="Picture 2" descr="Image associÃ©e">
            <a:extLst>
              <a:ext uri="{FF2B5EF4-FFF2-40B4-BE49-F238E27FC236}">
                <a16:creationId xmlns:a16="http://schemas.microsoft.com/office/drawing/2014/main" id="{67E01878-C2E8-410D-8DC5-D82CFDAB95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771" y="2151107"/>
            <a:ext cx="2615437" cy="3019425"/>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7FEC495A-A134-486D-8DD1-EF7FFFC80D90}"/>
              </a:ext>
            </a:extLst>
          </p:cNvPr>
          <p:cNvSpPr txBox="1"/>
          <p:nvPr/>
        </p:nvSpPr>
        <p:spPr>
          <a:xfrm>
            <a:off x="5417943" y="1283038"/>
            <a:ext cx="3655937" cy="646331"/>
          </a:xfrm>
          <a:prstGeom prst="rect">
            <a:avLst/>
          </a:prstGeom>
          <a:noFill/>
        </p:spPr>
        <p:txBody>
          <a:bodyPr wrap="none" rtlCol="0">
            <a:spAutoFit/>
          </a:bodyPr>
          <a:lstStyle/>
          <a:p>
            <a:r>
              <a:rPr lang="fr-FR" sz="3600" dirty="0">
                <a:solidFill>
                  <a:srgbClr val="DD462F"/>
                </a:solidFill>
              </a:rPr>
              <a:t>Deuxième partie </a:t>
            </a:r>
          </a:p>
        </p:txBody>
      </p:sp>
    </p:spTree>
    <p:extLst>
      <p:ext uri="{BB962C8B-B14F-4D97-AF65-F5344CB8AC3E}">
        <p14:creationId xmlns:p14="http://schemas.microsoft.com/office/powerpoint/2010/main" val="172116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541610" y="283694"/>
            <a:ext cx="9469165" cy="640080"/>
          </a:xfrm>
        </p:spPr>
        <p:txBody>
          <a:bodyPr rtlCol="0">
            <a:noAutofit/>
          </a:bodyPr>
          <a:lstStyle/>
          <a:p>
            <a:r>
              <a:rPr lang="fr-FR" b="1" dirty="0">
                <a:solidFill>
                  <a:srgbClr val="D24726"/>
                </a:solidFill>
                <a:latin typeface="Segoe UI Light" panose="020B0502040204020203" pitchFamily="34" charset="0"/>
                <a:cs typeface="Segoe UI Light" panose="020B0502040204020203" pitchFamily="34" charset="0"/>
              </a:rPr>
              <a:t>Transhumanisme : Homme augmenté ou homme déchu ?</a:t>
            </a:r>
          </a:p>
        </p:txBody>
      </p:sp>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a:t>
              </a:r>
            </a:p>
          </p:txBody>
        </p:sp>
      </p:grpSp>
      <p:sp>
        <p:nvSpPr>
          <p:cNvPr id="13" name="Rectangle 12">
            <a:extLst>
              <a:ext uri="{FF2B5EF4-FFF2-40B4-BE49-F238E27FC236}">
                <a16:creationId xmlns:a16="http://schemas.microsoft.com/office/drawing/2014/main" id="{CDB731DC-1DC9-4685-913B-B7CCAA66173A}"/>
              </a:ext>
            </a:extLst>
          </p:cNvPr>
          <p:cNvSpPr/>
          <p:nvPr/>
        </p:nvSpPr>
        <p:spPr>
          <a:xfrm>
            <a:off x="3475828" y="1813862"/>
            <a:ext cx="9686125" cy="3293209"/>
          </a:xfrm>
          <a:prstGeom prst="rect">
            <a:avLst/>
          </a:prstGeom>
        </p:spPr>
        <p:txBody>
          <a:bodyPr wrap="square">
            <a:spAutoFit/>
          </a:bodyPr>
          <a:lstStyle/>
          <a:p>
            <a:r>
              <a:rPr lang="fr-FR" sz="2000" dirty="0"/>
              <a:t>	 </a:t>
            </a:r>
          </a:p>
          <a:p>
            <a:pPr lvl="2">
              <a:buClr>
                <a:srgbClr val="D24726"/>
              </a:buClr>
              <a:buSzPct val="150000"/>
            </a:pPr>
            <a:r>
              <a:rPr lang="fr-FR" dirty="0"/>
              <a:t>	 </a:t>
            </a:r>
          </a:p>
          <a:p>
            <a:r>
              <a:rPr lang="fr-FR" sz="2400" b="1" dirty="0">
                <a:solidFill>
                  <a:srgbClr val="D24726"/>
                </a:solidFill>
              </a:rPr>
              <a:t>Quelle anthropologie pour demain ou </a:t>
            </a:r>
          </a:p>
          <a:p>
            <a:r>
              <a:rPr lang="fr-FR" sz="2400" b="1" dirty="0">
                <a:solidFill>
                  <a:srgbClr val="D24726"/>
                </a:solidFill>
              </a:rPr>
              <a:t>notre devoir de résilience  	 </a:t>
            </a:r>
          </a:p>
          <a:p>
            <a:endParaRPr lang="fr-FR" sz="2400" b="1" dirty="0">
              <a:solidFill>
                <a:srgbClr val="D24726"/>
              </a:solidFill>
            </a:endParaRPr>
          </a:p>
          <a:p>
            <a:pPr marL="1200150" lvl="2" indent="-285750">
              <a:buClr>
                <a:srgbClr val="D24726"/>
              </a:buClr>
              <a:buSzPct val="150000"/>
              <a:buFont typeface="Wingdings" panose="05000000000000000000" pitchFamily="2" charset="2"/>
              <a:buChar char="§"/>
            </a:pPr>
            <a:r>
              <a:rPr lang="fr-FR" sz="2000" dirty="0"/>
              <a:t>Les constats d’une vie déchue  </a:t>
            </a:r>
          </a:p>
          <a:p>
            <a:pPr marL="1200150" lvl="2" indent="-285750">
              <a:buClr>
                <a:srgbClr val="D24726"/>
              </a:buClr>
              <a:buSzPct val="150000"/>
              <a:buFont typeface="Wingdings" panose="05000000000000000000" pitchFamily="2" charset="2"/>
              <a:buChar char="§"/>
            </a:pPr>
            <a:r>
              <a:rPr lang="fr-FR" sz="2000" dirty="0"/>
              <a:t>L’homme a un besoin vital de vie relationnelle</a:t>
            </a:r>
          </a:p>
          <a:p>
            <a:pPr marL="1200150" lvl="2" indent="-285750">
              <a:buClr>
                <a:srgbClr val="D24726"/>
              </a:buClr>
              <a:buSzPct val="150000"/>
              <a:buFont typeface="Wingdings" panose="05000000000000000000" pitchFamily="2" charset="2"/>
              <a:buChar char="§"/>
            </a:pPr>
            <a:r>
              <a:rPr lang="fr-FR" sz="2000" dirty="0"/>
              <a:t>Vivre la proximité </a:t>
            </a:r>
          </a:p>
          <a:p>
            <a:pPr marL="1200150" lvl="2" indent="-285750">
              <a:buClr>
                <a:srgbClr val="D24726"/>
              </a:buClr>
              <a:buSzPct val="150000"/>
              <a:buFont typeface="Wingdings" panose="05000000000000000000" pitchFamily="2" charset="2"/>
              <a:buChar char="§"/>
            </a:pPr>
            <a:r>
              <a:rPr lang="fr-FR" sz="2000" dirty="0"/>
              <a:t>Pour conclure	 </a:t>
            </a:r>
          </a:p>
          <a:p>
            <a:pPr lvl="2">
              <a:buClr>
                <a:srgbClr val="D24726"/>
              </a:buClr>
              <a:buSzPct val="150000"/>
            </a:pPr>
            <a:r>
              <a:rPr lang="fr-FR" dirty="0"/>
              <a:t>	 </a:t>
            </a:r>
          </a:p>
        </p:txBody>
      </p:sp>
      <p:pic>
        <p:nvPicPr>
          <p:cNvPr id="1026" name="Picture 2" descr="Image associÃ©e">
            <a:extLst>
              <a:ext uri="{FF2B5EF4-FFF2-40B4-BE49-F238E27FC236}">
                <a16:creationId xmlns:a16="http://schemas.microsoft.com/office/drawing/2014/main" id="{67E01878-C2E8-410D-8DC5-D82CFDAB95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1207" y="2160343"/>
            <a:ext cx="2615437" cy="30194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347BA3A-4390-4F7C-9FE9-06F77A18A0A3}"/>
              </a:ext>
            </a:extLst>
          </p:cNvPr>
          <p:cNvSpPr/>
          <p:nvPr/>
        </p:nvSpPr>
        <p:spPr>
          <a:xfrm>
            <a:off x="5742038" y="4997415"/>
            <a:ext cx="6096000" cy="369332"/>
          </a:xfrm>
          <a:prstGeom prst="rect">
            <a:avLst/>
          </a:prstGeom>
        </p:spPr>
        <p:txBody>
          <a:bodyPr>
            <a:spAutoFit/>
          </a:bodyPr>
          <a:lstStyle/>
          <a:p>
            <a:r>
              <a:rPr lang="fr-FR" dirty="0">
                <a:solidFill>
                  <a:srgbClr val="D24726"/>
                </a:solidFill>
              </a:rPr>
              <a:t> </a:t>
            </a:r>
            <a:r>
              <a:rPr lang="fr-FR" b="1" dirty="0">
                <a:solidFill>
                  <a:srgbClr val="D24726"/>
                </a:solidFill>
              </a:rPr>
              <a:t>*** L’âme et le prochain***</a:t>
            </a:r>
            <a:endParaRPr lang="fr-FR" b="1" dirty="0"/>
          </a:p>
        </p:txBody>
      </p:sp>
    </p:spTree>
    <p:extLst>
      <p:ext uri="{BB962C8B-B14F-4D97-AF65-F5344CB8AC3E}">
        <p14:creationId xmlns:p14="http://schemas.microsoft.com/office/powerpoint/2010/main" val="136774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RÃ©sultat de recherche d'images pour &quot;La gnose&quot;">
            <a:extLst>
              <a:ext uri="{FF2B5EF4-FFF2-40B4-BE49-F238E27FC236}">
                <a16:creationId xmlns:a16="http://schemas.microsoft.com/office/drawing/2014/main" id="{53EA2159-D93A-4CD2-8AC6-9122A0DA2A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34" t="5111" r="6732" b="5111"/>
          <a:stretch/>
        </p:blipFill>
        <p:spPr bwMode="auto">
          <a:xfrm>
            <a:off x="8681483" y="244395"/>
            <a:ext cx="3243059" cy="44692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Ã©sultat de recherche d'images pour &quot;Gilgamesh&quot;">
            <a:extLst>
              <a:ext uri="{FF2B5EF4-FFF2-40B4-BE49-F238E27FC236}">
                <a16:creationId xmlns:a16="http://schemas.microsoft.com/office/drawing/2014/main" id="{10C3FBF0-8D30-4BC5-9ACF-B6C21F87EFA9}"/>
              </a:ext>
            </a:extLst>
          </p:cNvPr>
          <p:cNvPicPr>
            <a:picLocks noChangeAspect="1" noChangeArrowheads="1"/>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l="22566" t="5215" r="29469"/>
          <a:stretch/>
        </p:blipFill>
        <p:spPr bwMode="auto">
          <a:xfrm>
            <a:off x="6320413" y="275013"/>
            <a:ext cx="2361363" cy="44386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associÃ©e">
            <a:extLst>
              <a:ext uri="{FF2B5EF4-FFF2-40B4-BE49-F238E27FC236}">
                <a16:creationId xmlns:a16="http://schemas.microsoft.com/office/drawing/2014/main" id="{B04FA199-C18B-40B4-9CB9-7B4CBFC31B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63215" y="275013"/>
            <a:ext cx="2957198" cy="44143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escription de cette image, Ã©galement commentÃ©e ci-aprÃ¨s">
            <a:extLst>
              <a:ext uri="{FF2B5EF4-FFF2-40B4-BE49-F238E27FC236}">
                <a16:creationId xmlns:a16="http://schemas.microsoft.com/office/drawing/2014/main" id="{1DA7015C-7C34-42DC-A132-6297FA35559A}"/>
              </a:ext>
            </a:extLst>
          </p:cNvPr>
          <p:cNvPicPr>
            <a:picLocks noChangeAspect="1" noChangeArrowheads="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67458" y="275013"/>
            <a:ext cx="3095757" cy="443865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ctrTitle"/>
          </p:nvPr>
        </p:nvSpPr>
        <p:spPr>
          <a:xfrm>
            <a:off x="2761675" y="974849"/>
            <a:ext cx="6219826" cy="2387600"/>
          </a:xfrm>
        </p:spPr>
        <p:txBody>
          <a:bodyPr rtlCol="0" anchor="ctr" anchorCtr="0">
            <a:noAutofit/>
          </a:bodyPr>
          <a:lstStyle/>
          <a:p>
            <a:pPr algn="ctr"/>
            <a:br>
              <a:rPr lang="fr-FR" sz="4000" b="1" dirty="0">
                <a:solidFill>
                  <a:srgbClr val="D24726"/>
                </a:solidFill>
              </a:rPr>
            </a:br>
            <a:r>
              <a:rPr lang="fr-FR" sz="6600" b="1" dirty="0">
                <a:solidFill>
                  <a:schemeClr val="bg1"/>
                </a:solidFill>
              </a:rPr>
              <a:t>Transhumanisme </a:t>
            </a:r>
            <a:br>
              <a:rPr lang="fr-FR" sz="6600" b="1" dirty="0">
                <a:solidFill>
                  <a:schemeClr val="bg1"/>
                </a:solidFill>
              </a:rPr>
            </a:br>
            <a:r>
              <a:rPr lang="fr-FR" sz="4400" b="1" dirty="0">
                <a:solidFill>
                  <a:schemeClr val="bg1"/>
                </a:solidFill>
                <a:effectLst>
                  <a:outerShdw blurRad="38100" dist="38100" dir="2700000" algn="tl">
                    <a:srgbClr val="000000">
                      <a:alpha val="43137"/>
                    </a:srgbClr>
                  </a:outerShdw>
                </a:effectLst>
              </a:rPr>
              <a:t>Une histoire enfouie dans la mémoire de l’humanité?</a:t>
            </a:r>
            <a:br>
              <a:rPr lang="fr-FR" sz="6000" dirty="0">
                <a:solidFill>
                  <a:schemeClr val="bg1"/>
                </a:solidFill>
                <a:effectLst>
                  <a:outerShdw blurRad="38100" dist="38100" dir="2700000" algn="tl">
                    <a:srgbClr val="000000">
                      <a:alpha val="43137"/>
                    </a:srgbClr>
                  </a:outerShdw>
                </a:effectLst>
              </a:rPr>
            </a:br>
            <a:br>
              <a:rPr lang="fr-FR" sz="4000" dirty="0">
                <a:solidFill>
                  <a:schemeClr val="bg1"/>
                </a:solidFill>
              </a:rPr>
            </a:br>
            <a:r>
              <a:rPr lang="fr-FR" sz="4000" b="1" dirty="0">
                <a:solidFill>
                  <a:srgbClr val="D24726"/>
                </a:solidFill>
              </a:rPr>
              <a:t> </a:t>
            </a:r>
            <a:endParaRPr lang="fr-FR" sz="4000" dirty="0">
              <a:solidFill>
                <a:srgbClr val="D24726"/>
              </a:solidFill>
            </a:endParaRPr>
          </a:p>
        </p:txBody>
      </p:sp>
      <p:pic>
        <p:nvPicPr>
          <p:cNvPr id="8" name="Picture 2" descr="RÃ©sultat de recherche d'images pour &quot;La nymphe Calypso (l'Iliade et l'OdyssÃ©e)&quot;">
            <a:extLst>
              <a:ext uri="{FF2B5EF4-FFF2-40B4-BE49-F238E27FC236}">
                <a16:creationId xmlns:a16="http://schemas.microsoft.com/office/drawing/2014/main" id="{557E73B8-29DC-4C1C-9492-55E85BB3BB0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7458" y="4713663"/>
            <a:ext cx="1875970" cy="18693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Ã©sultat de recherche d'images pour &quot;GOLEM&quot;">
            <a:extLst>
              <a:ext uri="{FF2B5EF4-FFF2-40B4-BE49-F238E27FC236}">
                <a16:creationId xmlns:a16="http://schemas.microsoft.com/office/drawing/2014/main" id="{C8A56C89-69C9-45B8-9299-1F034CF04B83}"/>
              </a:ext>
            </a:extLst>
          </p:cNvPr>
          <p:cNvPicPr>
            <a:picLocks noChangeAspect="1" noChangeArrowheads="1"/>
          </p:cNvPicPr>
          <p:nvPr/>
        </p:nvPicPr>
        <p:blipFill rotWithShape="1">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l="9670" r="8651"/>
          <a:stretch/>
        </p:blipFill>
        <p:spPr bwMode="auto">
          <a:xfrm>
            <a:off x="2143428" y="4713663"/>
            <a:ext cx="2573799" cy="1869324"/>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8766ABD6-5233-4C12-9592-C7F9B5AA166E}"/>
              </a:ext>
            </a:extLst>
          </p:cNvPr>
          <p:cNvPicPr>
            <a:picLocks noChangeAspect="1"/>
          </p:cNvPicPr>
          <p:nvPr/>
        </p:nvPicPr>
        <p:blipFill rotWithShape="1">
          <a:blip r:embed="rId9"/>
          <a:srcRect l="12846" r="48856" b="27169"/>
          <a:stretch/>
        </p:blipFill>
        <p:spPr>
          <a:xfrm>
            <a:off x="4717227" y="4689351"/>
            <a:ext cx="1747518" cy="1893636"/>
          </a:xfrm>
          <a:prstGeom prst="rect">
            <a:avLst/>
          </a:prstGeom>
        </p:spPr>
      </p:pic>
      <p:pic>
        <p:nvPicPr>
          <p:cNvPr id="11" name="Picture 2" descr="RÃ©sultat de recherche d'images pour &quot;Julien Jean Offray de La Mettrie&quot;">
            <a:extLst>
              <a:ext uri="{FF2B5EF4-FFF2-40B4-BE49-F238E27FC236}">
                <a16:creationId xmlns:a16="http://schemas.microsoft.com/office/drawing/2014/main" id="{CDA1BD17-5090-4DA2-8E46-3F862E9929DC}"/>
              </a:ext>
            </a:extLst>
          </p:cNvPr>
          <p:cNvPicPr>
            <a:picLocks noChangeAspect="1" noChangeArrowheads="1"/>
          </p:cNvPicPr>
          <p:nvPr/>
        </p:nvPicPr>
        <p:blipFill>
          <a:blip r:embed="rId10">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13764" y="4689351"/>
            <a:ext cx="2268011" cy="192425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mage associÃ©e">
            <a:extLst>
              <a:ext uri="{FF2B5EF4-FFF2-40B4-BE49-F238E27FC236}">
                <a16:creationId xmlns:a16="http://schemas.microsoft.com/office/drawing/2014/main" id="{AA8012AA-F80F-42D3-9347-B46383D570B5}"/>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4914" b="1"/>
          <a:stretch/>
        </p:blipFill>
        <p:spPr bwMode="auto">
          <a:xfrm>
            <a:off x="8681483" y="4713662"/>
            <a:ext cx="1611833" cy="189994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RÃ©sultat de recherche d'images pour &quot;teilhard&quot;">
            <a:extLst>
              <a:ext uri="{FF2B5EF4-FFF2-40B4-BE49-F238E27FC236}">
                <a16:creationId xmlns:a16="http://schemas.microsoft.com/office/drawing/2014/main" id="{9127A42D-7371-4EDF-A355-1F4983B43D2B}"/>
              </a:ext>
            </a:extLst>
          </p:cNvPr>
          <p:cNvPicPr>
            <a:picLocks noChangeAspect="1" noChangeArrowheads="1"/>
          </p:cNvPicPr>
          <p:nvPr/>
        </p:nvPicPr>
        <p:blipFill>
          <a:blip r:embed="rId1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284962" y="4713661"/>
            <a:ext cx="1639580" cy="189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76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521025" y="928263"/>
            <a:ext cx="8684577" cy="640080"/>
          </a:xfrm>
        </p:spPr>
        <p:txBody>
          <a:bodyPr rtlCol="0">
            <a:noAutofit/>
          </a:body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7</a:t>
              </a:r>
            </a:p>
          </p:txBody>
        </p:sp>
      </p:grpSp>
      <p:pic>
        <p:nvPicPr>
          <p:cNvPr id="1026" name="Picture 2" descr="Image associÃ©e">
            <a:extLst>
              <a:ext uri="{FF2B5EF4-FFF2-40B4-BE49-F238E27FC236}">
                <a16:creationId xmlns:a16="http://schemas.microsoft.com/office/drawing/2014/main" id="{67E01878-C2E8-410D-8DC5-D82CFDAB95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771" y="2151107"/>
            <a:ext cx="2615437" cy="30194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30A9070-B8BD-4E91-8F47-19DD08ABB091}"/>
              </a:ext>
            </a:extLst>
          </p:cNvPr>
          <p:cNvSpPr/>
          <p:nvPr/>
        </p:nvSpPr>
        <p:spPr>
          <a:xfrm>
            <a:off x="-347814" y="1340042"/>
            <a:ext cx="7656583"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Définir simplement le transhumanisme </a:t>
            </a:r>
          </a:p>
        </p:txBody>
      </p:sp>
      <p:sp>
        <p:nvSpPr>
          <p:cNvPr id="4" name="Rectangle 3">
            <a:extLst>
              <a:ext uri="{FF2B5EF4-FFF2-40B4-BE49-F238E27FC236}">
                <a16:creationId xmlns:a16="http://schemas.microsoft.com/office/drawing/2014/main" id="{1A1895CD-B9EC-40F9-B5CB-DEE80DA4A17E}"/>
              </a:ext>
            </a:extLst>
          </p:cNvPr>
          <p:cNvSpPr/>
          <p:nvPr/>
        </p:nvSpPr>
        <p:spPr>
          <a:xfrm>
            <a:off x="3582155" y="2531791"/>
            <a:ext cx="7924800" cy="3693319"/>
          </a:xfrm>
          <a:prstGeom prst="rect">
            <a:avLst/>
          </a:prstGeom>
        </p:spPr>
        <p:txBody>
          <a:bodyPr wrap="square">
            <a:spAutoFit/>
          </a:bodyPr>
          <a:lstStyle/>
          <a:p>
            <a:pPr algn="just"/>
            <a:r>
              <a:rPr lang="fr-FR" b="1" dirty="0">
                <a:solidFill>
                  <a:srgbClr val="002060"/>
                </a:solidFill>
                <a:latin typeface="Calibri" panose="020F0502020204030204" pitchFamily="34" charset="0"/>
              </a:rPr>
              <a:t>Le transhumanisme est un chemin néopaïen</a:t>
            </a:r>
            <a:r>
              <a:rPr lang="fr-FR" dirty="0">
                <a:solidFill>
                  <a:srgbClr val="002060"/>
                </a:solidFill>
                <a:latin typeface="Calibri" panose="020F0502020204030204" pitchFamily="34" charset="0"/>
              </a:rPr>
              <a:t>, </a:t>
            </a:r>
            <a:r>
              <a:rPr lang="fr-FR" b="1" dirty="0">
                <a:solidFill>
                  <a:srgbClr val="002060"/>
                </a:solidFill>
                <a:latin typeface="Calibri" panose="020F0502020204030204" pitchFamily="34" charset="0"/>
              </a:rPr>
              <a:t>une antireligion </a:t>
            </a:r>
            <a:r>
              <a:rPr lang="fr-FR" b="1" dirty="0">
                <a:solidFill>
                  <a:srgbClr val="D24726"/>
                </a:solidFill>
                <a:effectLst>
                  <a:outerShdw blurRad="38100" dist="38100" dir="2700000" algn="tl">
                    <a:srgbClr val="000000">
                      <a:alpha val="43137"/>
                    </a:srgbClr>
                  </a:outerShdw>
                </a:effectLst>
                <a:latin typeface="Calibri" panose="020F0502020204030204" pitchFamily="34" charset="0"/>
              </a:rPr>
              <a:t>au sens de la relation</a:t>
            </a:r>
            <a:r>
              <a:rPr lang="fr-FR" dirty="0">
                <a:solidFill>
                  <a:srgbClr val="D24726"/>
                </a:solidFill>
                <a:latin typeface="Calibri" panose="020F0502020204030204" pitchFamily="34" charset="0"/>
              </a:rPr>
              <a:t>,</a:t>
            </a:r>
            <a:r>
              <a:rPr lang="fr-FR" dirty="0">
                <a:solidFill>
                  <a:srgbClr val="002060"/>
                </a:solidFill>
                <a:latin typeface="Calibri" panose="020F0502020204030204" pitchFamily="34" charset="0"/>
              </a:rPr>
              <a:t> un passage vers le post humanisme dont le sommet serait l’hybridation </a:t>
            </a:r>
            <a:r>
              <a:rPr lang="fr-FR" b="1" dirty="0">
                <a:solidFill>
                  <a:srgbClr val="002060"/>
                </a:solidFill>
                <a:latin typeface="Calibri" panose="020F0502020204030204" pitchFamily="34" charset="0"/>
              </a:rPr>
              <a:t>de l’homme et </a:t>
            </a:r>
            <a:r>
              <a:rPr lang="fr-FR" b="1" dirty="0">
                <a:solidFill>
                  <a:srgbClr val="D24726"/>
                </a:solidFill>
                <a:latin typeface="Calibri" panose="020F0502020204030204" pitchFamily="34" charset="0"/>
              </a:rPr>
              <a:t>l’intelligence artificielle</a:t>
            </a:r>
            <a:r>
              <a:rPr lang="fr-FR" b="1" dirty="0">
                <a:solidFill>
                  <a:srgbClr val="002060"/>
                </a:solidFill>
                <a:latin typeface="Calibri" panose="020F0502020204030204" pitchFamily="34" charset="0"/>
              </a:rPr>
              <a:t> : </a:t>
            </a:r>
            <a:r>
              <a:rPr lang="fr-FR" b="1" dirty="0">
                <a:solidFill>
                  <a:srgbClr val="D24726"/>
                </a:solidFill>
                <a:latin typeface="Calibri" panose="020F0502020204030204" pitchFamily="34" charset="0"/>
              </a:rPr>
              <a:t>l’équipement de l’homme mutant</a:t>
            </a:r>
            <a:r>
              <a:rPr lang="fr-FR" b="1" dirty="0">
                <a:solidFill>
                  <a:srgbClr val="002060"/>
                </a:solidFill>
                <a:latin typeface="Calibri" panose="020F0502020204030204" pitchFamily="34" charset="0"/>
              </a:rPr>
              <a:t>, devenue autonome</a:t>
            </a:r>
            <a:r>
              <a:rPr lang="fr-FR" dirty="0">
                <a:solidFill>
                  <a:srgbClr val="002060"/>
                </a:solidFill>
                <a:latin typeface="Calibri" panose="020F0502020204030204" pitchFamily="34" charset="0"/>
              </a:rPr>
              <a:t>, mais restant </a:t>
            </a:r>
            <a:r>
              <a:rPr lang="fr-FR" b="1" dirty="0">
                <a:solidFill>
                  <a:srgbClr val="002060"/>
                </a:solidFill>
                <a:latin typeface="Calibri" panose="020F0502020204030204" pitchFamily="34" charset="0"/>
              </a:rPr>
              <a:t>une matière sans esprit</a:t>
            </a:r>
            <a:r>
              <a:rPr lang="fr-FR" dirty="0">
                <a:solidFill>
                  <a:srgbClr val="002060"/>
                </a:solidFill>
                <a:latin typeface="Calibri" panose="020F0502020204030204" pitchFamily="34" charset="0"/>
              </a:rPr>
              <a:t>, libre de toute contingence, pour ne laisser que le conatus spinozien (l’effort d’exister) aux commandes </a:t>
            </a:r>
            <a:r>
              <a:rPr lang="fr-FR" b="1" dirty="0">
                <a:solidFill>
                  <a:srgbClr val="D24726"/>
                </a:solidFill>
                <a:latin typeface="Calibri" panose="020F0502020204030204" pitchFamily="34" charset="0"/>
              </a:rPr>
              <a:t>d’un corps augmenté</a:t>
            </a:r>
            <a:r>
              <a:rPr lang="fr-FR" dirty="0">
                <a:solidFill>
                  <a:srgbClr val="002060"/>
                </a:solidFill>
                <a:latin typeface="Calibri" panose="020F0502020204030204" pitchFamily="34" charset="0"/>
              </a:rPr>
              <a:t>.</a:t>
            </a:r>
          </a:p>
          <a:p>
            <a:pPr algn="just"/>
            <a:endParaRPr lang="fr-FR" dirty="0">
              <a:solidFill>
                <a:srgbClr val="002060"/>
              </a:solidFill>
              <a:latin typeface="Calibri" panose="020F0502020204030204" pitchFamily="34" charset="0"/>
            </a:endParaRPr>
          </a:p>
          <a:p>
            <a:pPr algn="just"/>
            <a:r>
              <a:rPr lang="fr-FR" dirty="0">
                <a:solidFill>
                  <a:srgbClr val="002060"/>
                </a:solidFill>
                <a:latin typeface="Calibri" panose="020F0502020204030204" pitchFamily="34" charset="0"/>
              </a:rPr>
              <a:t> [….] Tant et si bien que, </a:t>
            </a:r>
            <a:r>
              <a:rPr lang="fr-FR" b="1" dirty="0">
                <a:solidFill>
                  <a:srgbClr val="002060"/>
                </a:solidFill>
                <a:latin typeface="Calibri" panose="020F0502020204030204" pitchFamily="34" charset="0"/>
              </a:rPr>
              <a:t>pour atteindre ce but</a:t>
            </a:r>
            <a:r>
              <a:rPr lang="fr-FR" dirty="0">
                <a:solidFill>
                  <a:srgbClr val="002060"/>
                </a:solidFill>
                <a:latin typeface="Calibri" panose="020F0502020204030204" pitchFamily="34" charset="0"/>
              </a:rPr>
              <a:t>, il faut </a:t>
            </a:r>
            <a:r>
              <a:rPr lang="fr-FR" b="1" dirty="0">
                <a:solidFill>
                  <a:srgbClr val="002060"/>
                </a:solidFill>
                <a:latin typeface="Calibri" panose="020F0502020204030204" pitchFamily="34" charset="0"/>
              </a:rPr>
              <a:t>impérativement éteindre l’âme, </a:t>
            </a:r>
            <a:r>
              <a:rPr lang="fr-FR" dirty="0">
                <a:solidFill>
                  <a:srgbClr val="002060"/>
                </a:solidFill>
                <a:latin typeface="Calibri" panose="020F0502020204030204" pitchFamily="34" charset="0"/>
              </a:rPr>
              <a:t>ce pont vibrant créé par Dieu, et incorporé à son environnement, pour le relier exclusivement à un monde réel et tangible.  </a:t>
            </a:r>
          </a:p>
          <a:p>
            <a:pPr algn="just"/>
            <a:endParaRPr lang="fr-FR" dirty="0">
              <a:solidFill>
                <a:srgbClr val="002060"/>
              </a:solidFill>
              <a:latin typeface="Calibri" panose="020F0502020204030204" pitchFamily="34" charset="0"/>
            </a:endParaRPr>
          </a:p>
          <a:p>
            <a:pPr algn="just"/>
            <a:r>
              <a:rPr lang="fr-FR" dirty="0">
                <a:solidFill>
                  <a:srgbClr val="002060"/>
                </a:solidFill>
                <a:latin typeface="Calibri" panose="020F0502020204030204" pitchFamily="34" charset="0"/>
              </a:rPr>
              <a:t>Extrait du livre « </a:t>
            </a:r>
            <a:r>
              <a:rPr lang="fr-FR" i="1" dirty="0">
                <a:solidFill>
                  <a:srgbClr val="002060"/>
                </a:solidFill>
                <a:latin typeface="Calibri" panose="020F0502020204030204" pitchFamily="34" charset="0"/>
              </a:rPr>
              <a:t>La déconstruction de l’homme </a:t>
            </a:r>
            <a:r>
              <a:rPr lang="fr-FR" dirty="0">
                <a:solidFill>
                  <a:srgbClr val="002060"/>
                </a:solidFill>
                <a:latin typeface="Calibri" panose="020F0502020204030204" pitchFamily="34" charset="0"/>
              </a:rPr>
              <a:t>».</a:t>
            </a:r>
          </a:p>
          <a:p>
            <a:pPr algn="just"/>
            <a:r>
              <a:rPr lang="fr-FR" dirty="0"/>
              <a:t>  </a:t>
            </a:r>
          </a:p>
        </p:txBody>
      </p:sp>
    </p:spTree>
    <p:extLst>
      <p:ext uri="{BB962C8B-B14F-4D97-AF65-F5344CB8AC3E}">
        <p14:creationId xmlns:p14="http://schemas.microsoft.com/office/powerpoint/2010/main" val="997677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521025" y="928263"/>
            <a:ext cx="8684577" cy="640080"/>
          </a:xfrm>
        </p:spPr>
        <p:txBody>
          <a:bodyPr rtlCol="0">
            <a:noAutofit/>
          </a:body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8</a:t>
              </a:r>
            </a:p>
          </p:txBody>
        </p:sp>
      </p:grpSp>
      <p:sp>
        <p:nvSpPr>
          <p:cNvPr id="13" name="Rectangle 12">
            <a:extLst>
              <a:ext uri="{FF2B5EF4-FFF2-40B4-BE49-F238E27FC236}">
                <a16:creationId xmlns:a16="http://schemas.microsoft.com/office/drawing/2014/main" id="{CDB731DC-1DC9-4685-913B-B7CCAA66173A}"/>
              </a:ext>
            </a:extLst>
          </p:cNvPr>
          <p:cNvSpPr/>
          <p:nvPr/>
        </p:nvSpPr>
        <p:spPr>
          <a:xfrm>
            <a:off x="4680902" y="3720011"/>
            <a:ext cx="6759727" cy="2585323"/>
          </a:xfrm>
          <a:prstGeom prst="rect">
            <a:avLst/>
          </a:prstGeom>
        </p:spPr>
        <p:txBody>
          <a:bodyPr wrap="square">
            <a:spAutoFit/>
          </a:bodyPr>
          <a:lstStyle/>
          <a:p>
            <a:pPr marL="285750" indent="-285750" algn="just">
              <a:buClr>
                <a:srgbClr val="D24726"/>
              </a:buClr>
              <a:buSzPct val="150000"/>
              <a:buFont typeface="Wingdings" panose="05000000000000000000" pitchFamily="2" charset="2"/>
              <a:buChar char="§"/>
            </a:pPr>
            <a:r>
              <a:rPr lang="fr-FR" dirty="0">
                <a:solidFill>
                  <a:srgbClr val="002060"/>
                </a:solidFill>
              </a:rPr>
              <a:t>… un </a:t>
            </a:r>
            <a:r>
              <a:rPr lang="fr-FR" b="1" dirty="0">
                <a:solidFill>
                  <a:srgbClr val="002060"/>
                </a:solidFill>
              </a:rPr>
              <a:t>mouvement idéologique </a:t>
            </a:r>
            <a:r>
              <a:rPr lang="fr-FR" dirty="0">
                <a:solidFill>
                  <a:srgbClr val="002060"/>
                </a:solidFill>
              </a:rPr>
              <a:t>mêlant l’usage des techno sciences visant l’amélioration des propriétés physiques et cognitives des êtres humains </a:t>
            </a:r>
          </a:p>
          <a:p>
            <a:pPr marL="285750" indent="-285750" algn="just">
              <a:buClr>
                <a:srgbClr val="D24726"/>
              </a:buClr>
              <a:buSzPct val="150000"/>
              <a:buFont typeface="Wingdings" panose="05000000000000000000" pitchFamily="2" charset="2"/>
              <a:buChar char="§"/>
            </a:pPr>
            <a:endParaRPr lang="fr-FR" dirty="0">
              <a:solidFill>
                <a:srgbClr val="002060"/>
              </a:solidFill>
            </a:endParaRPr>
          </a:p>
          <a:p>
            <a:pPr marL="285750" indent="-285750" algn="just">
              <a:buClr>
                <a:srgbClr val="D24726"/>
              </a:buClr>
              <a:buSzPct val="150000"/>
              <a:buFont typeface="Wingdings" panose="05000000000000000000" pitchFamily="2" charset="2"/>
              <a:buChar char="§"/>
            </a:pPr>
            <a:r>
              <a:rPr lang="fr-FR" dirty="0">
                <a:solidFill>
                  <a:srgbClr val="002060"/>
                </a:solidFill>
              </a:rPr>
              <a:t>…un </a:t>
            </a:r>
            <a:r>
              <a:rPr lang="fr-FR" b="1" dirty="0">
                <a:solidFill>
                  <a:srgbClr val="002060"/>
                </a:solidFill>
              </a:rPr>
              <a:t>fantasme</a:t>
            </a:r>
            <a:r>
              <a:rPr lang="fr-FR" dirty="0">
                <a:solidFill>
                  <a:srgbClr val="002060"/>
                </a:solidFill>
              </a:rPr>
              <a:t> qui se nourrit de l’idée de mettre fin à la mort et de récrire l’alphabet du vivant</a:t>
            </a:r>
          </a:p>
          <a:p>
            <a:pPr marL="285750" indent="-285750" algn="just">
              <a:buClr>
                <a:srgbClr val="D24726"/>
              </a:buClr>
              <a:buSzPct val="150000"/>
              <a:buFont typeface="Wingdings" panose="05000000000000000000" pitchFamily="2" charset="2"/>
              <a:buChar char="§"/>
            </a:pPr>
            <a:endParaRPr lang="fr-FR" dirty="0">
              <a:solidFill>
                <a:srgbClr val="002060"/>
              </a:solidFill>
            </a:endParaRPr>
          </a:p>
          <a:p>
            <a:pPr marL="285750" indent="-285750" algn="just">
              <a:buClr>
                <a:srgbClr val="D24726"/>
              </a:buClr>
              <a:buSzPct val="150000"/>
              <a:buFont typeface="Wingdings" panose="05000000000000000000" pitchFamily="2" charset="2"/>
              <a:buChar char="§"/>
            </a:pPr>
            <a:r>
              <a:rPr lang="fr-FR" dirty="0">
                <a:solidFill>
                  <a:srgbClr val="002060"/>
                </a:solidFill>
              </a:rPr>
              <a:t>… </a:t>
            </a:r>
            <a:r>
              <a:rPr lang="fr-FR" b="1" dirty="0">
                <a:solidFill>
                  <a:srgbClr val="002060"/>
                </a:solidFill>
              </a:rPr>
              <a:t>un courant </a:t>
            </a:r>
            <a:r>
              <a:rPr lang="fr-FR" dirty="0">
                <a:solidFill>
                  <a:srgbClr val="002060"/>
                </a:solidFill>
              </a:rPr>
              <a:t>idéologique </a:t>
            </a:r>
            <a:r>
              <a:rPr lang="fr-FR" b="1" dirty="0">
                <a:solidFill>
                  <a:srgbClr val="002060"/>
                </a:solidFill>
              </a:rPr>
              <a:t>en perpétuel évolution</a:t>
            </a:r>
            <a:r>
              <a:rPr lang="fr-FR" dirty="0">
                <a:solidFill>
                  <a:srgbClr val="002060"/>
                </a:solidFill>
              </a:rPr>
              <a:t>, du fait des bouleversements techniques  </a:t>
            </a:r>
          </a:p>
        </p:txBody>
      </p:sp>
      <p:pic>
        <p:nvPicPr>
          <p:cNvPr id="1026" name="Picture 2" descr="Image associÃ©e">
            <a:extLst>
              <a:ext uri="{FF2B5EF4-FFF2-40B4-BE49-F238E27FC236}">
                <a16:creationId xmlns:a16="http://schemas.microsoft.com/office/drawing/2014/main" id="{67E01878-C2E8-410D-8DC5-D82CFDAB95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771" y="2151107"/>
            <a:ext cx="2615437" cy="30194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9C41FB3-6A34-4D8E-B724-7E59F4F6FBC0}"/>
              </a:ext>
            </a:extLst>
          </p:cNvPr>
          <p:cNvSpPr/>
          <p:nvPr/>
        </p:nvSpPr>
        <p:spPr>
          <a:xfrm>
            <a:off x="3139588" y="2008394"/>
            <a:ext cx="8338361" cy="1015663"/>
          </a:xfrm>
          <a:prstGeom prst="rect">
            <a:avLst/>
          </a:prstGeom>
        </p:spPr>
        <p:txBody>
          <a:bodyPr wrap="square">
            <a:spAutoFit/>
          </a:bodyPr>
          <a:lstStyle/>
          <a:p>
            <a:pPr algn="just"/>
            <a:r>
              <a:rPr lang="fr-FR" sz="2000" b="1" dirty="0">
                <a:solidFill>
                  <a:srgbClr val="D24726"/>
                </a:solidFill>
                <a:latin typeface="Calibri "/>
              </a:rPr>
              <a:t>Le rêve de dépassement et de rupture avec la dimension de la finitude  habite l’imaginaire humain depuis ses origines, depuis le commencement de l’humanité </a:t>
            </a:r>
          </a:p>
        </p:txBody>
      </p:sp>
      <p:sp>
        <p:nvSpPr>
          <p:cNvPr id="3" name="Rectangle 2">
            <a:extLst>
              <a:ext uri="{FF2B5EF4-FFF2-40B4-BE49-F238E27FC236}">
                <a16:creationId xmlns:a16="http://schemas.microsoft.com/office/drawing/2014/main" id="{2474434A-4359-4819-B2FE-9A648D5C03D9}"/>
              </a:ext>
            </a:extLst>
          </p:cNvPr>
          <p:cNvSpPr/>
          <p:nvPr/>
        </p:nvSpPr>
        <p:spPr>
          <a:xfrm>
            <a:off x="4454906" y="3254536"/>
            <a:ext cx="6180603" cy="369332"/>
          </a:xfrm>
          <a:prstGeom prst="rect">
            <a:avLst/>
          </a:prstGeom>
        </p:spPr>
        <p:txBody>
          <a:bodyPr wrap="none">
            <a:spAutoFit/>
          </a:bodyPr>
          <a:lstStyle/>
          <a:p>
            <a:r>
              <a:rPr lang="fr-FR" b="1" dirty="0">
                <a:solidFill>
                  <a:srgbClr val="002060"/>
                </a:solidFill>
              </a:rPr>
              <a:t>Le transhumanisme est « </a:t>
            </a:r>
            <a:r>
              <a:rPr lang="fr-FR" b="1" dirty="0">
                <a:solidFill>
                  <a:srgbClr val="D24726"/>
                </a:solidFill>
              </a:rPr>
              <a:t>un infantilisme archaïque</a:t>
            </a:r>
            <a:r>
              <a:rPr lang="fr-FR" b="1" dirty="0">
                <a:solidFill>
                  <a:srgbClr val="002060"/>
                </a:solidFill>
              </a:rPr>
              <a:t> » </a:t>
            </a:r>
            <a:r>
              <a:rPr lang="fr-FR" dirty="0">
                <a:solidFill>
                  <a:srgbClr val="002060"/>
                </a:solidFill>
              </a:rPr>
              <a:t>… </a:t>
            </a:r>
            <a:endParaRPr lang="fr-FR" dirty="0"/>
          </a:p>
        </p:txBody>
      </p:sp>
      <p:sp>
        <p:nvSpPr>
          <p:cNvPr id="5" name="Rectangle 4">
            <a:extLst>
              <a:ext uri="{FF2B5EF4-FFF2-40B4-BE49-F238E27FC236}">
                <a16:creationId xmlns:a16="http://schemas.microsoft.com/office/drawing/2014/main" id="{F30A9070-B8BD-4E91-8F47-19DD08ABB091}"/>
              </a:ext>
            </a:extLst>
          </p:cNvPr>
          <p:cNvSpPr/>
          <p:nvPr/>
        </p:nvSpPr>
        <p:spPr>
          <a:xfrm>
            <a:off x="-347814" y="1340042"/>
            <a:ext cx="7656583"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Définir simplement le transhumanisme </a:t>
            </a:r>
          </a:p>
        </p:txBody>
      </p:sp>
    </p:spTree>
    <p:extLst>
      <p:ext uri="{BB962C8B-B14F-4D97-AF65-F5344CB8AC3E}">
        <p14:creationId xmlns:p14="http://schemas.microsoft.com/office/powerpoint/2010/main" val="2888377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fade">
                                      <p:cBhvr>
                                        <p:cTn id="16" dur="500"/>
                                        <p:tgtEl>
                                          <p:spTgt spid="1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500"/>
                                        <p:tgtEl>
                                          <p:spTgt spid="1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
                                            <p:txEl>
                                              <p:pRg st="4" end="4"/>
                                            </p:txEl>
                                          </p:spTgt>
                                        </p:tgtEl>
                                        <p:attrNameLst>
                                          <p:attrName>style.visibility</p:attrName>
                                        </p:attrNameLst>
                                      </p:cBhvr>
                                      <p:to>
                                        <p:strVal val="visible"/>
                                      </p:to>
                                    </p:set>
                                    <p:animEffect transition="in" filter="fade">
                                      <p:cBhvr>
                                        <p:cTn id="26"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521025" y="928263"/>
            <a:ext cx="8684577" cy="640080"/>
          </a:xfrm>
        </p:spPr>
        <p:txBody>
          <a:bodyPr rtlCol="0">
            <a:noAutofit/>
          </a:body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9</a:t>
              </a:r>
            </a:p>
          </p:txBody>
        </p:sp>
      </p:grpSp>
      <p:sp>
        <p:nvSpPr>
          <p:cNvPr id="13" name="Rectangle 12">
            <a:extLst>
              <a:ext uri="{FF2B5EF4-FFF2-40B4-BE49-F238E27FC236}">
                <a16:creationId xmlns:a16="http://schemas.microsoft.com/office/drawing/2014/main" id="{CDB731DC-1DC9-4685-913B-B7CCAA66173A}"/>
              </a:ext>
            </a:extLst>
          </p:cNvPr>
          <p:cNvSpPr/>
          <p:nvPr/>
        </p:nvSpPr>
        <p:spPr>
          <a:xfrm>
            <a:off x="4457023" y="3017145"/>
            <a:ext cx="7363592" cy="3970318"/>
          </a:xfrm>
          <a:prstGeom prst="rect">
            <a:avLst/>
          </a:prstGeom>
        </p:spPr>
        <p:txBody>
          <a:bodyPr wrap="square">
            <a:spAutoFit/>
          </a:bodyPr>
          <a:lstStyle/>
          <a:p>
            <a:pPr marL="285750" indent="-285750" algn="just">
              <a:buClr>
                <a:srgbClr val="D24726"/>
              </a:buClr>
              <a:buSzPct val="150000"/>
              <a:buFont typeface="Wingdings" panose="05000000000000000000" pitchFamily="2" charset="2"/>
              <a:buChar char="§"/>
            </a:pPr>
            <a:r>
              <a:rPr lang="fr-FR" dirty="0">
                <a:solidFill>
                  <a:srgbClr val="002060"/>
                </a:solidFill>
              </a:rPr>
              <a:t>…  l’épanouir en </a:t>
            </a:r>
            <a:r>
              <a:rPr lang="fr-FR" b="1" dirty="0">
                <a:solidFill>
                  <a:srgbClr val="002060"/>
                </a:solidFill>
              </a:rPr>
              <a:t>transcendant ses limites biologiques </a:t>
            </a:r>
            <a:r>
              <a:rPr lang="fr-FR" dirty="0">
                <a:solidFill>
                  <a:srgbClr val="002060"/>
                </a:solidFill>
              </a:rPr>
              <a:t>actuelles </a:t>
            </a:r>
            <a:r>
              <a:rPr lang="fr-FR" dirty="0">
                <a:solidFill>
                  <a:srgbClr val="D24726"/>
                </a:solidFill>
              </a:rPr>
              <a:t>[Gènes]</a:t>
            </a:r>
          </a:p>
          <a:p>
            <a:pPr algn="just">
              <a:buClr>
                <a:srgbClr val="D24726"/>
              </a:buClr>
              <a:buSzPct val="150000"/>
            </a:pPr>
            <a:endParaRPr lang="fr-FR" dirty="0">
              <a:solidFill>
                <a:srgbClr val="002060"/>
              </a:solidFill>
            </a:endParaRPr>
          </a:p>
          <a:p>
            <a:pPr marL="285750" indent="-285750" algn="just">
              <a:buClr>
                <a:srgbClr val="D24726"/>
              </a:buClr>
              <a:buSzPct val="150000"/>
              <a:buFont typeface="Wingdings" panose="05000000000000000000" pitchFamily="2" charset="2"/>
              <a:buChar char="§"/>
            </a:pPr>
            <a:r>
              <a:rPr lang="fr-FR" dirty="0">
                <a:solidFill>
                  <a:srgbClr val="002060"/>
                </a:solidFill>
              </a:rPr>
              <a:t>… Lui </a:t>
            </a:r>
            <a:r>
              <a:rPr lang="fr-FR" b="1" dirty="0">
                <a:solidFill>
                  <a:srgbClr val="002060"/>
                </a:solidFill>
              </a:rPr>
              <a:t>greffer de nouveaux attributs </a:t>
            </a:r>
            <a:r>
              <a:rPr lang="fr-FR" dirty="0">
                <a:solidFill>
                  <a:srgbClr val="002060"/>
                </a:solidFill>
              </a:rPr>
              <a:t>amplifiant sa puissance </a:t>
            </a:r>
            <a:r>
              <a:rPr lang="fr-FR" dirty="0">
                <a:solidFill>
                  <a:srgbClr val="D24726"/>
                </a:solidFill>
              </a:rPr>
              <a:t>[Neurones Bits]</a:t>
            </a:r>
          </a:p>
          <a:p>
            <a:pPr algn="just">
              <a:buClr>
                <a:srgbClr val="D24726"/>
              </a:buClr>
              <a:buSzPct val="150000"/>
            </a:pPr>
            <a:endParaRPr lang="fr-FR" dirty="0">
              <a:solidFill>
                <a:srgbClr val="002060"/>
              </a:solidFill>
            </a:endParaRPr>
          </a:p>
          <a:p>
            <a:pPr marL="285750" indent="-285750" algn="just">
              <a:buClr>
                <a:srgbClr val="D24726"/>
              </a:buClr>
              <a:buSzPct val="150000"/>
              <a:buFont typeface="Wingdings" panose="05000000000000000000" pitchFamily="2" charset="2"/>
              <a:buChar char="§"/>
            </a:pPr>
            <a:r>
              <a:rPr lang="fr-FR" dirty="0">
                <a:solidFill>
                  <a:srgbClr val="002060"/>
                </a:solidFill>
              </a:rPr>
              <a:t>… lui donner l’accès à une vie plus longue, voire de la prolonger indéfiniment </a:t>
            </a:r>
            <a:r>
              <a:rPr lang="fr-FR" dirty="0">
                <a:solidFill>
                  <a:srgbClr val="D24726"/>
                </a:solidFill>
              </a:rPr>
              <a:t>[Gènes]</a:t>
            </a:r>
          </a:p>
          <a:p>
            <a:pPr algn="just">
              <a:buClr>
                <a:srgbClr val="D24726"/>
              </a:buClr>
              <a:buSzPct val="150000"/>
            </a:pPr>
            <a:endParaRPr lang="fr-FR" dirty="0">
              <a:solidFill>
                <a:srgbClr val="002060"/>
              </a:solidFill>
            </a:endParaRPr>
          </a:p>
          <a:p>
            <a:pPr marL="285750" indent="-285750" algn="just">
              <a:buClr>
                <a:srgbClr val="D24726"/>
              </a:buClr>
              <a:buSzPct val="150000"/>
              <a:buFont typeface="Wingdings" panose="05000000000000000000" pitchFamily="2" charset="2"/>
              <a:buChar char="§"/>
            </a:pPr>
            <a:r>
              <a:rPr lang="fr-FR" dirty="0">
                <a:solidFill>
                  <a:srgbClr val="002060"/>
                </a:solidFill>
              </a:rPr>
              <a:t>… lui permettre d’augmenter les performances cognitives, créatives </a:t>
            </a:r>
            <a:r>
              <a:rPr lang="fr-FR" dirty="0">
                <a:solidFill>
                  <a:srgbClr val="D24726"/>
                </a:solidFill>
              </a:rPr>
              <a:t>[Neurones, Atomes]</a:t>
            </a:r>
          </a:p>
          <a:p>
            <a:pPr marL="285750" indent="-285750" algn="just">
              <a:buClr>
                <a:srgbClr val="D24726"/>
              </a:buClr>
              <a:buSzPct val="150000"/>
              <a:buFont typeface="Wingdings" panose="05000000000000000000" pitchFamily="2" charset="2"/>
              <a:buChar char="§"/>
            </a:pPr>
            <a:endParaRPr lang="fr-FR" dirty="0">
              <a:solidFill>
                <a:srgbClr val="002060"/>
              </a:solidFill>
            </a:endParaRPr>
          </a:p>
          <a:p>
            <a:pPr marL="285750" indent="-285750" algn="just">
              <a:buClr>
                <a:srgbClr val="D24726"/>
              </a:buClr>
              <a:buSzPct val="150000"/>
              <a:buFont typeface="Wingdings" panose="05000000000000000000" pitchFamily="2" charset="2"/>
              <a:buChar char="§"/>
            </a:pPr>
            <a:r>
              <a:rPr lang="fr-FR" dirty="0">
                <a:solidFill>
                  <a:srgbClr val="002060"/>
                </a:solidFill>
              </a:rPr>
              <a:t>… Lui donner la faculté d’être </a:t>
            </a:r>
            <a:r>
              <a:rPr lang="fr-FR" b="1" dirty="0">
                <a:solidFill>
                  <a:srgbClr val="002060"/>
                </a:solidFill>
              </a:rPr>
              <a:t>modifié génétiquement </a:t>
            </a:r>
            <a:r>
              <a:rPr lang="fr-FR" dirty="0">
                <a:solidFill>
                  <a:srgbClr val="D24726"/>
                </a:solidFill>
              </a:rPr>
              <a:t>[Gènes]</a:t>
            </a:r>
          </a:p>
          <a:p>
            <a:pPr marL="285750" indent="-285750" algn="just">
              <a:buClr>
                <a:srgbClr val="D24726"/>
              </a:buClr>
              <a:buSzPct val="150000"/>
              <a:buFont typeface="Wingdings" panose="05000000000000000000" pitchFamily="2" charset="2"/>
              <a:buChar char="§"/>
            </a:pPr>
            <a:endParaRPr lang="fr-FR" b="1" dirty="0">
              <a:solidFill>
                <a:srgbClr val="002060"/>
              </a:solidFill>
            </a:endParaRPr>
          </a:p>
        </p:txBody>
      </p:sp>
      <p:sp>
        <p:nvSpPr>
          <p:cNvPr id="2" name="Rectangle 1">
            <a:extLst>
              <a:ext uri="{FF2B5EF4-FFF2-40B4-BE49-F238E27FC236}">
                <a16:creationId xmlns:a16="http://schemas.microsoft.com/office/drawing/2014/main" id="{09C41FB3-6A34-4D8E-B724-7E59F4F6FBC0}"/>
              </a:ext>
            </a:extLst>
          </p:cNvPr>
          <p:cNvSpPr/>
          <p:nvPr/>
        </p:nvSpPr>
        <p:spPr>
          <a:xfrm>
            <a:off x="918159" y="1708020"/>
            <a:ext cx="10982632" cy="923330"/>
          </a:xfrm>
          <a:prstGeom prst="rect">
            <a:avLst/>
          </a:prstGeom>
        </p:spPr>
        <p:txBody>
          <a:bodyPr wrap="square">
            <a:spAutoFit/>
          </a:bodyPr>
          <a:lstStyle/>
          <a:p>
            <a:r>
              <a:rPr lang="fr-FR" b="1" dirty="0">
                <a:solidFill>
                  <a:srgbClr val="002060"/>
                </a:solidFill>
                <a:latin typeface="PT Serif"/>
              </a:rPr>
              <a:t>Le rêve de dépassement et de rupture avec la dimension de la finitude  habite l’imaginaire humain depuis ses origines, ne se dissocie pas aujourd’hui de l’avancée fulgurante de la technique qui permet le séquençage à haut débit du génome humain</a:t>
            </a:r>
            <a:endParaRPr lang="fr-FR" b="1" dirty="0">
              <a:solidFill>
                <a:srgbClr val="002060"/>
              </a:solidFill>
            </a:endParaRPr>
          </a:p>
        </p:txBody>
      </p:sp>
      <p:sp>
        <p:nvSpPr>
          <p:cNvPr id="3" name="Rectangle 2">
            <a:extLst>
              <a:ext uri="{FF2B5EF4-FFF2-40B4-BE49-F238E27FC236}">
                <a16:creationId xmlns:a16="http://schemas.microsoft.com/office/drawing/2014/main" id="{2474434A-4359-4819-B2FE-9A648D5C03D9}"/>
              </a:ext>
            </a:extLst>
          </p:cNvPr>
          <p:cNvSpPr/>
          <p:nvPr/>
        </p:nvSpPr>
        <p:spPr>
          <a:xfrm>
            <a:off x="4436438" y="2650332"/>
            <a:ext cx="6883103" cy="369332"/>
          </a:xfrm>
          <a:prstGeom prst="rect">
            <a:avLst/>
          </a:prstGeom>
        </p:spPr>
        <p:txBody>
          <a:bodyPr wrap="none">
            <a:spAutoFit/>
          </a:bodyPr>
          <a:lstStyle/>
          <a:p>
            <a:r>
              <a:rPr lang="fr-FR" b="1" dirty="0">
                <a:solidFill>
                  <a:srgbClr val="002060"/>
                </a:solidFill>
              </a:rPr>
              <a:t>Pour le transhumanisme le rêve de l’homme augmenté c’est </a:t>
            </a:r>
            <a:r>
              <a:rPr lang="fr-FR" dirty="0">
                <a:solidFill>
                  <a:srgbClr val="002060"/>
                </a:solidFill>
              </a:rPr>
              <a:t>… </a:t>
            </a:r>
            <a:endParaRPr lang="fr-FR" dirty="0"/>
          </a:p>
        </p:txBody>
      </p:sp>
      <p:sp>
        <p:nvSpPr>
          <p:cNvPr id="11" name="Rectangle 10">
            <a:extLst>
              <a:ext uri="{FF2B5EF4-FFF2-40B4-BE49-F238E27FC236}">
                <a16:creationId xmlns:a16="http://schemas.microsoft.com/office/drawing/2014/main" id="{C3B30C94-C830-43C5-A055-BC6BFFE1782A}"/>
              </a:ext>
            </a:extLst>
          </p:cNvPr>
          <p:cNvSpPr/>
          <p:nvPr/>
        </p:nvSpPr>
        <p:spPr>
          <a:xfrm>
            <a:off x="-327717" y="1263098"/>
            <a:ext cx="7656583"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Définir simplement le transhumanisme </a:t>
            </a:r>
          </a:p>
        </p:txBody>
      </p:sp>
      <p:pic>
        <p:nvPicPr>
          <p:cNvPr id="4" name="Image 3">
            <a:extLst>
              <a:ext uri="{FF2B5EF4-FFF2-40B4-BE49-F238E27FC236}">
                <a16:creationId xmlns:a16="http://schemas.microsoft.com/office/drawing/2014/main" id="{5BE2EA10-BE6A-4524-9382-86B9503FE917}"/>
              </a:ext>
            </a:extLst>
          </p:cNvPr>
          <p:cNvPicPr>
            <a:picLocks noChangeAspect="1"/>
          </p:cNvPicPr>
          <p:nvPr/>
        </p:nvPicPr>
        <p:blipFill>
          <a:blip r:embed="rId3">
            <a:duotone>
              <a:schemeClr val="accent2">
                <a:shade val="45000"/>
                <a:satMod val="135000"/>
              </a:schemeClr>
              <a:prstClr val="white"/>
            </a:duotone>
          </a:blip>
          <a:stretch>
            <a:fillRect/>
          </a:stretch>
        </p:blipFill>
        <p:spPr>
          <a:xfrm>
            <a:off x="180976" y="3203977"/>
            <a:ext cx="4255462" cy="2996798"/>
          </a:xfrm>
          <a:prstGeom prst="rect">
            <a:avLst/>
          </a:prstGeom>
        </p:spPr>
      </p:pic>
    </p:spTree>
    <p:extLst>
      <p:ext uri="{BB962C8B-B14F-4D97-AF65-F5344CB8AC3E}">
        <p14:creationId xmlns:p14="http://schemas.microsoft.com/office/powerpoint/2010/main" val="91596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fade">
                                      <p:cBhvr>
                                        <p:cTn id="12" dur="5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4" end="4"/>
                                            </p:txEl>
                                          </p:spTgt>
                                        </p:tgtEl>
                                        <p:attrNameLst>
                                          <p:attrName>style.visibility</p:attrName>
                                        </p:attrNameLst>
                                      </p:cBhvr>
                                      <p:to>
                                        <p:strVal val="visible"/>
                                      </p:to>
                                    </p:set>
                                    <p:animEffect transition="in" filter="fade">
                                      <p:cBhvr>
                                        <p:cTn id="17" dur="500"/>
                                        <p:tgtEl>
                                          <p:spTgt spid="1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6" end="6"/>
                                            </p:txEl>
                                          </p:spTgt>
                                        </p:tgtEl>
                                        <p:attrNameLst>
                                          <p:attrName>style.visibility</p:attrName>
                                        </p:attrNameLst>
                                      </p:cBhvr>
                                      <p:to>
                                        <p:strVal val="visible"/>
                                      </p:to>
                                    </p:set>
                                    <p:animEffect transition="in" filter="fade">
                                      <p:cBhvr>
                                        <p:cTn id="22" dur="500"/>
                                        <p:tgtEl>
                                          <p:spTgt spid="1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xEl>
                                              <p:pRg st="8" end="8"/>
                                            </p:txEl>
                                          </p:spTgt>
                                        </p:tgtEl>
                                        <p:attrNameLst>
                                          <p:attrName>style.visibility</p:attrName>
                                        </p:attrNameLst>
                                      </p:cBhvr>
                                      <p:to>
                                        <p:strVal val="visible"/>
                                      </p:to>
                                    </p:set>
                                    <p:animEffect transition="in" filter="fade">
                                      <p:cBhvr>
                                        <p:cTn id="27" dur="500"/>
                                        <p:tgtEl>
                                          <p:spTgt spid="1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521025" y="928263"/>
            <a:ext cx="8684577" cy="640080"/>
          </a:xfrm>
        </p:spPr>
        <p:txBody>
          <a:bodyPr rtlCol="0">
            <a:noAutofit/>
          </a:body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9</a:t>
              </a:r>
            </a:p>
          </p:txBody>
        </p:sp>
      </p:grpSp>
      <p:sp>
        <p:nvSpPr>
          <p:cNvPr id="11" name="Rectangle 10">
            <a:extLst>
              <a:ext uri="{FF2B5EF4-FFF2-40B4-BE49-F238E27FC236}">
                <a16:creationId xmlns:a16="http://schemas.microsoft.com/office/drawing/2014/main" id="{C3B30C94-C830-43C5-A055-BC6BFFE1782A}"/>
              </a:ext>
            </a:extLst>
          </p:cNvPr>
          <p:cNvSpPr/>
          <p:nvPr/>
        </p:nvSpPr>
        <p:spPr>
          <a:xfrm>
            <a:off x="-347814" y="1340042"/>
            <a:ext cx="7656583"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Définir simplement le transhumanisme </a:t>
            </a:r>
          </a:p>
        </p:txBody>
      </p:sp>
      <p:sp>
        <p:nvSpPr>
          <p:cNvPr id="12" name="Rectangle 11">
            <a:extLst>
              <a:ext uri="{FF2B5EF4-FFF2-40B4-BE49-F238E27FC236}">
                <a16:creationId xmlns:a16="http://schemas.microsoft.com/office/drawing/2014/main" id="{62F4D17D-CAF5-4276-A0F1-52A8BED9CEA1}"/>
              </a:ext>
            </a:extLst>
          </p:cNvPr>
          <p:cNvSpPr/>
          <p:nvPr/>
        </p:nvSpPr>
        <p:spPr>
          <a:xfrm>
            <a:off x="5867017" y="2998497"/>
            <a:ext cx="4006558" cy="1938992"/>
          </a:xfrm>
          <a:prstGeom prst="rect">
            <a:avLst/>
          </a:prstGeom>
        </p:spPr>
        <p:txBody>
          <a:bodyPr wrap="square">
            <a:spAutoFit/>
          </a:bodyPr>
          <a:lstStyle/>
          <a:p>
            <a:pPr algn="just"/>
            <a:r>
              <a:rPr lang="fr-FR" sz="2400" i="1" dirty="0">
                <a:solidFill>
                  <a:srgbClr val="D24726"/>
                </a:solidFill>
                <a:latin typeface="Lora"/>
              </a:rPr>
              <a:t>« La révolution véritablement révolutionnaire se réalisera non pas dans la société, mais dans l’âme et la chair des êtres humains. » </a:t>
            </a:r>
            <a:r>
              <a:rPr lang="fr-FR" sz="2400" b="1" i="1" dirty="0">
                <a:solidFill>
                  <a:srgbClr val="D24726"/>
                </a:solidFill>
                <a:latin typeface="Lora"/>
              </a:rPr>
              <a:t>Aldous Huxley</a:t>
            </a:r>
          </a:p>
        </p:txBody>
      </p:sp>
      <p:sp>
        <p:nvSpPr>
          <p:cNvPr id="2" name="Rectangle 1">
            <a:extLst>
              <a:ext uri="{FF2B5EF4-FFF2-40B4-BE49-F238E27FC236}">
                <a16:creationId xmlns:a16="http://schemas.microsoft.com/office/drawing/2014/main" id="{2060BA13-2AFB-4985-927A-BAEE5BE086E1}"/>
              </a:ext>
            </a:extLst>
          </p:cNvPr>
          <p:cNvSpPr/>
          <p:nvPr/>
        </p:nvSpPr>
        <p:spPr>
          <a:xfrm>
            <a:off x="5867017" y="5498553"/>
            <a:ext cx="4006558" cy="461665"/>
          </a:xfrm>
          <a:prstGeom prst="rect">
            <a:avLst/>
          </a:prstGeom>
        </p:spPr>
        <p:txBody>
          <a:bodyPr wrap="square">
            <a:spAutoFit/>
          </a:bodyPr>
          <a:lstStyle/>
          <a:p>
            <a:pPr algn="just"/>
            <a:r>
              <a:rPr lang="fr-FR" sz="1200" dirty="0">
                <a:solidFill>
                  <a:srgbClr val="D24726"/>
                </a:solidFill>
                <a:latin typeface="Arial" panose="020B0604020202020204" pitchFamily="34" charset="0"/>
              </a:rPr>
              <a:t>Préface nouvelle de l'auteur  , Aldous Huxley (trad. Jules Castier) (1946), dans </a:t>
            </a:r>
            <a:r>
              <a:rPr lang="fr-FR" sz="1200" i="1" dirty="0">
                <a:solidFill>
                  <a:srgbClr val="D24726"/>
                </a:solidFill>
                <a:latin typeface="Arial" panose="020B0604020202020204" pitchFamily="34" charset="0"/>
              </a:rPr>
              <a:t>Le Meilleur des mondes</a:t>
            </a:r>
            <a:r>
              <a:rPr lang="fr-FR" sz="1200" dirty="0">
                <a:solidFill>
                  <a:srgbClr val="D24726"/>
                </a:solidFill>
                <a:latin typeface="Arial" panose="020B0604020202020204" pitchFamily="34" charset="0"/>
              </a:rPr>
              <a:t> (1932).  </a:t>
            </a:r>
            <a:endParaRPr lang="fr-FR" sz="1200" dirty="0">
              <a:solidFill>
                <a:srgbClr val="D24726"/>
              </a:solidFill>
            </a:endParaRPr>
          </a:p>
        </p:txBody>
      </p:sp>
      <p:pic>
        <p:nvPicPr>
          <p:cNvPr id="13" name="Picture 2" descr="Description de cette image, Ã©galement commentÃ©e ci-aprÃ¨s">
            <a:extLst>
              <a:ext uri="{FF2B5EF4-FFF2-40B4-BE49-F238E27FC236}">
                <a16:creationId xmlns:a16="http://schemas.microsoft.com/office/drawing/2014/main" id="{CE940097-2E01-4C72-9332-954610853BEE}"/>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31133" y="1983233"/>
            <a:ext cx="3095757" cy="4438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196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521025" y="928263"/>
            <a:ext cx="8684577" cy="640080"/>
          </a:xfrm>
        </p:spPr>
        <p:txBody>
          <a:bodyPr rtlCol="0">
            <a:noAutofit/>
          </a:body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9</a:t>
              </a:r>
            </a:p>
          </p:txBody>
        </p:sp>
      </p:grpSp>
      <p:sp>
        <p:nvSpPr>
          <p:cNvPr id="11" name="Rectangle 10">
            <a:extLst>
              <a:ext uri="{FF2B5EF4-FFF2-40B4-BE49-F238E27FC236}">
                <a16:creationId xmlns:a16="http://schemas.microsoft.com/office/drawing/2014/main" id="{C3B30C94-C830-43C5-A055-BC6BFFE1782A}"/>
              </a:ext>
            </a:extLst>
          </p:cNvPr>
          <p:cNvSpPr/>
          <p:nvPr/>
        </p:nvSpPr>
        <p:spPr>
          <a:xfrm>
            <a:off x="-347814" y="1340042"/>
            <a:ext cx="7656583"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Définir simplement le transhumanisme </a:t>
            </a:r>
          </a:p>
        </p:txBody>
      </p:sp>
      <p:pic>
        <p:nvPicPr>
          <p:cNvPr id="4" name="Image 3">
            <a:extLst>
              <a:ext uri="{FF2B5EF4-FFF2-40B4-BE49-F238E27FC236}">
                <a16:creationId xmlns:a16="http://schemas.microsoft.com/office/drawing/2014/main" id="{5BE2EA10-BE6A-4524-9382-86B9503FE917}"/>
              </a:ext>
            </a:extLst>
          </p:cNvPr>
          <p:cNvPicPr>
            <a:picLocks noChangeAspect="1"/>
          </p:cNvPicPr>
          <p:nvPr/>
        </p:nvPicPr>
        <p:blipFill>
          <a:blip r:embed="rId3">
            <a:duotone>
              <a:schemeClr val="accent2">
                <a:shade val="45000"/>
                <a:satMod val="135000"/>
              </a:schemeClr>
              <a:prstClr val="white"/>
            </a:duotone>
          </a:blip>
          <a:stretch>
            <a:fillRect/>
          </a:stretch>
        </p:blipFill>
        <p:spPr>
          <a:xfrm>
            <a:off x="725726" y="2712785"/>
            <a:ext cx="4255462" cy="2996798"/>
          </a:xfrm>
          <a:prstGeom prst="rect">
            <a:avLst/>
          </a:prstGeom>
        </p:spPr>
      </p:pic>
      <p:sp>
        <p:nvSpPr>
          <p:cNvPr id="12" name="Rectangle 11">
            <a:extLst>
              <a:ext uri="{FF2B5EF4-FFF2-40B4-BE49-F238E27FC236}">
                <a16:creationId xmlns:a16="http://schemas.microsoft.com/office/drawing/2014/main" id="{62F4D17D-CAF5-4276-A0F1-52A8BED9CEA1}"/>
              </a:ext>
            </a:extLst>
          </p:cNvPr>
          <p:cNvSpPr/>
          <p:nvPr/>
        </p:nvSpPr>
        <p:spPr>
          <a:xfrm>
            <a:off x="5653008" y="3241688"/>
            <a:ext cx="5511059" cy="2308324"/>
          </a:xfrm>
          <a:prstGeom prst="rect">
            <a:avLst/>
          </a:prstGeom>
        </p:spPr>
        <p:txBody>
          <a:bodyPr wrap="square">
            <a:spAutoFit/>
          </a:bodyPr>
          <a:lstStyle/>
          <a:p>
            <a:pPr algn="just"/>
            <a:r>
              <a:rPr lang="fr-FR" sz="2400" b="1" dirty="0">
                <a:solidFill>
                  <a:srgbClr val="D24726"/>
                </a:solidFill>
                <a:latin typeface="Lora"/>
              </a:rPr>
              <a:t>L’appétence systématique pour la nouveauté </a:t>
            </a:r>
            <a:r>
              <a:rPr lang="fr-FR" sz="2400" dirty="0">
                <a:solidFill>
                  <a:srgbClr val="D24726"/>
                </a:solidFill>
                <a:latin typeface="Lora"/>
              </a:rPr>
              <a:t>est méthodiquement posée comme </a:t>
            </a:r>
            <a:r>
              <a:rPr lang="fr-FR" sz="2400" b="1" dirty="0">
                <a:solidFill>
                  <a:srgbClr val="D24726"/>
                </a:solidFill>
                <a:latin typeface="Lora"/>
              </a:rPr>
              <a:t>l’équivalent  du mieux</a:t>
            </a:r>
            <a:r>
              <a:rPr lang="fr-FR" sz="2400" dirty="0">
                <a:solidFill>
                  <a:srgbClr val="D24726"/>
                </a:solidFill>
                <a:latin typeface="Lora"/>
              </a:rPr>
              <a:t>, cette appétence du progrès va rapidement devenir l'une des </a:t>
            </a:r>
            <a:r>
              <a:rPr lang="fr-FR" sz="2400" b="1" i="1" dirty="0">
                <a:solidFill>
                  <a:srgbClr val="D24726"/>
                </a:solidFill>
                <a:latin typeface="Lora"/>
              </a:rPr>
              <a:t>obsession</a:t>
            </a:r>
            <a:r>
              <a:rPr lang="fr-FR" sz="2400" dirty="0">
                <a:solidFill>
                  <a:srgbClr val="D24726"/>
                </a:solidFill>
                <a:latin typeface="Lora"/>
              </a:rPr>
              <a:t>s </a:t>
            </a:r>
            <a:r>
              <a:rPr lang="fr-FR" sz="2400" b="1" dirty="0">
                <a:solidFill>
                  <a:srgbClr val="D24726"/>
                </a:solidFill>
                <a:latin typeface="Lora"/>
              </a:rPr>
              <a:t>de l’idéologie transhumaniste</a:t>
            </a:r>
            <a:r>
              <a:rPr lang="fr-FR" sz="2400" dirty="0">
                <a:solidFill>
                  <a:srgbClr val="D24726"/>
                </a:solidFill>
                <a:latin typeface="Lora"/>
              </a:rPr>
              <a:t>.</a:t>
            </a:r>
          </a:p>
        </p:txBody>
      </p:sp>
    </p:spTree>
    <p:extLst>
      <p:ext uri="{BB962C8B-B14F-4D97-AF65-F5344CB8AC3E}">
        <p14:creationId xmlns:p14="http://schemas.microsoft.com/office/powerpoint/2010/main" val="308818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10</a:t>
              </a:r>
            </a:p>
          </p:txBody>
        </p:sp>
      </p:grpSp>
      <p:sp>
        <p:nvSpPr>
          <p:cNvPr id="3" name="Rectangle 2">
            <a:extLst>
              <a:ext uri="{FF2B5EF4-FFF2-40B4-BE49-F238E27FC236}">
                <a16:creationId xmlns:a16="http://schemas.microsoft.com/office/drawing/2014/main" id="{DCE74277-6FB3-443B-BE52-A39CF4B3C8DD}"/>
              </a:ext>
            </a:extLst>
          </p:cNvPr>
          <p:cNvSpPr/>
          <p:nvPr/>
        </p:nvSpPr>
        <p:spPr>
          <a:xfrm>
            <a:off x="3855224" y="2046165"/>
            <a:ext cx="6602487" cy="4278094"/>
          </a:xfrm>
          <a:prstGeom prst="rect">
            <a:avLst/>
          </a:prstGeom>
        </p:spPr>
        <p:txBody>
          <a:bodyPr wrap="square">
            <a:spAutoFit/>
          </a:bodyPr>
          <a:lstStyle/>
          <a:p>
            <a:pPr algn="ctr"/>
            <a:r>
              <a:rPr lang="fr-FR" sz="3600" b="1" dirty="0">
                <a:solidFill>
                  <a:srgbClr val="D24726"/>
                </a:solidFill>
                <a:latin typeface="Calibri Light" panose="020F0302020204030204" pitchFamily="34" charset="0"/>
              </a:rPr>
              <a:t> </a:t>
            </a:r>
          </a:p>
          <a:p>
            <a:pPr algn="ctr"/>
            <a:endParaRPr lang="fr-FR" sz="800" b="1" dirty="0">
              <a:solidFill>
                <a:srgbClr val="D24726"/>
              </a:solidFill>
              <a:latin typeface="Calibri Light" panose="020F0302020204030204" pitchFamily="34" charset="0"/>
            </a:endParaRPr>
          </a:p>
          <a:p>
            <a:pPr marL="1095375" lvl="2" algn="just">
              <a:buClr>
                <a:srgbClr val="D24726"/>
              </a:buClr>
              <a:buSzPct val="150000"/>
            </a:pPr>
            <a:r>
              <a:rPr lang="fr-FR" sz="2400" dirty="0">
                <a:solidFill>
                  <a:srgbClr val="002060"/>
                </a:solidFill>
              </a:rPr>
              <a:t>« Nous sommes </a:t>
            </a:r>
            <a:r>
              <a:rPr lang="fr-FR" sz="2400" dirty="0">
                <a:solidFill>
                  <a:srgbClr val="D24726"/>
                </a:solidFill>
              </a:rPr>
              <a:t>plus proches en ce début du XXIe siècle </a:t>
            </a:r>
            <a:r>
              <a:rPr lang="fr-FR" sz="2400" i="1" dirty="0">
                <a:solidFill>
                  <a:srgbClr val="D24726"/>
                </a:solidFill>
              </a:rPr>
              <a:t>du golem fantastique</a:t>
            </a:r>
            <a:r>
              <a:rPr lang="fr-FR" sz="2400" i="1" dirty="0">
                <a:solidFill>
                  <a:srgbClr val="002060"/>
                </a:solidFill>
              </a:rPr>
              <a:t> ou de l’androïde de la science-fiction </a:t>
            </a:r>
            <a:r>
              <a:rPr lang="fr-FR" sz="2400" b="1" i="1" dirty="0">
                <a:solidFill>
                  <a:schemeClr val="accent5">
                    <a:lumMod val="50000"/>
                  </a:schemeClr>
                </a:solidFill>
              </a:rPr>
              <a:t>que du serment humaniste d’Hippocrate</a:t>
            </a:r>
            <a:r>
              <a:rPr lang="fr-FR" sz="2400" dirty="0">
                <a:solidFill>
                  <a:srgbClr val="002060"/>
                </a:solidFill>
              </a:rPr>
              <a:t> ».</a:t>
            </a:r>
          </a:p>
          <a:p>
            <a:pPr marL="1095375" lvl="2" algn="just">
              <a:buClr>
                <a:srgbClr val="D24726"/>
              </a:buClr>
              <a:buSzPct val="150000"/>
            </a:pPr>
            <a:r>
              <a:rPr lang="fr-FR" sz="2400" dirty="0">
                <a:solidFill>
                  <a:srgbClr val="002060"/>
                </a:solidFill>
              </a:rPr>
              <a:t> </a:t>
            </a:r>
          </a:p>
          <a:p>
            <a:pPr marL="1095375" lvl="2" algn="just">
              <a:buClr>
                <a:srgbClr val="D24726"/>
              </a:buClr>
              <a:buSzPct val="150000"/>
            </a:pPr>
            <a:r>
              <a:rPr lang="fr-FR" sz="2400" dirty="0">
                <a:solidFill>
                  <a:srgbClr val="002060"/>
                </a:solidFill>
              </a:rPr>
              <a:t> </a:t>
            </a:r>
          </a:p>
          <a:p>
            <a:pPr marL="1095375" lvl="2" algn="just">
              <a:buClr>
                <a:srgbClr val="D24726"/>
              </a:buClr>
              <a:buSzPct val="150000"/>
            </a:pPr>
            <a:endParaRPr lang="fr-FR" sz="2000" b="1" dirty="0">
              <a:solidFill>
                <a:srgbClr val="002060"/>
              </a:solidFill>
              <a:latin typeface="Calibri Light" panose="020F0302020204030204" pitchFamily="34" charset="0"/>
            </a:endParaRPr>
          </a:p>
          <a:p>
            <a:pPr marL="1095375" lvl="2" algn="just">
              <a:buClr>
                <a:srgbClr val="D24726"/>
              </a:buClr>
            </a:pPr>
            <a:endParaRPr lang="fr-FR" sz="2000" dirty="0">
              <a:solidFill>
                <a:srgbClr val="002060"/>
              </a:solidFill>
              <a:latin typeface="Calibri Light" panose="020F0302020204030204" pitchFamily="34" charset="0"/>
            </a:endParaRPr>
          </a:p>
          <a:p>
            <a:pPr marL="1095375" lvl="2" algn="just">
              <a:buClr>
                <a:srgbClr val="D24726"/>
              </a:buClr>
            </a:pPr>
            <a:endParaRPr lang="fr-FR" sz="2000" dirty="0">
              <a:latin typeface="Calibri Light" panose="020F0302020204030204" pitchFamily="34" charset="0"/>
            </a:endParaRPr>
          </a:p>
        </p:txBody>
      </p:sp>
      <p:pic>
        <p:nvPicPr>
          <p:cNvPr id="1026" name="Picture 2" descr="Image associÃ©e">
            <a:extLst>
              <a:ext uri="{FF2B5EF4-FFF2-40B4-BE49-F238E27FC236}">
                <a16:creationId xmlns:a16="http://schemas.microsoft.com/office/drawing/2014/main" id="{7B73A807-0903-4FE0-8669-65C43DF5B559}"/>
              </a:ext>
            </a:extLst>
          </p:cNvPr>
          <p:cNvPicPr>
            <a:picLocks noChangeAspect="1" noChangeArrowheads="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28642" t="-561" r="30706" b="561"/>
          <a:stretch/>
        </p:blipFill>
        <p:spPr bwMode="auto">
          <a:xfrm>
            <a:off x="1026367" y="1944921"/>
            <a:ext cx="2658440" cy="4446745"/>
          </a:xfrm>
          <a:prstGeom prst="rect">
            <a:avLst/>
          </a:prstGeom>
          <a:noFill/>
          <a:extLst>
            <a:ext uri="{909E8E84-426E-40DD-AFC4-6F175D3DCCD1}">
              <a14:hiddenFill xmlns:a14="http://schemas.microsoft.com/office/drawing/2010/main">
                <a:solidFill>
                  <a:srgbClr val="FFFFFF"/>
                </a:solidFill>
              </a14:hiddenFill>
            </a:ext>
          </a:extLst>
        </p:spPr>
      </p:pic>
      <p:sp>
        <p:nvSpPr>
          <p:cNvPr id="10" name="Titre 7">
            <a:extLst>
              <a:ext uri="{FF2B5EF4-FFF2-40B4-BE49-F238E27FC236}">
                <a16:creationId xmlns:a16="http://schemas.microsoft.com/office/drawing/2014/main" id="{30154B6C-50B2-44E1-B0F2-6AA7E86F9E22}"/>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181724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521025" y="928263"/>
            <a:ext cx="8684577" cy="640080"/>
          </a:xfrm>
        </p:spPr>
        <p:txBody>
          <a:bodyPr rtlCol="0">
            <a:noAutofit/>
          </a:body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11</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r>
              <a:rPr lang="fr-FR" b="1" dirty="0">
                <a:solidFill>
                  <a:srgbClr val="002060"/>
                </a:solidFill>
                <a:latin typeface="PT Serif"/>
              </a:rPr>
              <a:t>  </a:t>
            </a:r>
            <a:endParaRPr lang="fr-FR" b="1" dirty="0">
              <a:solidFill>
                <a:srgbClr val="002060"/>
              </a:solidFill>
            </a:endParaRPr>
          </a:p>
        </p:txBody>
      </p:sp>
      <p:sp>
        <p:nvSpPr>
          <p:cNvPr id="11" name="Rectangle 10">
            <a:extLst>
              <a:ext uri="{FF2B5EF4-FFF2-40B4-BE49-F238E27FC236}">
                <a16:creationId xmlns:a16="http://schemas.microsoft.com/office/drawing/2014/main" id="{2FA392A7-25F3-4E71-A86A-9ACA28F6D289}"/>
              </a:ext>
            </a:extLst>
          </p:cNvPr>
          <p:cNvSpPr/>
          <p:nvPr/>
        </p:nvSpPr>
        <p:spPr>
          <a:xfrm>
            <a:off x="-347814" y="1340042"/>
            <a:ext cx="6486391"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Le transhumanisme ses origines</a:t>
            </a:r>
          </a:p>
        </p:txBody>
      </p:sp>
      <p:sp>
        <p:nvSpPr>
          <p:cNvPr id="4" name="Rectangle 3">
            <a:extLst>
              <a:ext uri="{FF2B5EF4-FFF2-40B4-BE49-F238E27FC236}">
                <a16:creationId xmlns:a16="http://schemas.microsoft.com/office/drawing/2014/main" id="{D6818AD7-8CCC-4B40-84DE-DD548356966A}"/>
              </a:ext>
            </a:extLst>
          </p:cNvPr>
          <p:cNvSpPr/>
          <p:nvPr/>
        </p:nvSpPr>
        <p:spPr>
          <a:xfrm>
            <a:off x="3723339" y="3149686"/>
            <a:ext cx="6096000" cy="2308324"/>
          </a:xfrm>
          <a:prstGeom prst="rect">
            <a:avLst/>
          </a:prstGeom>
        </p:spPr>
        <p:txBody>
          <a:bodyPr>
            <a:spAutoFit/>
          </a:bodyPr>
          <a:lstStyle/>
          <a:p>
            <a:r>
              <a:rPr lang="fr-FR" sz="2400" dirty="0">
                <a:solidFill>
                  <a:srgbClr val="002060"/>
                </a:solidFill>
              </a:rPr>
              <a:t>«Pas du tout ! </a:t>
            </a:r>
          </a:p>
          <a:p>
            <a:r>
              <a:rPr lang="fr-FR" sz="2400" b="1" dirty="0">
                <a:solidFill>
                  <a:srgbClr val="002060"/>
                </a:solidFill>
              </a:rPr>
              <a:t>Vous ne mourrez pas </a:t>
            </a:r>
            <a:r>
              <a:rPr lang="fr-FR" sz="2400" dirty="0">
                <a:solidFill>
                  <a:srgbClr val="002060"/>
                </a:solidFill>
              </a:rPr>
              <a:t>!</a:t>
            </a:r>
          </a:p>
          <a:p>
            <a:r>
              <a:rPr lang="fr-FR" sz="2400" dirty="0">
                <a:solidFill>
                  <a:srgbClr val="002060"/>
                </a:solidFill>
              </a:rPr>
              <a:t>Dieu le sait : le jour où vous en mangerez</a:t>
            </a:r>
            <a:r>
              <a:rPr lang="fr-FR" sz="2400" b="1" dirty="0">
                <a:solidFill>
                  <a:srgbClr val="002060"/>
                </a:solidFill>
              </a:rPr>
              <a:t>, vos yeux s'ouvriront</a:t>
            </a:r>
            <a:r>
              <a:rPr lang="fr-FR" sz="2400" dirty="0">
                <a:solidFill>
                  <a:srgbClr val="002060"/>
                </a:solidFill>
              </a:rPr>
              <a:t> </a:t>
            </a:r>
          </a:p>
          <a:p>
            <a:r>
              <a:rPr lang="fr-FR" sz="2400" dirty="0">
                <a:solidFill>
                  <a:srgbClr val="002060"/>
                </a:solidFill>
              </a:rPr>
              <a:t>et </a:t>
            </a:r>
            <a:r>
              <a:rPr lang="fr-FR" sz="2400" b="1" dirty="0">
                <a:solidFill>
                  <a:srgbClr val="002060"/>
                </a:solidFill>
              </a:rPr>
              <a:t>vous serez comme des dieux</a:t>
            </a:r>
            <a:r>
              <a:rPr lang="fr-FR" sz="2400" dirty="0">
                <a:solidFill>
                  <a:srgbClr val="002060"/>
                </a:solidFill>
              </a:rPr>
              <a:t> </a:t>
            </a:r>
            <a:r>
              <a:rPr lang="fr-FR" sz="2400" b="1" dirty="0">
                <a:solidFill>
                  <a:srgbClr val="002060"/>
                </a:solidFill>
              </a:rPr>
              <a:t>connaissant </a:t>
            </a:r>
            <a:r>
              <a:rPr lang="fr-FR" sz="2400" dirty="0">
                <a:solidFill>
                  <a:srgbClr val="002060"/>
                </a:solidFill>
              </a:rPr>
              <a:t>ce qui est bon ou mauvais.»</a:t>
            </a:r>
          </a:p>
        </p:txBody>
      </p:sp>
      <p:sp>
        <p:nvSpPr>
          <p:cNvPr id="5" name="ZoneTexte 4">
            <a:extLst>
              <a:ext uri="{FF2B5EF4-FFF2-40B4-BE49-F238E27FC236}">
                <a16:creationId xmlns:a16="http://schemas.microsoft.com/office/drawing/2014/main" id="{9B49C3DD-9A6D-4B2E-A5F4-6A880A100408}"/>
              </a:ext>
            </a:extLst>
          </p:cNvPr>
          <p:cNvSpPr txBox="1"/>
          <p:nvPr/>
        </p:nvSpPr>
        <p:spPr>
          <a:xfrm>
            <a:off x="3519309" y="2137991"/>
            <a:ext cx="7841186" cy="523220"/>
          </a:xfrm>
          <a:prstGeom prst="rect">
            <a:avLst/>
          </a:prstGeom>
          <a:noFill/>
        </p:spPr>
        <p:txBody>
          <a:bodyPr wrap="none" rtlCol="0">
            <a:spAutoFit/>
          </a:bodyPr>
          <a:lstStyle/>
          <a:p>
            <a:r>
              <a:rPr lang="fr-FR" sz="2800" b="1" dirty="0">
                <a:solidFill>
                  <a:srgbClr val="D24726"/>
                </a:solidFill>
              </a:rPr>
              <a:t>Bible : Livre de la Genèse Chapitre 3 verset 4  </a:t>
            </a:r>
          </a:p>
        </p:txBody>
      </p:sp>
      <p:pic>
        <p:nvPicPr>
          <p:cNvPr id="3074" name="Picture 2" descr="Image associÃ©e">
            <a:extLst>
              <a:ext uri="{FF2B5EF4-FFF2-40B4-BE49-F238E27FC236}">
                <a16:creationId xmlns:a16="http://schemas.microsoft.com/office/drawing/2014/main" id="{9B774EB7-E7B3-48C8-8106-43828F28B1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314" y="2088959"/>
            <a:ext cx="2297112" cy="3428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09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521025" y="928263"/>
            <a:ext cx="8684577" cy="640080"/>
          </a:xfrm>
        </p:spPr>
        <p:txBody>
          <a:bodyPr rtlCol="0">
            <a:noAutofit/>
          </a:body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12</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r>
              <a:rPr lang="fr-FR" b="1" dirty="0">
                <a:solidFill>
                  <a:srgbClr val="002060"/>
                </a:solidFill>
                <a:latin typeface="PT Serif"/>
              </a:rPr>
              <a:t>  </a:t>
            </a:r>
            <a:endParaRPr lang="fr-FR" b="1" dirty="0">
              <a:solidFill>
                <a:srgbClr val="002060"/>
              </a:solidFill>
            </a:endParaRPr>
          </a:p>
        </p:txBody>
      </p:sp>
      <p:sp>
        <p:nvSpPr>
          <p:cNvPr id="11" name="Rectangle 10">
            <a:extLst>
              <a:ext uri="{FF2B5EF4-FFF2-40B4-BE49-F238E27FC236}">
                <a16:creationId xmlns:a16="http://schemas.microsoft.com/office/drawing/2014/main" id="{2FA392A7-25F3-4E71-A86A-9ACA28F6D289}"/>
              </a:ext>
            </a:extLst>
          </p:cNvPr>
          <p:cNvSpPr/>
          <p:nvPr/>
        </p:nvSpPr>
        <p:spPr>
          <a:xfrm>
            <a:off x="-347814" y="1340042"/>
            <a:ext cx="6486391"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Le transhumanisme ses origines</a:t>
            </a:r>
          </a:p>
        </p:txBody>
      </p:sp>
      <p:sp>
        <p:nvSpPr>
          <p:cNvPr id="5" name="ZoneTexte 4">
            <a:extLst>
              <a:ext uri="{FF2B5EF4-FFF2-40B4-BE49-F238E27FC236}">
                <a16:creationId xmlns:a16="http://schemas.microsoft.com/office/drawing/2014/main" id="{9B49C3DD-9A6D-4B2E-A5F4-6A880A100408}"/>
              </a:ext>
            </a:extLst>
          </p:cNvPr>
          <p:cNvSpPr txBox="1"/>
          <p:nvPr/>
        </p:nvSpPr>
        <p:spPr>
          <a:xfrm>
            <a:off x="3519309" y="2137991"/>
            <a:ext cx="7841186" cy="523220"/>
          </a:xfrm>
          <a:prstGeom prst="rect">
            <a:avLst/>
          </a:prstGeom>
          <a:noFill/>
        </p:spPr>
        <p:txBody>
          <a:bodyPr wrap="none" rtlCol="0">
            <a:spAutoFit/>
          </a:bodyPr>
          <a:lstStyle/>
          <a:p>
            <a:r>
              <a:rPr lang="fr-FR" sz="2800" b="1" dirty="0">
                <a:solidFill>
                  <a:srgbClr val="D24726"/>
                </a:solidFill>
              </a:rPr>
              <a:t>Bible : Livre de la Genèse Chapitre 3 verset 4  </a:t>
            </a:r>
          </a:p>
        </p:txBody>
      </p:sp>
      <p:sp>
        <p:nvSpPr>
          <p:cNvPr id="3" name="Rectangle 2">
            <a:extLst>
              <a:ext uri="{FF2B5EF4-FFF2-40B4-BE49-F238E27FC236}">
                <a16:creationId xmlns:a16="http://schemas.microsoft.com/office/drawing/2014/main" id="{305659C0-4703-4A1F-843D-9AE65CE77287}"/>
              </a:ext>
            </a:extLst>
          </p:cNvPr>
          <p:cNvSpPr/>
          <p:nvPr/>
        </p:nvSpPr>
        <p:spPr>
          <a:xfrm>
            <a:off x="3544868" y="2845877"/>
            <a:ext cx="7565826" cy="2215991"/>
          </a:xfrm>
          <a:prstGeom prst="rect">
            <a:avLst/>
          </a:prstGeom>
        </p:spPr>
        <p:txBody>
          <a:bodyPr wrap="square">
            <a:spAutoFit/>
          </a:bodyPr>
          <a:lstStyle/>
          <a:p>
            <a:pPr algn="just"/>
            <a:r>
              <a:rPr lang="fr-FR" sz="2000" b="1" dirty="0">
                <a:solidFill>
                  <a:srgbClr val="002060"/>
                </a:solidFill>
                <a:latin typeface="Calibri" panose="020F0502020204030204" pitchFamily="34" charset="0"/>
              </a:rPr>
              <a:t>Fabrice Hadjadj </a:t>
            </a:r>
            <a:r>
              <a:rPr lang="fr-FR" sz="2000" dirty="0">
                <a:solidFill>
                  <a:srgbClr val="002060"/>
                </a:solidFill>
                <a:latin typeface="Calibri" panose="020F0502020204030204" pitchFamily="34" charset="0"/>
              </a:rPr>
              <a:t>mentionne dans son livre </a:t>
            </a:r>
            <a:r>
              <a:rPr lang="fr-FR" sz="2000" i="1" dirty="0">
                <a:solidFill>
                  <a:srgbClr val="002060"/>
                </a:solidFill>
                <a:latin typeface="Calibri" panose="020F0502020204030204" pitchFamily="34" charset="0"/>
              </a:rPr>
              <a:t>La foi des démons ou l’athéisme dépassé</a:t>
            </a:r>
            <a:r>
              <a:rPr lang="fr-FR" sz="2000" dirty="0">
                <a:solidFill>
                  <a:srgbClr val="002060"/>
                </a:solidFill>
                <a:latin typeface="Calibri" panose="020F0502020204030204" pitchFamily="34" charset="0"/>
              </a:rPr>
              <a:t> que </a:t>
            </a:r>
            <a:r>
              <a:rPr lang="fr-FR" sz="2000" i="1" dirty="0">
                <a:solidFill>
                  <a:srgbClr val="002060"/>
                </a:solidFill>
                <a:latin typeface="Calibri" panose="020F0502020204030204" pitchFamily="34" charset="0"/>
              </a:rPr>
              <a:t>«</a:t>
            </a:r>
            <a:r>
              <a:rPr lang="fr-FR" sz="2000" dirty="0">
                <a:solidFill>
                  <a:srgbClr val="002060"/>
                </a:solidFill>
                <a:latin typeface="Calibri" panose="020F0502020204030204" pitchFamily="34" charset="0"/>
              </a:rPr>
              <a:t> </a:t>
            </a:r>
            <a:r>
              <a:rPr lang="fr-FR" sz="2000" b="1" dirty="0">
                <a:solidFill>
                  <a:srgbClr val="002060"/>
                </a:solidFill>
                <a:latin typeface="Calibri" panose="020F0502020204030204" pitchFamily="34" charset="0"/>
              </a:rPr>
              <a:t>changer de nature</a:t>
            </a:r>
            <a:r>
              <a:rPr lang="fr-FR" sz="2000" dirty="0">
                <a:solidFill>
                  <a:srgbClr val="002060"/>
                </a:solidFill>
                <a:latin typeface="Calibri" panose="020F0502020204030204" pitchFamily="34" charset="0"/>
              </a:rPr>
              <a:t>, fût-ce pour une nature supérieure, </a:t>
            </a:r>
            <a:r>
              <a:rPr lang="fr-FR" sz="2000" b="1" dirty="0">
                <a:solidFill>
                  <a:srgbClr val="002060"/>
                </a:solidFill>
                <a:latin typeface="Calibri" panose="020F0502020204030204" pitchFamily="34" charset="0"/>
              </a:rPr>
              <a:t>équivaut à une destruction de soi</a:t>
            </a:r>
            <a:r>
              <a:rPr lang="fr-FR" sz="2000" dirty="0">
                <a:solidFill>
                  <a:srgbClr val="002060"/>
                </a:solidFill>
                <a:latin typeface="Calibri" panose="020F0502020204030204" pitchFamily="34" charset="0"/>
              </a:rPr>
              <a:t>, » ajoutant que …</a:t>
            </a:r>
          </a:p>
          <a:p>
            <a:pPr algn="just"/>
            <a:endParaRPr lang="fr-FR" sz="2000" dirty="0">
              <a:solidFill>
                <a:srgbClr val="002060"/>
              </a:solidFill>
              <a:latin typeface="Calibri" panose="020F0502020204030204" pitchFamily="34" charset="0"/>
            </a:endParaRPr>
          </a:p>
          <a:p>
            <a:pPr algn="just"/>
            <a:r>
              <a:rPr lang="fr-FR" sz="2000" dirty="0">
                <a:solidFill>
                  <a:srgbClr val="002060"/>
                </a:solidFill>
                <a:latin typeface="Calibri" panose="020F0502020204030204" pitchFamily="34" charset="0"/>
              </a:rPr>
              <a:t> « le péché n’est pas de convoiter une absurde égalité avec Dieu, mais de vouloir une certaine similitude avec lui de manière désordonnée. »</a:t>
            </a:r>
          </a:p>
          <a:p>
            <a:pPr algn="just"/>
            <a:r>
              <a:rPr lang="fr-FR" dirty="0"/>
              <a:t>  </a:t>
            </a:r>
          </a:p>
        </p:txBody>
      </p:sp>
      <p:pic>
        <p:nvPicPr>
          <p:cNvPr id="13" name="Picture 2" descr="Image associÃ©e">
            <a:extLst>
              <a:ext uri="{FF2B5EF4-FFF2-40B4-BE49-F238E27FC236}">
                <a16:creationId xmlns:a16="http://schemas.microsoft.com/office/drawing/2014/main" id="{E6AA8033-D7BD-4D69-8B42-8789B133D9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314" y="2088959"/>
            <a:ext cx="2297112" cy="3428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5608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521025" y="928263"/>
            <a:ext cx="8684577" cy="640080"/>
          </a:xfrm>
        </p:spPr>
        <p:txBody>
          <a:bodyPr rtlCol="0">
            <a:noAutofit/>
          </a:body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662621"/>
            <a:chOff x="6953426" y="711274"/>
            <a:chExt cx="558179" cy="662621"/>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646331"/>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132</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r>
              <a:rPr lang="fr-FR" b="1" dirty="0">
                <a:solidFill>
                  <a:srgbClr val="002060"/>
                </a:solidFill>
                <a:latin typeface="PT Serif"/>
              </a:rPr>
              <a:t>  </a:t>
            </a:r>
            <a:endParaRPr lang="fr-FR" b="1" dirty="0">
              <a:solidFill>
                <a:srgbClr val="002060"/>
              </a:solidFill>
            </a:endParaRPr>
          </a:p>
        </p:txBody>
      </p:sp>
      <p:sp>
        <p:nvSpPr>
          <p:cNvPr id="11" name="Rectangle 10">
            <a:extLst>
              <a:ext uri="{FF2B5EF4-FFF2-40B4-BE49-F238E27FC236}">
                <a16:creationId xmlns:a16="http://schemas.microsoft.com/office/drawing/2014/main" id="{2FA392A7-25F3-4E71-A86A-9ACA28F6D289}"/>
              </a:ext>
            </a:extLst>
          </p:cNvPr>
          <p:cNvSpPr/>
          <p:nvPr/>
        </p:nvSpPr>
        <p:spPr>
          <a:xfrm>
            <a:off x="-347814" y="1340042"/>
            <a:ext cx="6486391"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Le transhumanisme ses origines</a:t>
            </a:r>
          </a:p>
        </p:txBody>
      </p:sp>
      <p:sp>
        <p:nvSpPr>
          <p:cNvPr id="5" name="ZoneTexte 4">
            <a:extLst>
              <a:ext uri="{FF2B5EF4-FFF2-40B4-BE49-F238E27FC236}">
                <a16:creationId xmlns:a16="http://schemas.microsoft.com/office/drawing/2014/main" id="{9B49C3DD-9A6D-4B2E-A5F4-6A880A100408}"/>
              </a:ext>
            </a:extLst>
          </p:cNvPr>
          <p:cNvSpPr txBox="1"/>
          <p:nvPr/>
        </p:nvSpPr>
        <p:spPr>
          <a:xfrm>
            <a:off x="3084750" y="1870316"/>
            <a:ext cx="7841186" cy="523220"/>
          </a:xfrm>
          <a:prstGeom prst="rect">
            <a:avLst/>
          </a:prstGeom>
          <a:noFill/>
        </p:spPr>
        <p:txBody>
          <a:bodyPr wrap="none" rtlCol="0">
            <a:spAutoFit/>
          </a:bodyPr>
          <a:lstStyle/>
          <a:p>
            <a:r>
              <a:rPr lang="fr-FR" sz="2800" b="1" dirty="0">
                <a:solidFill>
                  <a:srgbClr val="D24726"/>
                </a:solidFill>
              </a:rPr>
              <a:t>Bible : Livre de la Genèse Chapitre 3 verset 4  </a:t>
            </a:r>
          </a:p>
        </p:txBody>
      </p:sp>
      <p:sp>
        <p:nvSpPr>
          <p:cNvPr id="3" name="Rectangle 2">
            <a:extLst>
              <a:ext uri="{FF2B5EF4-FFF2-40B4-BE49-F238E27FC236}">
                <a16:creationId xmlns:a16="http://schemas.microsoft.com/office/drawing/2014/main" id="{305659C0-4703-4A1F-843D-9AE65CE77287}"/>
              </a:ext>
            </a:extLst>
          </p:cNvPr>
          <p:cNvSpPr/>
          <p:nvPr/>
        </p:nvSpPr>
        <p:spPr>
          <a:xfrm>
            <a:off x="3762323" y="2871080"/>
            <a:ext cx="7565826" cy="2954655"/>
          </a:xfrm>
          <a:prstGeom prst="rect">
            <a:avLst/>
          </a:prstGeom>
        </p:spPr>
        <p:txBody>
          <a:bodyPr wrap="square">
            <a:spAutoFit/>
          </a:bodyPr>
          <a:lstStyle/>
          <a:p>
            <a:pPr algn="just"/>
            <a:r>
              <a:rPr lang="fr-FR" sz="2000" b="1" dirty="0">
                <a:solidFill>
                  <a:srgbClr val="002060"/>
                </a:solidFill>
                <a:latin typeface="Calibri" panose="020F0502020204030204" pitchFamily="34" charset="0"/>
              </a:rPr>
              <a:t>Le transhumanisme est une révolte de l’homme déchu contre l’insupportable une révolte contre la condition humaine [l’homme déchu] :</a:t>
            </a:r>
          </a:p>
          <a:p>
            <a:pPr algn="just"/>
            <a:endParaRPr lang="fr-FR" sz="800" b="1" dirty="0">
              <a:solidFill>
                <a:srgbClr val="002060"/>
              </a:solidFill>
              <a:latin typeface="Calibri" panose="020F0502020204030204" pitchFamily="34" charset="0"/>
            </a:endParaRPr>
          </a:p>
          <a:p>
            <a:pPr marL="1257300" lvl="2" indent="-342900" algn="just">
              <a:buClr>
                <a:srgbClr val="D24726"/>
              </a:buClr>
              <a:buSzPct val="125000"/>
              <a:buFont typeface="Wingdings" panose="05000000000000000000" pitchFamily="2" charset="2"/>
              <a:buChar char="§"/>
            </a:pPr>
            <a:r>
              <a:rPr lang="fr-FR" sz="2000" dirty="0">
                <a:solidFill>
                  <a:srgbClr val="002060"/>
                </a:solidFill>
                <a:latin typeface="Calibri" panose="020F0502020204030204" pitchFamily="34" charset="0"/>
              </a:rPr>
              <a:t> le handicap, </a:t>
            </a:r>
          </a:p>
          <a:p>
            <a:pPr marL="1257300" lvl="2" indent="-342900" algn="just">
              <a:buClr>
                <a:srgbClr val="D24726"/>
              </a:buClr>
              <a:buSzPct val="125000"/>
              <a:buFont typeface="Wingdings" panose="05000000000000000000" pitchFamily="2" charset="2"/>
              <a:buChar char="§"/>
            </a:pPr>
            <a:r>
              <a:rPr lang="fr-FR" sz="2000" dirty="0">
                <a:solidFill>
                  <a:srgbClr val="002060"/>
                </a:solidFill>
                <a:latin typeface="Calibri" panose="020F0502020204030204" pitchFamily="34" charset="0"/>
              </a:rPr>
              <a:t>la souffrance, </a:t>
            </a:r>
          </a:p>
          <a:p>
            <a:pPr marL="1257300" lvl="2" indent="-342900" algn="just">
              <a:buClr>
                <a:srgbClr val="D24726"/>
              </a:buClr>
              <a:buSzPct val="125000"/>
              <a:buFont typeface="Wingdings" panose="05000000000000000000" pitchFamily="2" charset="2"/>
              <a:buChar char="§"/>
            </a:pPr>
            <a:r>
              <a:rPr lang="fr-FR" sz="2000" dirty="0">
                <a:solidFill>
                  <a:srgbClr val="002060"/>
                </a:solidFill>
                <a:latin typeface="Calibri" panose="020F0502020204030204" pitchFamily="34" charset="0"/>
              </a:rPr>
              <a:t>la maladie, </a:t>
            </a:r>
          </a:p>
          <a:p>
            <a:pPr marL="1257300" lvl="2" indent="-342900" algn="just">
              <a:buClr>
                <a:srgbClr val="D24726"/>
              </a:buClr>
              <a:buSzPct val="125000"/>
              <a:buFont typeface="Wingdings" panose="05000000000000000000" pitchFamily="2" charset="2"/>
              <a:buChar char="§"/>
            </a:pPr>
            <a:r>
              <a:rPr lang="fr-FR" sz="2000" dirty="0">
                <a:solidFill>
                  <a:srgbClr val="002060"/>
                </a:solidFill>
                <a:latin typeface="Calibri" panose="020F0502020204030204" pitchFamily="34" charset="0"/>
              </a:rPr>
              <a:t>le vieillissement ou la mort  </a:t>
            </a:r>
          </a:p>
          <a:p>
            <a:pPr algn="just"/>
            <a:endParaRPr lang="fr-FR" sz="2000" dirty="0">
              <a:solidFill>
                <a:srgbClr val="002060"/>
              </a:solidFill>
              <a:latin typeface="Calibri" panose="020F0502020204030204" pitchFamily="34" charset="0"/>
            </a:endParaRPr>
          </a:p>
          <a:p>
            <a:pPr algn="just"/>
            <a:endParaRPr lang="fr-FR" dirty="0"/>
          </a:p>
        </p:txBody>
      </p:sp>
      <p:pic>
        <p:nvPicPr>
          <p:cNvPr id="7170" name="Picture 2" descr="RÃ©sultat de recherche d'images pour &quot;Le transhumanisme et la mort&quot;">
            <a:extLst>
              <a:ext uri="{FF2B5EF4-FFF2-40B4-BE49-F238E27FC236}">
                <a16:creationId xmlns:a16="http://schemas.microsoft.com/office/drawing/2014/main" id="{4D90F2C7-E269-42F0-B5F3-68375F6C02A8}"/>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0109" y="2917835"/>
            <a:ext cx="2834759" cy="2076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89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521025" y="928263"/>
            <a:ext cx="8684577" cy="640080"/>
          </a:xfrm>
        </p:spPr>
        <p:txBody>
          <a:bodyPr rtlCol="0">
            <a:noAutofit/>
          </a:body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14</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r>
              <a:rPr lang="fr-FR" b="1" dirty="0">
                <a:solidFill>
                  <a:srgbClr val="002060"/>
                </a:solidFill>
                <a:latin typeface="PT Serif"/>
              </a:rPr>
              <a:t>  </a:t>
            </a:r>
            <a:endParaRPr lang="fr-FR" b="1" dirty="0">
              <a:solidFill>
                <a:srgbClr val="002060"/>
              </a:solidFill>
            </a:endParaRPr>
          </a:p>
        </p:txBody>
      </p:sp>
      <p:sp>
        <p:nvSpPr>
          <p:cNvPr id="11" name="Rectangle 10">
            <a:extLst>
              <a:ext uri="{FF2B5EF4-FFF2-40B4-BE49-F238E27FC236}">
                <a16:creationId xmlns:a16="http://schemas.microsoft.com/office/drawing/2014/main" id="{2FA392A7-25F3-4E71-A86A-9ACA28F6D289}"/>
              </a:ext>
            </a:extLst>
          </p:cNvPr>
          <p:cNvSpPr/>
          <p:nvPr/>
        </p:nvSpPr>
        <p:spPr>
          <a:xfrm>
            <a:off x="-347814" y="1340042"/>
            <a:ext cx="6486391"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Le transhumanisme ses origines</a:t>
            </a:r>
          </a:p>
        </p:txBody>
      </p:sp>
      <p:sp>
        <p:nvSpPr>
          <p:cNvPr id="5" name="ZoneTexte 4">
            <a:extLst>
              <a:ext uri="{FF2B5EF4-FFF2-40B4-BE49-F238E27FC236}">
                <a16:creationId xmlns:a16="http://schemas.microsoft.com/office/drawing/2014/main" id="{9B49C3DD-9A6D-4B2E-A5F4-6A880A100408}"/>
              </a:ext>
            </a:extLst>
          </p:cNvPr>
          <p:cNvSpPr txBox="1"/>
          <p:nvPr/>
        </p:nvSpPr>
        <p:spPr>
          <a:xfrm>
            <a:off x="3394524" y="1971474"/>
            <a:ext cx="7841186" cy="523220"/>
          </a:xfrm>
          <a:prstGeom prst="rect">
            <a:avLst/>
          </a:prstGeom>
          <a:noFill/>
        </p:spPr>
        <p:txBody>
          <a:bodyPr wrap="none" rtlCol="0">
            <a:spAutoFit/>
          </a:bodyPr>
          <a:lstStyle/>
          <a:p>
            <a:r>
              <a:rPr lang="fr-FR" sz="2800" b="1" dirty="0">
                <a:solidFill>
                  <a:srgbClr val="D24726"/>
                </a:solidFill>
              </a:rPr>
              <a:t>Bible : Livre de la Genèse Chapitre 3 verset 4  </a:t>
            </a:r>
          </a:p>
        </p:txBody>
      </p:sp>
      <p:sp>
        <p:nvSpPr>
          <p:cNvPr id="4" name="Rectangle 3">
            <a:extLst>
              <a:ext uri="{FF2B5EF4-FFF2-40B4-BE49-F238E27FC236}">
                <a16:creationId xmlns:a16="http://schemas.microsoft.com/office/drawing/2014/main" id="{410562E6-B0BB-40FD-8BC8-39DE09463701}"/>
              </a:ext>
            </a:extLst>
          </p:cNvPr>
          <p:cNvSpPr/>
          <p:nvPr/>
        </p:nvSpPr>
        <p:spPr>
          <a:xfrm>
            <a:off x="3544868" y="2869718"/>
            <a:ext cx="7606325" cy="3077766"/>
          </a:xfrm>
          <a:prstGeom prst="rect">
            <a:avLst/>
          </a:prstGeom>
        </p:spPr>
        <p:txBody>
          <a:bodyPr wrap="square">
            <a:spAutoFit/>
          </a:bodyPr>
          <a:lstStyle/>
          <a:p>
            <a:pPr algn="just"/>
            <a:r>
              <a:rPr lang="fr-FR" b="1" dirty="0">
                <a:solidFill>
                  <a:srgbClr val="002060"/>
                </a:solidFill>
                <a:latin typeface="Calibri" panose="020F0502020204030204" pitchFamily="34" charset="0"/>
              </a:rPr>
              <a:t>Cette conquête de l'Eden perdu pour inverser ce qui est indésirable notamment la mort se fera sans le secours de Dieu …</a:t>
            </a:r>
          </a:p>
          <a:p>
            <a:pPr algn="just"/>
            <a:endParaRPr lang="fr-FR" b="1" dirty="0">
              <a:solidFill>
                <a:srgbClr val="002060"/>
              </a:solidFill>
              <a:latin typeface="Calibri" panose="020F0502020204030204" pitchFamily="34" charset="0"/>
            </a:endParaRPr>
          </a:p>
          <a:p>
            <a:pPr marL="1257300" lvl="2" indent="-342900" algn="just">
              <a:buClr>
                <a:srgbClr val="D24726"/>
              </a:buClr>
              <a:buSzPct val="150000"/>
              <a:buFont typeface="Wingdings" panose="05000000000000000000" pitchFamily="2" charset="2"/>
              <a:buChar char="§"/>
            </a:pPr>
            <a:r>
              <a:rPr lang="fr-FR" sz="2000" dirty="0">
                <a:solidFill>
                  <a:srgbClr val="002060"/>
                </a:solidFill>
                <a:latin typeface="Calibri" panose="020F0502020204030204" pitchFamily="34" charset="0"/>
              </a:rPr>
              <a:t>Le transhumanisme est en effet une </a:t>
            </a:r>
            <a:r>
              <a:rPr lang="fr-FR" sz="2000" b="1" dirty="0">
                <a:solidFill>
                  <a:srgbClr val="002060"/>
                </a:solidFill>
                <a:latin typeface="Calibri" panose="020F0502020204030204" pitchFamily="34" charset="0"/>
              </a:rPr>
              <a:t>idéologie matérialiste</a:t>
            </a:r>
            <a:r>
              <a:rPr lang="fr-FR" sz="2000" dirty="0">
                <a:solidFill>
                  <a:srgbClr val="002060"/>
                </a:solidFill>
                <a:latin typeface="Calibri" panose="020F0502020204030204" pitchFamily="34" charset="0"/>
              </a:rPr>
              <a:t>, se débarrassant de tout recours à un Dieu créateur.</a:t>
            </a:r>
          </a:p>
          <a:p>
            <a:pPr marL="1257300" lvl="2" indent="-342900" algn="just">
              <a:buClr>
                <a:srgbClr val="D24726"/>
              </a:buClr>
              <a:buSzPct val="150000"/>
              <a:buFont typeface="Wingdings" panose="05000000000000000000" pitchFamily="2" charset="2"/>
              <a:buChar char="§"/>
            </a:pPr>
            <a:endParaRPr lang="fr-FR" sz="2000" dirty="0">
              <a:solidFill>
                <a:srgbClr val="002060"/>
              </a:solidFill>
              <a:latin typeface="Calibri" panose="020F0502020204030204" pitchFamily="34" charset="0"/>
            </a:endParaRPr>
          </a:p>
          <a:p>
            <a:pPr marL="1257300" lvl="2" indent="-342900" algn="just">
              <a:buClr>
                <a:srgbClr val="D24726"/>
              </a:buClr>
              <a:buSzPct val="150000"/>
              <a:buFont typeface="Wingdings" panose="05000000000000000000" pitchFamily="2" charset="2"/>
              <a:buChar char="§"/>
            </a:pPr>
            <a:r>
              <a:rPr lang="fr-FR" sz="2000" dirty="0">
                <a:solidFill>
                  <a:srgbClr val="002060"/>
                </a:solidFill>
                <a:latin typeface="Calibri" panose="020F0502020204030204" pitchFamily="34" charset="0"/>
              </a:rPr>
              <a:t>Le transhumanisme est une </a:t>
            </a:r>
            <a:r>
              <a:rPr lang="fr-FR" sz="2000" b="1" dirty="0">
                <a:solidFill>
                  <a:srgbClr val="002060"/>
                </a:solidFill>
                <a:latin typeface="Calibri" panose="020F0502020204030204" pitchFamily="34" charset="0"/>
              </a:rPr>
              <a:t>idéologie de combat contre la mort, qui entend embrasser les attributs  que lui conférera la technoscience </a:t>
            </a:r>
            <a:r>
              <a:rPr lang="fr-FR" sz="2000" dirty="0">
                <a:solidFill>
                  <a:srgbClr val="002060"/>
                </a:solidFill>
                <a:latin typeface="Calibri" panose="020F0502020204030204" pitchFamily="34" charset="0"/>
              </a:rPr>
              <a:t>afin d’ouvrir toutes les portes de la connaissance, et éradiquer la fin de vie.</a:t>
            </a:r>
            <a:endParaRPr lang="fr-FR" sz="2000" dirty="0"/>
          </a:p>
        </p:txBody>
      </p:sp>
      <p:pic>
        <p:nvPicPr>
          <p:cNvPr id="9218" name="Picture 2" descr="RÃ©sultat de recherche d'images pour &quot;Le transhumanisme et l'EDEN&quot;">
            <a:extLst>
              <a:ext uri="{FF2B5EF4-FFF2-40B4-BE49-F238E27FC236}">
                <a16:creationId xmlns:a16="http://schemas.microsoft.com/office/drawing/2014/main" id="{71F800A1-B688-414C-A245-62E3F01666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9365"/>
          <a:stretch/>
        </p:blipFill>
        <p:spPr bwMode="auto">
          <a:xfrm>
            <a:off x="620422" y="2932569"/>
            <a:ext cx="2924446" cy="2866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590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RÃ©sultat de recherche d'images pour &quot;Julien Jean Offray de La Mettrie&quot;">
            <a:extLst>
              <a:ext uri="{FF2B5EF4-FFF2-40B4-BE49-F238E27FC236}">
                <a16:creationId xmlns:a16="http://schemas.microsoft.com/office/drawing/2014/main" id="{C701EFF8-71D9-4048-843F-0A17CAA071C1}"/>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77465" y="4134567"/>
            <a:ext cx="995954" cy="1180189"/>
          </a:xfrm>
          <a:prstGeom prst="rect">
            <a:avLst/>
          </a:prstGeom>
          <a:noFill/>
          <a:extLst>
            <a:ext uri="{909E8E84-426E-40DD-AFC4-6F175D3DCCD1}">
              <a14:hiddenFill xmlns:a14="http://schemas.microsoft.com/office/drawing/2010/main">
                <a:solidFill>
                  <a:srgbClr val="FFFFFF"/>
                </a:solidFill>
              </a14:hiddenFill>
            </a:ext>
          </a:extLst>
        </p:spPr>
      </p:pic>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15</a:t>
              </a:r>
            </a:p>
          </p:txBody>
        </p:sp>
      </p:grpSp>
      <p:sp>
        <p:nvSpPr>
          <p:cNvPr id="42" name="Titre 7">
            <a:extLst>
              <a:ext uri="{FF2B5EF4-FFF2-40B4-BE49-F238E27FC236}">
                <a16:creationId xmlns:a16="http://schemas.microsoft.com/office/drawing/2014/main" id="{45C274DA-75E1-4054-84D4-2FD734B19D66}"/>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Les origines du transhumanisme </a:t>
            </a:r>
          </a:p>
        </p:txBody>
      </p:sp>
      <p:sp>
        <p:nvSpPr>
          <p:cNvPr id="13" name="Rectangle 12">
            <a:extLst>
              <a:ext uri="{FF2B5EF4-FFF2-40B4-BE49-F238E27FC236}">
                <a16:creationId xmlns:a16="http://schemas.microsoft.com/office/drawing/2014/main" id="{5F787F84-E2BC-4F7F-99C3-9DB10B8974AA}"/>
              </a:ext>
            </a:extLst>
          </p:cNvPr>
          <p:cNvSpPr/>
          <p:nvPr/>
        </p:nvSpPr>
        <p:spPr>
          <a:xfrm>
            <a:off x="-347814" y="1340042"/>
            <a:ext cx="9715608"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Le transhumanisme une </a:t>
            </a:r>
            <a:r>
              <a:rPr lang="fr-FR" sz="2400" b="1" dirty="0">
                <a:solidFill>
                  <a:srgbClr val="D24726"/>
                </a:solidFill>
              </a:rPr>
              <a:t>histoire enfouie </a:t>
            </a:r>
            <a:r>
              <a:rPr lang="fr-FR" sz="2400" dirty="0">
                <a:solidFill>
                  <a:srgbClr val="D24726"/>
                </a:solidFill>
              </a:rPr>
              <a:t>dans l’inconscient  </a:t>
            </a:r>
          </a:p>
        </p:txBody>
      </p:sp>
      <p:graphicFrame>
        <p:nvGraphicFramePr>
          <p:cNvPr id="2" name="Diagramme 1">
            <a:extLst>
              <a:ext uri="{FF2B5EF4-FFF2-40B4-BE49-F238E27FC236}">
                <a16:creationId xmlns:a16="http://schemas.microsoft.com/office/drawing/2014/main" id="{CCE042AD-5798-4C47-9F19-04CA5AF48A96}"/>
              </a:ext>
            </a:extLst>
          </p:cNvPr>
          <p:cNvGraphicFramePr/>
          <p:nvPr>
            <p:extLst>
              <p:ext uri="{D42A27DB-BD31-4B8C-83A1-F6EECF244321}">
                <p14:modId xmlns:p14="http://schemas.microsoft.com/office/powerpoint/2010/main" val="1749731410"/>
              </p:ext>
            </p:extLst>
          </p:nvPr>
        </p:nvGraphicFramePr>
        <p:xfrm>
          <a:off x="2356335" y="2115168"/>
          <a:ext cx="9440330" cy="46100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a:extLst>
              <a:ext uri="{FF2B5EF4-FFF2-40B4-BE49-F238E27FC236}">
                <a16:creationId xmlns:a16="http://schemas.microsoft.com/office/drawing/2014/main" id="{15A5EAE3-FC5A-4397-9C19-0EDCE5EE48A3}"/>
              </a:ext>
            </a:extLst>
          </p:cNvPr>
          <p:cNvSpPr/>
          <p:nvPr/>
        </p:nvSpPr>
        <p:spPr>
          <a:xfrm>
            <a:off x="325393" y="2459170"/>
            <a:ext cx="2719934" cy="2585323"/>
          </a:xfrm>
          <a:prstGeom prst="rect">
            <a:avLst/>
          </a:prstGeom>
        </p:spPr>
        <p:txBody>
          <a:bodyPr wrap="square">
            <a:spAutoFit/>
          </a:bodyPr>
          <a:lstStyle/>
          <a:p>
            <a:pPr algn="just"/>
            <a:r>
              <a:rPr lang="fr-FR" b="1" dirty="0">
                <a:solidFill>
                  <a:srgbClr val="D24726"/>
                </a:solidFill>
                <a:latin typeface="Lora"/>
              </a:rPr>
              <a:t>C’est dans l’histoire des mythes, des grandes légendes de l’humanité, de la philosophie de la théologie et de la science associée aux progrès disruptifs de la technique que se construit le récit transhumaniste</a:t>
            </a:r>
            <a:r>
              <a:rPr lang="fr-FR" b="1" cap="all" dirty="0">
                <a:solidFill>
                  <a:srgbClr val="D24726"/>
                </a:solidFill>
                <a:latin typeface="Lora"/>
              </a:rPr>
              <a:t> </a:t>
            </a:r>
            <a:endParaRPr lang="fr-FR" dirty="0">
              <a:solidFill>
                <a:srgbClr val="D24726"/>
              </a:solidFill>
            </a:endParaRPr>
          </a:p>
        </p:txBody>
      </p:sp>
      <p:cxnSp>
        <p:nvCxnSpPr>
          <p:cNvPr id="7" name="Connecteur : en angle 6">
            <a:extLst>
              <a:ext uri="{FF2B5EF4-FFF2-40B4-BE49-F238E27FC236}">
                <a16:creationId xmlns:a16="http://schemas.microsoft.com/office/drawing/2014/main" id="{ACF34485-BFAB-4495-8B92-08CBCBABEE37}"/>
              </a:ext>
            </a:extLst>
          </p:cNvPr>
          <p:cNvCxnSpPr>
            <a:cxnSpLocks/>
          </p:cNvCxnSpPr>
          <p:nvPr/>
        </p:nvCxnSpPr>
        <p:spPr>
          <a:xfrm>
            <a:off x="3045327" y="2618258"/>
            <a:ext cx="2705421" cy="856575"/>
          </a:xfrm>
          <a:prstGeom prst="bentConnector3">
            <a:avLst/>
          </a:prstGeom>
          <a:ln w="38100">
            <a:solidFill>
              <a:srgbClr val="923922"/>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2" descr="RÃ©sultat de recherche d'images pour &quot;Gilgamesh&quot;">
            <a:extLst>
              <a:ext uri="{FF2B5EF4-FFF2-40B4-BE49-F238E27FC236}">
                <a16:creationId xmlns:a16="http://schemas.microsoft.com/office/drawing/2014/main" id="{0B9AF261-6080-4ADE-9654-716D99C59773}"/>
              </a:ext>
            </a:extLst>
          </p:cNvPr>
          <p:cNvPicPr>
            <a:picLocks noChangeAspect="1" noChangeArrowheads="1"/>
          </p:cNvPicPr>
          <p:nvPr/>
        </p:nvPicPr>
        <p:blipFill rotWithShape="1">
          <a:blip r:embed="rId9" cstate="print">
            <a:duotone>
              <a:schemeClr val="accent2">
                <a:shade val="45000"/>
                <a:satMod val="135000"/>
              </a:schemeClr>
              <a:prstClr val="white"/>
            </a:duotone>
            <a:extLst>
              <a:ext uri="{28A0092B-C50C-407E-A947-70E740481C1C}">
                <a14:useLocalDpi xmlns:a14="http://schemas.microsoft.com/office/drawing/2010/main" val="0"/>
              </a:ext>
            </a:extLst>
          </a:blip>
          <a:srcRect l="22566" t="5215" r="29469"/>
          <a:stretch/>
        </p:blipFill>
        <p:spPr bwMode="auto">
          <a:xfrm>
            <a:off x="7958516" y="1982709"/>
            <a:ext cx="805238" cy="151177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Image associÃ©e">
            <a:extLst>
              <a:ext uri="{FF2B5EF4-FFF2-40B4-BE49-F238E27FC236}">
                <a16:creationId xmlns:a16="http://schemas.microsoft.com/office/drawing/2014/main" id="{04CBEA53-9FAE-47FC-9D39-B12907987B9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38179" y="2778936"/>
            <a:ext cx="960949" cy="119125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t1.gstatic.com/images?q=tbn:ANd9GcSHcWpyO_oae7EqRsofGLeyjfQaj0BBF8a0Hjn0wxnshQ6IGtC2">
            <a:extLst>
              <a:ext uri="{FF2B5EF4-FFF2-40B4-BE49-F238E27FC236}">
                <a16:creationId xmlns:a16="http://schemas.microsoft.com/office/drawing/2014/main" id="{B27DC519-7809-4885-B268-79384D1C703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504966" y="2942376"/>
            <a:ext cx="972919" cy="1496798"/>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2" descr="RÃ©sultat de recherche d'images pour &quot;LA TECHNIQUE CHARLIE CHAPLIN&quot;">
            <a:extLst>
              <a:ext uri="{FF2B5EF4-FFF2-40B4-BE49-F238E27FC236}">
                <a16:creationId xmlns:a16="http://schemas.microsoft.com/office/drawing/2014/main" id="{F05D96AD-E2D9-4218-A55C-AFA676D9013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8" name="Picture 4" descr="RÃ©sultat de recherche d'images pour &quot;LA TECHNIQUE CHARLIE CHAPLIN&quot;">
            <a:extLst>
              <a:ext uri="{FF2B5EF4-FFF2-40B4-BE49-F238E27FC236}">
                <a16:creationId xmlns:a16="http://schemas.microsoft.com/office/drawing/2014/main" id="{EC760687-6D36-4151-A0CA-A09B9D53996B}"/>
              </a:ext>
            </a:extLst>
          </p:cNvPr>
          <p:cNvPicPr>
            <a:picLocks noChangeAspect="1" noChangeArrowheads="1"/>
          </p:cNvPicPr>
          <p:nvPr/>
        </p:nvPicPr>
        <p:blipFill>
          <a:blip r:embed="rId1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09039" y="5229177"/>
            <a:ext cx="1336439" cy="890959"/>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e 21">
            <a:extLst>
              <a:ext uri="{FF2B5EF4-FFF2-40B4-BE49-F238E27FC236}">
                <a16:creationId xmlns:a16="http://schemas.microsoft.com/office/drawing/2014/main" id="{BA761BFD-ABE5-4D79-922E-6695DDE8FC02}"/>
              </a:ext>
            </a:extLst>
          </p:cNvPr>
          <p:cNvGrpSpPr/>
          <p:nvPr/>
        </p:nvGrpSpPr>
        <p:grpSpPr>
          <a:xfrm>
            <a:off x="4884666" y="5247055"/>
            <a:ext cx="2117867" cy="1218173"/>
            <a:chOff x="1774191" y="1909602"/>
            <a:chExt cx="2117867" cy="1218173"/>
          </a:xfrm>
          <a:scene3d>
            <a:camera prst="orthographicFront"/>
            <a:lightRig rig="chilly" dir="t"/>
          </a:scene3d>
        </p:grpSpPr>
        <p:sp>
          <p:nvSpPr>
            <p:cNvPr id="23" name="Ellipse 22">
              <a:extLst>
                <a:ext uri="{FF2B5EF4-FFF2-40B4-BE49-F238E27FC236}">
                  <a16:creationId xmlns:a16="http://schemas.microsoft.com/office/drawing/2014/main" id="{3931A647-66F2-4DBF-86DC-38E021A5522F}"/>
                </a:ext>
              </a:extLst>
            </p:cNvPr>
            <p:cNvSpPr/>
            <p:nvPr/>
          </p:nvSpPr>
          <p:spPr>
            <a:xfrm>
              <a:off x="1774191" y="1909602"/>
              <a:ext cx="2117867" cy="1218173"/>
            </a:xfrm>
            <a:prstGeom prst="ellipse">
              <a:avLst/>
            </a:prstGeom>
            <a:sp3d prstMaterial="translucentPowder">
              <a:bevelT w="127000" h="25400" prst="softRound"/>
            </a:sp3d>
          </p:spPr>
          <p:style>
            <a:lnRef idx="0">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sp>
        <p:sp>
          <p:nvSpPr>
            <p:cNvPr id="24" name="Ellipse 4">
              <a:extLst>
                <a:ext uri="{FF2B5EF4-FFF2-40B4-BE49-F238E27FC236}">
                  <a16:creationId xmlns:a16="http://schemas.microsoft.com/office/drawing/2014/main" id="{4C442510-83A6-4855-AC31-3D316B31B9B3}"/>
                </a:ext>
              </a:extLst>
            </p:cNvPr>
            <p:cNvSpPr txBox="1"/>
            <p:nvPr/>
          </p:nvSpPr>
          <p:spPr>
            <a:xfrm>
              <a:off x="2084345" y="2087999"/>
              <a:ext cx="1497559" cy="861379"/>
            </a:xfrm>
            <a:prstGeom prst="rect">
              <a:avLst/>
            </a:prstGeom>
            <a:sp3d/>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b="1" kern="1200" dirty="0">
                  <a:solidFill>
                    <a:srgbClr val="38130A"/>
                  </a:solidFill>
                  <a:latin typeface="Segoe UI"/>
                  <a:ea typeface="+mn-ea"/>
                  <a:cs typeface="+mn-cs"/>
                </a:rPr>
                <a:t>La théologie </a:t>
              </a:r>
            </a:p>
          </p:txBody>
        </p:sp>
      </p:grpSp>
      <p:pic>
        <p:nvPicPr>
          <p:cNvPr id="1026" name="Picture 2" descr="RÃ©sultat de recherche d'images pour &quot;La gnose&quot;">
            <a:extLst>
              <a:ext uri="{FF2B5EF4-FFF2-40B4-BE49-F238E27FC236}">
                <a16:creationId xmlns:a16="http://schemas.microsoft.com/office/drawing/2014/main" id="{E51044C7-3D10-435B-ADDC-8B9ADBFBC68D}"/>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5434" t="5111" r="6732" b="5111"/>
          <a:stretch/>
        </p:blipFill>
        <p:spPr bwMode="auto">
          <a:xfrm>
            <a:off x="3949430" y="5356984"/>
            <a:ext cx="761234" cy="1108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644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3750" fill="hold"/>
                                        <p:tgtEl>
                                          <p:spTgt spid="16"/>
                                        </p:tgtEl>
                                        <p:attrNameLst>
                                          <p:attrName>ppt_w</p:attrName>
                                        </p:attrNameLst>
                                      </p:cBhvr>
                                      <p:tavLst>
                                        <p:tav tm="0">
                                          <p:val>
                                            <p:fltVal val="0"/>
                                          </p:val>
                                        </p:tav>
                                        <p:tav tm="100000">
                                          <p:val>
                                            <p:strVal val="#ppt_w"/>
                                          </p:val>
                                        </p:tav>
                                      </p:tavLst>
                                    </p:anim>
                                    <p:anim calcmode="lin" valueType="num">
                                      <p:cBhvr>
                                        <p:cTn id="8" dur="3750" fill="hold"/>
                                        <p:tgtEl>
                                          <p:spTgt spid="16"/>
                                        </p:tgtEl>
                                        <p:attrNameLst>
                                          <p:attrName>ppt_h</p:attrName>
                                        </p:attrNameLst>
                                      </p:cBhvr>
                                      <p:tavLst>
                                        <p:tav tm="0">
                                          <p:val>
                                            <p:fltVal val="0"/>
                                          </p:val>
                                        </p:tav>
                                        <p:tav tm="100000">
                                          <p:val>
                                            <p:strVal val="#ppt_h"/>
                                          </p:val>
                                        </p:tav>
                                      </p:tavLst>
                                    </p:anim>
                                    <p:animEffect transition="in" filter="fade">
                                      <p:cBhvr>
                                        <p:cTn id="9" dur="3750"/>
                                        <p:tgtEl>
                                          <p:spTgt spid="16"/>
                                        </p:tgtEl>
                                      </p:cBhvr>
                                    </p:animEffect>
                                  </p:childTnLst>
                                </p:cTn>
                              </p:par>
                              <p:par>
                                <p:cTn id="10" presetID="53" presetClass="entr" presetSubtype="16"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3750" fill="hold"/>
                                        <p:tgtEl>
                                          <p:spTgt spid="21"/>
                                        </p:tgtEl>
                                        <p:attrNameLst>
                                          <p:attrName>ppt_w</p:attrName>
                                        </p:attrNameLst>
                                      </p:cBhvr>
                                      <p:tavLst>
                                        <p:tav tm="0">
                                          <p:val>
                                            <p:fltVal val="0"/>
                                          </p:val>
                                        </p:tav>
                                        <p:tav tm="100000">
                                          <p:val>
                                            <p:strVal val="#ppt_w"/>
                                          </p:val>
                                        </p:tav>
                                      </p:tavLst>
                                    </p:anim>
                                    <p:anim calcmode="lin" valueType="num">
                                      <p:cBhvr>
                                        <p:cTn id="13" dur="3750" fill="hold"/>
                                        <p:tgtEl>
                                          <p:spTgt spid="21"/>
                                        </p:tgtEl>
                                        <p:attrNameLst>
                                          <p:attrName>ppt_h</p:attrName>
                                        </p:attrNameLst>
                                      </p:cBhvr>
                                      <p:tavLst>
                                        <p:tav tm="0">
                                          <p:val>
                                            <p:fltVal val="0"/>
                                          </p:val>
                                        </p:tav>
                                        <p:tav tm="100000">
                                          <p:val>
                                            <p:strVal val="#ppt_h"/>
                                          </p:val>
                                        </p:tav>
                                      </p:tavLst>
                                    </p:anim>
                                    <p:animEffect transition="in" filter="fade">
                                      <p:cBhvr>
                                        <p:cTn id="14" dur="375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1028"/>
                                        </p:tgtEl>
                                        <p:attrNameLst>
                                          <p:attrName>style.visibility</p:attrName>
                                        </p:attrNameLst>
                                      </p:cBhvr>
                                      <p:to>
                                        <p:strVal val="visible"/>
                                      </p:to>
                                    </p:set>
                                    <p:anim calcmode="lin" valueType="num">
                                      <p:cBhvr>
                                        <p:cTn id="17" dur="3750" fill="hold"/>
                                        <p:tgtEl>
                                          <p:spTgt spid="1028"/>
                                        </p:tgtEl>
                                        <p:attrNameLst>
                                          <p:attrName>ppt_w</p:attrName>
                                        </p:attrNameLst>
                                      </p:cBhvr>
                                      <p:tavLst>
                                        <p:tav tm="0">
                                          <p:val>
                                            <p:fltVal val="0"/>
                                          </p:val>
                                        </p:tav>
                                        <p:tav tm="100000">
                                          <p:val>
                                            <p:strVal val="#ppt_w"/>
                                          </p:val>
                                        </p:tav>
                                      </p:tavLst>
                                    </p:anim>
                                    <p:anim calcmode="lin" valueType="num">
                                      <p:cBhvr>
                                        <p:cTn id="18" dur="3750" fill="hold"/>
                                        <p:tgtEl>
                                          <p:spTgt spid="1028"/>
                                        </p:tgtEl>
                                        <p:attrNameLst>
                                          <p:attrName>ppt_h</p:attrName>
                                        </p:attrNameLst>
                                      </p:cBhvr>
                                      <p:tavLst>
                                        <p:tav tm="0">
                                          <p:val>
                                            <p:fltVal val="0"/>
                                          </p:val>
                                        </p:tav>
                                        <p:tav tm="100000">
                                          <p:val>
                                            <p:strVal val="#ppt_h"/>
                                          </p:val>
                                        </p:tav>
                                      </p:tavLst>
                                    </p:anim>
                                    <p:animEffect transition="in" filter="fade">
                                      <p:cBhvr>
                                        <p:cTn id="19" dur="3750"/>
                                        <p:tgtEl>
                                          <p:spTgt spid="1028"/>
                                        </p:tgtEl>
                                      </p:cBhvr>
                                    </p:animEffect>
                                  </p:childTnLst>
                                </p:cTn>
                              </p:par>
                              <p:par>
                                <p:cTn id="20" presetID="53" presetClass="entr" presetSubtype="16"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3750" fill="hold"/>
                                        <p:tgtEl>
                                          <p:spTgt spid="17"/>
                                        </p:tgtEl>
                                        <p:attrNameLst>
                                          <p:attrName>ppt_w</p:attrName>
                                        </p:attrNameLst>
                                      </p:cBhvr>
                                      <p:tavLst>
                                        <p:tav tm="0">
                                          <p:val>
                                            <p:fltVal val="0"/>
                                          </p:val>
                                        </p:tav>
                                        <p:tav tm="100000">
                                          <p:val>
                                            <p:strVal val="#ppt_w"/>
                                          </p:val>
                                        </p:tav>
                                      </p:tavLst>
                                    </p:anim>
                                    <p:anim calcmode="lin" valueType="num">
                                      <p:cBhvr>
                                        <p:cTn id="23" dur="3750" fill="hold"/>
                                        <p:tgtEl>
                                          <p:spTgt spid="17"/>
                                        </p:tgtEl>
                                        <p:attrNameLst>
                                          <p:attrName>ppt_h</p:attrName>
                                        </p:attrNameLst>
                                      </p:cBhvr>
                                      <p:tavLst>
                                        <p:tav tm="0">
                                          <p:val>
                                            <p:fltVal val="0"/>
                                          </p:val>
                                        </p:tav>
                                        <p:tav tm="100000">
                                          <p:val>
                                            <p:strVal val="#ppt_h"/>
                                          </p:val>
                                        </p:tav>
                                      </p:tavLst>
                                    </p:anim>
                                    <p:animEffect transition="in" filter="fade">
                                      <p:cBhvr>
                                        <p:cTn id="24" dur="3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16</a:t>
              </a:r>
            </a:p>
          </p:txBody>
        </p:sp>
      </p:grpSp>
      <p:sp>
        <p:nvSpPr>
          <p:cNvPr id="42" name="Titre 7">
            <a:extLst>
              <a:ext uri="{FF2B5EF4-FFF2-40B4-BE49-F238E27FC236}">
                <a16:creationId xmlns:a16="http://schemas.microsoft.com/office/drawing/2014/main" id="{45C274DA-75E1-4054-84D4-2FD734B19D66}"/>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Les origines du transhumanisme </a:t>
            </a:r>
          </a:p>
        </p:txBody>
      </p:sp>
      <p:sp>
        <p:nvSpPr>
          <p:cNvPr id="5" name="Rectangle 4">
            <a:extLst>
              <a:ext uri="{FF2B5EF4-FFF2-40B4-BE49-F238E27FC236}">
                <a16:creationId xmlns:a16="http://schemas.microsoft.com/office/drawing/2014/main" id="{33A68171-D83A-42C4-856B-4116A49E2EC7}"/>
              </a:ext>
            </a:extLst>
          </p:cNvPr>
          <p:cNvSpPr/>
          <p:nvPr/>
        </p:nvSpPr>
        <p:spPr>
          <a:xfrm>
            <a:off x="2209202" y="1863262"/>
            <a:ext cx="8949810" cy="4955203"/>
          </a:xfrm>
          <a:prstGeom prst="rect">
            <a:avLst/>
          </a:prstGeom>
        </p:spPr>
        <p:txBody>
          <a:bodyPr wrap="square">
            <a:spAutoFit/>
          </a:bodyPr>
          <a:lstStyle/>
          <a:p>
            <a:pPr algn="just">
              <a:buClr>
                <a:srgbClr val="002060"/>
              </a:buClr>
            </a:pPr>
            <a:endParaRPr lang="fr-FR" sz="2000" b="1" dirty="0">
              <a:solidFill>
                <a:srgbClr val="D24726"/>
              </a:solidFill>
              <a:latin typeface="Calibri Light" panose="020F0302020204030204" pitchFamily="34" charset="0"/>
            </a:endParaRPr>
          </a:p>
          <a:p>
            <a:pPr algn="just">
              <a:buClr>
                <a:srgbClr val="002060"/>
              </a:buClr>
            </a:pPr>
            <a:r>
              <a:rPr lang="fr-FR" sz="2000" b="1" dirty="0">
                <a:solidFill>
                  <a:srgbClr val="DD462F"/>
                </a:solidFill>
                <a:latin typeface="Calibri Light" panose="020F0302020204030204" pitchFamily="34" charset="0"/>
              </a:rPr>
              <a:t>L’épopée de </a:t>
            </a:r>
            <a:r>
              <a:rPr lang="fr-FR" sz="2000" b="1" dirty="0">
                <a:solidFill>
                  <a:srgbClr val="D24726"/>
                </a:solidFill>
                <a:latin typeface="Calibri Light" panose="020F0302020204030204" pitchFamily="34" charset="0"/>
              </a:rPr>
              <a:t>Gilgamesh</a:t>
            </a:r>
            <a:r>
              <a:rPr lang="fr-FR" sz="2000" dirty="0">
                <a:solidFill>
                  <a:srgbClr val="002060"/>
                </a:solidFill>
                <a:latin typeface="Calibri Light" panose="020F0302020204030204" pitchFamily="34" charset="0"/>
              </a:rPr>
              <a:t>, récit très ancien et épique de Mésopotamie vers 2650 av. J.-C. Gilgamesh est en </a:t>
            </a:r>
            <a:r>
              <a:rPr lang="fr-FR" sz="2000" b="1" dirty="0">
                <a:solidFill>
                  <a:srgbClr val="002060"/>
                </a:solidFill>
                <a:latin typeface="Calibri Light" panose="020F0302020204030204" pitchFamily="34" charset="0"/>
              </a:rPr>
              <a:t>quête d’immortalité après la mort de son ami </a:t>
            </a:r>
            <a:r>
              <a:rPr lang="fr-FR" sz="2000" b="1" dirty="0" err="1">
                <a:solidFill>
                  <a:srgbClr val="002060"/>
                </a:solidFill>
                <a:latin typeface="Calibri Light" panose="020F0302020204030204" pitchFamily="34" charset="0"/>
              </a:rPr>
              <a:t>Enkidu</a:t>
            </a:r>
            <a:r>
              <a:rPr lang="fr-FR" sz="2000" dirty="0">
                <a:solidFill>
                  <a:srgbClr val="002060"/>
                </a:solidFill>
                <a:latin typeface="Calibri Light" panose="020F0302020204030204" pitchFamily="34" charset="0"/>
              </a:rPr>
              <a:t>, il rencontre </a:t>
            </a:r>
            <a:r>
              <a:rPr lang="fr-FR" sz="2000" dirty="0">
                <a:solidFill>
                  <a:srgbClr val="002060"/>
                </a:solidFill>
                <a:latin typeface="Calibri" panose="020F0502020204030204" pitchFamily="34" charset="0"/>
                <a:ea typeface="Calibri" panose="020F0502020204030204" pitchFamily="34" charset="0"/>
                <a:cs typeface="Times New Roman" panose="02020603050405020304" pitchFamily="18" charset="0"/>
              </a:rPr>
              <a:t>Uta-</a:t>
            </a:r>
            <a:r>
              <a:rPr lang="fr-FR" sz="20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Napishtim</a:t>
            </a:r>
            <a:r>
              <a:rPr lang="fr-FR" sz="20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épargné par le déluge, déluge provoqué par le </a:t>
            </a:r>
            <a:r>
              <a:rPr lang="fr-FR" sz="20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Dieu Enlil</a:t>
            </a:r>
            <a:r>
              <a:rPr lang="fr-FR" sz="20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il</a:t>
            </a:r>
            <a:r>
              <a:rPr lang="fr-FR" sz="2000" dirty="0">
                <a:solidFill>
                  <a:srgbClr val="002060"/>
                </a:solidFill>
                <a:latin typeface="Calibri Light" panose="020F0302020204030204" pitchFamily="34" charset="0"/>
              </a:rPr>
              <a:t>  parviendra jusqu’au bout du monde pour être en quête d’une plante, mais il apprendra que son rêve d’immortalité n’est qu’illusion, l’arbre de vie est définitivement inaccessible. </a:t>
            </a:r>
            <a:endParaRPr lang="fr-FR" sz="2000" b="1" dirty="0">
              <a:solidFill>
                <a:srgbClr val="D24726"/>
              </a:solidFill>
              <a:latin typeface="Calibri Light" panose="020F0302020204030204" pitchFamily="34" charset="0"/>
            </a:endParaRPr>
          </a:p>
          <a:p>
            <a:pPr algn="just">
              <a:buClr>
                <a:srgbClr val="002060"/>
              </a:buClr>
            </a:pPr>
            <a:endParaRPr lang="fr-FR" sz="2000" b="1" dirty="0">
              <a:solidFill>
                <a:srgbClr val="D24726"/>
              </a:solidFill>
              <a:latin typeface="Calibri Light" panose="020F0302020204030204" pitchFamily="34" charset="0"/>
            </a:endParaRPr>
          </a:p>
          <a:p>
            <a:pPr algn="just">
              <a:buClr>
                <a:srgbClr val="002060"/>
              </a:buClr>
            </a:pPr>
            <a:r>
              <a:rPr lang="fr-FR" sz="2000" b="1" dirty="0">
                <a:solidFill>
                  <a:srgbClr val="D24726"/>
                </a:solidFill>
                <a:latin typeface="Calibri Light" panose="020F0302020204030204" pitchFamily="34" charset="0"/>
              </a:rPr>
              <a:t>La nymphe Calypso (l’Odyssée) </a:t>
            </a:r>
            <a:r>
              <a:rPr lang="fr-FR" sz="2000" b="1" dirty="0">
                <a:solidFill>
                  <a:srgbClr val="002060"/>
                </a:solidFill>
                <a:latin typeface="Calibri Light" panose="020F0302020204030204" pitchFamily="34" charset="0"/>
              </a:rPr>
              <a:t>attribuée à l'aède Homère (fin du du VIIIème siècle av. J.-C), composée après l’Illiade. Dans l’épopée d’Ulysse, la nymphe Calypso, [</a:t>
            </a:r>
            <a:r>
              <a:rPr lang="fr-FR" sz="2000" b="1" dirty="0">
                <a:solidFill>
                  <a:srgbClr val="D24726"/>
                </a:solidFill>
                <a:latin typeface="Calibri Light" panose="020F0302020204030204" pitchFamily="34" charset="0"/>
              </a:rPr>
              <a:t>celle qui dissimule</a:t>
            </a:r>
            <a:r>
              <a:rPr lang="fr-FR" sz="2000" b="1" dirty="0">
                <a:solidFill>
                  <a:srgbClr val="002060"/>
                </a:solidFill>
                <a:latin typeface="Calibri Light" panose="020F0302020204030204" pitchFamily="34" charset="0"/>
              </a:rPr>
              <a:t>] tente de le charmer, elle retient Ulysse pendant 7 années, éperdument amoureuse, la Nymphe lui promet l’éternité, </a:t>
            </a:r>
            <a:r>
              <a:rPr lang="fr-FR" sz="2000" b="1" dirty="0">
                <a:solidFill>
                  <a:srgbClr val="D24726"/>
                </a:solidFill>
                <a:latin typeface="Calibri Light" panose="020F0302020204030204" pitchFamily="34" charset="0"/>
              </a:rPr>
              <a:t>mais cette éternité est un jour comme un autre [=Thiton, prince troyen aimé par Eos]</a:t>
            </a:r>
            <a:r>
              <a:rPr lang="fr-FR" sz="2000" b="1" dirty="0">
                <a:solidFill>
                  <a:srgbClr val="002060"/>
                </a:solidFill>
                <a:latin typeface="Calibri Light" panose="020F0302020204030204" pitchFamily="34" charset="0"/>
              </a:rPr>
              <a:t>,  Ulysse se morfond et veut rentrer à Ithaque, retrouver sa femme Pénélope et son fils Télémaque. </a:t>
            </a:r>
            <a:endParaRPr lang="fr-FR" sz="2000" dirty="0">
              <a:solidFill>
                <a:srgbClr val="002060"/>
              </a:solidFill>
              <a:latin typeface="Calibri Light" panose="020F0302020204030204" pitchFamily="34" charset="0"/>
            </a:endParaRPr>
          </a:p>
          <a:p>
            <a:pPr algn="just">
              <a:buClr>
                <a:srgbClr val="002060"/>
              </a:buClr>
            </a:pPr>
            <a:endParaRPr lang="fr-FR" sz="1200" dirty="0">
              <a:solidFill>
                <a:srgbClr val="002060"/>
              </a:solidFill>
              <a:latin typeface="Calibri Light" panose="020F0302020204030204" pitchFamily="34" charset="0"/>
            </a:endParaRPr>
          </a:p>
          <a:p>
            <a:pPr algn="just">
              <a:buClr>
                <a:srgbClr val="002060"/>
              </a:buClr>
            </a:pPr>
            <a:r>
              <a:rPr lang="fr-FR" sz="2400" b="1" dirty="0">
                <a:solidFill>
                  <a:srgbClr val="D24726"/>
                </a:solidFill>
                <a:latin typeface="Calibri Light" panose="020F0302020204030204" pitchFamily="34" charset="0"/>
              </a:rPr>
              <a:t> </a:t>
            </a:r>
            <a:r>
              <a:rPr lang="fr-FR" sz="2400" dirty="0">
                <a:solidFill>
                  <a:srgbClr val="002060"/>
                </a:solidFill>
                <a:latin typeface="Calibri Light" panose="020F0302020204030204" pitchFamily="34" charset="0"/>
              </a:rPr>
              <a:t>  </a:t>
            </a:r>
          </a:p>
        </p:txBody>
      </p:sp>
      <p:pic>
        <p:nvPicPr>
          <p:cNvPr id="1026" name="Picture 2" descr="RÃ©sultat de recherche d'images pour &quot;Gilgamesh&quot;">
            <a:extLst>
              <a:ext uri="{FF2B5EF4-FFF2-40B4-BE49-F238E27FC236}">
                <a16:creationId xmlns:a16="http://schemas.microsoft.com/office/drawing/2014/main" id="{AE0E5A94-C37B-4E08-B232-0BF6D54AF952}"/>
              </a:ext>
            </a:extLst>
          </p:cNvPr>
          <p:cNvPicPr>
            <a:picLocks noChangeAspect="1" noChangeArrowheads="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22566" t="5215" r="29469"/>
          <a:stretch/>
        </p:blipFill>
        <p:spPr bwMode="auto">
          <a:xfrm>
            <a:off x="729575" y="1936528"/>
            <a:ext cx="1232622" cy="200927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5F787F84-E2BC-4F7F-99C3-9DB10B8974AA}"/>
              </a:ext>
            </a:extLst>
          </p:cNvPr>
          <p:cNvSpPr/>
          <p:nvPr/>
        </p:nvSpPr>
        <p:spPr>
          <a:xfrm>
            <a:off x="-347814" y="1340042"/>
            <a:ext cx="12566902"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Le transhumanisme une </a:t>
            </a:r>
            <a:r>
              <a:rPr lang="fr-FR" sz="2400" b="1" dirty="0">
                <a:solidFill>
                  <a:srgbClr val="D24726"/>
                </a:solidFill>
              </a:rPr>
              <a:t>histoire enfouie </a:t>
            </a:r>
            <a:r>
              <a:rPr lang="fr-FR" sz="2400" dirty="0">
                <a:solidFill>
                  <a:srgbClr val="D24726"/>
                </a:solidFill>
              </a:rPr>
              <a:t>dans l’inconscient / </a:t>
            </a:r>
            <a:r>
              <a:rPr lang="fr-FR" sz="2400" b="1" dirty="0">
                <a:solidFill>
                  <a:srgbClr val="D24726"/>
                </a:solidFill>
              </a:rPr>
              <a:t>Mythes fondateurs</a:t>
            </a:r>
          </a:p>
        </p:txBody>
      </p:sp>
      <p:pic>
        <p:nvPicPr>
          <p:cNvPr id="2" name="Picture 2" descr="RÃ©sultat de recherche d'images pour &quot;La nymphe Calypso (l'Iliade et l'OdyssÃ©e)&quot;">
            <a:extLst>
              <a:ext uri="{FF2B5EF4-FFF2-40B4-BE49-F238E27FC236}">
                <a16:creationId xmlns:a16="http://schemas.microsoft.com/office/drawing/2014/main" id="{772AF84F-1594-4130-93F8-4DA22D4096A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575" y="4686658"/>
            <a:ext cx="1232621" cy="1228254"/>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necteur droit 5">
            <a:extLst>
              <a:ext uri="{FF2B5EF4-FFF2-40B4-BE49-F238E27FC236}">
                <a16:creationId xmlns:a16="http://schemas.microsoft.com/office/drawing/2014/main" id="{8332F4F5-E503-4A8F-9430-7DD8689CA313}"/>
              </a:ext>
            </a:extLst>
          </p:cNvPr>
          <p:cNvCxnSpPr>
            <a:cxnSpLocks/>
          </p:cNvCxnSpPr>
          <p:nvPr/>
        </p:nvCxnSpPr>
        <p:spPr>
          <a:xfrm flipH="1">
            <a:off x="3010392" y="5632704"/>
            <a:ext cx="237566" cy="152958"/>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3" name="Rectangle 2">
            <a:extLst>
              <a:ext uri="{FF2B5EF4-FFF2-40B4-BE49-F238E27FC236}">
                <a16:creationId xmlns:a16="http://schemas.microsoft.com/office/drawing/2014/main" id="{893DB6E8-6C8D-45EE-9AE5-CA235A20AADC}"/>
              </a:ext>
            </a:extLst>
          </p:cNvPr>
          <p:cNvSpPr/>
          <p:nvPr/>
        </p:nvSpPr>
        <p:spPr>
          <a:xfrm>
            <a:off x="3010392" y="3519755"/>
            <a:ext cx="237566" cy="369332"/>
          </a:xfrm>
          <a:prstGeom prst="rect">
            <a:avLst/>
          </a:prstGeom>
        </p:spPr>
        <p:txBody>
          <a:bodyPr wrap="none">
            <a:spAutoFit/>
          </a:bodyPr>
          <a:lstStyle/>
          <a:p>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fr-FR" dirty="0"/>
          </a:p>
        </p:txBody>
      </p:sp>
    </p:spTree>
    <p:extLst>
      <p:ext uri="{BB962C8B-B14F-4D97-AF65-F5344CB8AC3E}">
        <p14:creationId xmlns:p14="http://schemas.microsoft.com/office/powerpoint/2010/main" val="2167233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999"/>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250"/>
                                  </p:stCondLst>
                                  <p:childTnLst>
                                    <p:set>
                                      <p:cBhvr>
                                        <p:cTn id="10" dur="1" fill="hold">
                                          <p:stCondLst>
                                            <p:cond delay="1249"/>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1500"/>
                                  </p:stCondLst>
                                  <p:childTnLst>
                                    <p:set>
                                      <p:cBhvr>
                                        <p:cTn id="14" dur="1" fill="hold">
                                          <p:stCondLst>
                                            <p:cond delay="749"/>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16</a:t>
              </a:r>
            </a:p>
          </p:txBody>
        </p:sp>
      </p:grpSp>
      <p:sp>
        <p:nvSpPr>
          <p:cNvPr id="42" name="Titre 7">
            <a:extLst>
              <a:ext uri="{FF2B5EF4-FFF2-40B4-BE49-F238E27FC236}">
                <a16:creationId xmlns:a16="http://schemas.microsoft.com/office/drawing/2014/main" id="{45C274DA-75E1-4054-84D4-2FD734B19D66}"/>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Les origines du transhumanisme </a:t>
            </a:r>
          </a:p>
        </p:txBody>
      </p:sp>
      <p:sp>
        <p:nvSpPr>
          <p:cNvPr id="5" name="Rectangle 4">
            <a:extLst>
              <a:ext uri="{FF2B5EF4-FFF2-40B4-BE49-F238E27FC236}">
                <a16:creationId xmlns:a16="http://schemas.microsoft.com/office/drawing/2014/main" id="{33A68171-D83A-42C4-856B-4116A49E2EC7}"/>
              </a:ext>
            </a:extLst>
          </p:cNvPr>
          <p:cNvSpPr/>
          <p:nvPr/>
        </p:nvSpPr>
        <p:spPr>
          <a:xfrm>
            <a:off x="2285900" y="1601652"/>
            <a:ext cx="8949810" cy="4832092"/>
          </a:xfrm>
          <a:prstGeom prst="rect">
            <a:avLst/>
          </a:prstGeom>
        </p:spPr>
        <p:txBody>
          <a:bodyPr wrap="square">
            <a:spAutoFit/>
          </a:bodyPr>
          <a:lstStyle/>
          <a:p>
            <a:pPr algn="just">
              <a:buClr>
                <a:srgbClr val="002060"/>
              </a:buClr>
            </a:pPr>
            <a:endParaRPr lang="fr-FR" sz="2000" b="1" dirty="0">
              <a:solidFill>
                <a:srgbClr val="D24726"/>
              </a:solidFill>
              <a:latin typeface="Calibri Light" panose="020F0302020204030204" pitchFamily="34" charset="0"/>
            </a:endParaRPr>
          </a:p>
          <a:p>
            <a:pPr algn="just">
              <a:buClr>
                <a:srgbClr val="002060"/>
              </a:buClr>
            </a:pPr>
            <a:endParaRPr lang="fr-FR" sz="1200" dirty="0">
              <a:solidFill>
                <a:srgbClr val="002060"/>
              </a:solidFill>
              <a:latin typeface="Calibri Light" panose="020F0302020204030204" pitchFamily="34" charset="0"/>
            </a:endParaRPr>
          </a:p>
          <a:p>
            <a:pPr algn="just">
              <a:buClr>
                <a:srgbClr val="002060"/>
              </a:buClr>
            </a:pPr>
            <a:r>
              <a:rPr lang="fr-FR" sz="2400" b="1" dirty="0">
                <a:solidFill>
                  <a:srgbClr val="D24726"/>
                </a:solidFill>
                <a:latin typeface="Calibri Light" panose="020F0302020204030204" pitchFamily="34" charset="0"/>
              </a:rPr>
              <a:t>L</a:t>
            </a:r>
            <a:r>
              <a:rPr lang="fr-FR" sz="2400" dirty="0">
                <a:solidFill>
                  <a:srgbClr val="002060"/>
                </a:solidFill>
                <a:latin typeface="Calibri Light" panose="020F0302020204030204" pitchFamily="34" charset="0"/>
              </a:rPr>
              <a:t>e </a:t>
            </a:r>
            <a:r>
              <a:rPr lang="fr-FR" sz="2400" b="1" dirty="0">
                <a:solidFill>
                  <a:srgbClr val="002060"/>
                </a:solidFill>
                <a:latin typeface="Calibri Light" panose="020F0302020204030204" pitchFamily="34" charset="0"/>
              </a:rPr>
              <a:t>Mythe d’</a:t>
            </a:r>
            <a:r>
              <a:rPr lang="fr-FR" sz="2400" b="1" dirty="0">
                <a:solidFill>
                  <a:srgbClr val="D24726"/>
                </a:solidFill>
                <a:latin typeface="Calibri Light" panose="020F0302020204030204" pitchFamily="34" charset="0"/>
              </a:rPr>
              <a:t>Icare</a:t>
            </a:r>
            <a:r>
              <a:rPr lang="fr-FR" sz="2400" b="1" dirty="0">
                <a:solidFill>
                  <a:srgbClr val="002060"/>
                </a:solidFill>
                <a:latin typeface="Calibri Light" panose="020F0302020204030204" pitchFamily="34" charset="0"/>
              </a:rPr>
              <a:t> fils de dédale</a:t>
            </a:r>
            <a:r>
              <a:rPr lang="fr-FR" sz="2400" dirty="0">
                <a:solidFill>
                  <a:srgbClr val="002060"/>
                </a:solidFill>
                <a:latin typeface="Calibri Light" panose="020F0302020204030204" pitchFamily="34" charset="0"/>
              </a:rPr>
              <a:t> qui </a:t>
            </a:r>
            <a:r>
              <a:rPr lang="fr-FR" sz="2400" b="1" dirty="0">
                <a:solidFill>
                  <a:srgbClr val="002060"/>
                </a:solidFill>
                <a:latin typeface="Calibri Light" panose="020F0302020204030204" pitchFamily="34" charset="0"/>
              </a:rPr>
              <a:t>symbolise à la fois la première hybridation et les ambitions démesurées, de l’intellect devenu déraisonnable </a:t>
            </a:r>
            <a:r>
              <a:rPr lang="fr-FR" sz="2400" dirty="0">
                <a:solidFill>
                  <a:srgbClr val="002060"/>
                </a:solidFill>
                <a:latin typeface="Calibri Light" panose="020F0302020204030204" pitchFamily="34" charset="0"/>
              </a:rPr>
              <a:t>avec sa tentative insensée, de voler et de s'élever vers les cieux malgré les recommandations de Dédale son Père de ne pas voler trop haut …</a:t>
            </a:r>
          </a:p>
          <a:p>
            <a:pPr algn="just">
              <a:buClr>
                <a:srgbClr val="002060"/>
              </a:buClr>
            </a:pPr>
            <a:endParaRPr lang="fr-FR" sz="1200" dirty="0">
              <a:solidFill>
                <a:srgbClr val="002060"/>
              </a:solidFill>
              <a:latin typeface="Calibri Light" panose="020F0302020204030204" pitchFamily="34" charset="0"/>
            </a:endParaRPr>
          </a:p>
          <a:p>
            <a:pPr algn="just">
              <a:buClr>
                <a:srgbClr val="002060"/>
              </a:buClr>
            </a:pPr>
            <a:r>
              <a:rPr lang="fr-FR" sz="2400" b="1" dirty="0">
                <a:solidFill>
                  <a:srgbClr val="D24726"/>
                </a:solidFill>
                <a:latin typeface="Calibri Light" panose="020F0302020204030204" pitchFamily="34" charset="0"/>
              </a:rPr>
              <a:t>L</a:t>
            </a:r>
            <a:r>
              <a:rPr lang="fr-FR" sz="2400" dirty="0">
                <a:solidFill>
                  <a:srgbClr val="002060"/>
                </a:solidFill>
                <a:latin typeface="Calibri Light" panose="020F0302020204030204" pitchFamily="34" charset="0"/>
              </a:rPr>
              <a:t>e mythe de </a:t>
            </a:r>
            <a:r>
              <a:rPr lang="fr-FR" sz="2400" b="1" dirty="0">
                <a:solidFill>
                  <a:srgbClr val="D24726"/>
                </a:solidFill>
                <a:latin typeface="Calibri Light" panose="020F0302020204030204" pitchFamily="34" charset="0"/>
              </a:rPr>
              <a:t>Prométhée [frère d’ Epiméthée]</a:t>
            </a:r>
            <a:r>
              <a:rPr lang="fr-FR" sz="2400" b="1" dirty="0">
                <a:solidFill>
                  <a:srgbClr val="002060"/>
                </a:solidFill>
                <a:latin typeface="Calibri Light" panose="020F0302020204030204" pitchFamily="34" charset="0"/>
              </a:rPr>
              <a:t>, ce titan réfléchi (il pense en avance) a volé le feu sacré de l’olympe, il livre aux hommes les attributs des divinités</a:t>
            </a:r>
            <a:r>
              <a:rPr lang="fr-FR" sz="2400" dirty="0">
                <a:solidFill>
                  <a:srgbClr val="002060"/>
                </a:solidFill>
                <a:latin typeface="Calibri Light" panose="020F0302020204030204" pitchFamily="34" charset="0"/>
              </a:rPr>
              <a:t> afin de les rendre semblables aux démiurges, il enseigne à l’homme l’art et le travail sur la matière. </a:t>
            </a:r>
            <a:r>
              <a:rPr lang="fr-FR" sz="2400" b="1" dirty="0">
                <a:solidFill>
                  <a:srgbClr val="D24726"/>
                </a:solidFill>
                <a:latin typeface="Calibri Light" panose="020F0302020204030204" pitchFamily="34" charset="0"/>
              </a:rPr>
              <a:t>Il sera l’instrument de la libération de l’homme en lui conférant la capacité de fabriquer.</a:t>
            </a:r>
            <a:r>
              <a:rPr lang="fr-FR" sz="2400" dirty="0">
                <a:solidFill>
                  <a:srgbClr val="002060"/>
                </a:solidFill>
                <a:latin typeface="Calibri Light" panose="020F0302020204030204" pitchFamily="34" charset="0"/>
              </a:rPr>
              <a:t>  Le mythe de Prométhée fut emparé par Günther ANDERS  </a:t>
            </a:r>
          </a:p>
        </p:txBody>
      </p:sp>
      <p:pic>
        <p:nvPicPr>
          <p:cNvPr id="1028" name="Picture 4" descr="RÃ©sultat de recherche d'images pour &quot;ICARE&quot;">
            <a:extLst>
              <a:ext uri="{FF2B5EF4-FFF2-40B4-BE49-F238E27FC236}">
                <a16:creationId xmlns:a16="http://schemas.microsoft.com/office/drawing/2014/main" id="{78AB9F12-80F5-4C18-AB6E-BC675B3626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442" r="11932"/>
          <a:stretch/>
        </p:blipFill>
        <p:spPr bwMode="auto">
          <a:xfrm>
            <a:off x="787201" y="2489467"/>
            <a:ext cx="1030641" cy="10383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associÃ©e">
            <a:extLst>
              <a:ext uri="{FF2B5EF4-FFF2-40B4-BE49-F238E27FC236}">
                <a16:creationId xmlns:a16="http://schemas.microsoft.com/office/drawing/2014/main" id="{90DE31B5-D443-46FA-AFE9-E192BCA9B1B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201" y="4551607"/>
            <a:ext cx="1088861" cy="1588741"/>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5F787F84-E2BC-4F7F-99C3-9DB10B8974AA}"/>
              </a:ext>
            </a:extLst>
          </p:cNvPr>
          <p:cNvSpPr/>
          <p:nvPr/>
        </p:nvSpPr>
        <p:spPr>
          <a:xfrm>
            <a:off x="-347814" y="1340042"/>
            <a:ext cx="12566902"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Le transhumanisme une </a:t>
            </a:r>
            <a:r>
              <a:rPr lang="fr-FR" sz="2400" b="1" dirty="0">
                <a:solidFill>
                  <a:srgbClr val="D24726"/>
                </a:solidFill>
              </a:rPr>
              <a:t>histoire enfouie </a:t>
            </a:r>
            <a:r>
              <a:rPr lang="fr-FR" sz="2400" dirty="0">
                <a:solidFill>
                  <a:srgbClr val="D24726"/>
                </a:solidFill>
              </a:rPr>
              <a:t>dans l’inconscient / </a:t>
            </a:r>
            <a:r>
              <a:rPr lang="fr-FR" sz="2400" b="1" dirty="0">
                <a:solidFill>
                  <a:srgbClr val="D24726"/>
                </a:solidFill>
              </a:rPr>
              <a:t>Mythes fondateurs</a:t>
            </a:r>
          </a:p>
        </p:txBody>
      </p:sp>
    </p:spTree>
    <p:extLst>
      <p:ext uri="{BB962C8B-B14F-4D97-AF65-F5344CB8AC3E}">
        <p14:creationId xmlns:p14="http://schemas.microsoft.com/office/powerpoint/2010/main" val="284858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250"/>
                                  </p:stCondLst>
                                  <p:childTnLst>
                                    <p:set>
                                      <p:cBhvr>
                                        <p:cTn id="6" dur="1" fill="hold">
                                          <p:stCondLst>
                                            <p:cond delay="1249"/>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1500"/>
                                  </p:stCondLst>
                                  <p:childTnLst>
                                    <p:set>
                                      <p:cBhvr>
                                        <p:cTn id="10" dur="1" fill="hold">
                                          <p:stCondLst>
                                            <p:cond delay="749"/>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17</a:t>
              </a:r>
            </a:p>
          </p:txBody>
        </p:sp>
      </p:grpSp>
      <p:sp>
        <p:nvSpPr>
          <p:cNvPr id="5" name="Rectangle 4">
            <a:extLst>
              <a:ext uri="{FF2B5EF4-FFF2-40B4-BE49-F238E27FC236}">
                <a16:creationId xmlns:a16="http://schemas.microsoft.com/office/drawing/2014/main" id="{33A68171-D83A-42C4-856B-4116A49E2EC7}"/>
              </a:ext>
            </a:extLst>
          </p:cNvPr>
          <p:cNvSpPr/>
          <p:nvPr/>
        </p:nvSpPr>
        <p:spPr>
          <a:xfrm>
            <a:off x="3838669" y="1944922"/>
            <a:ext cx="7397041" cy="4708981"/>
          </a:xfrm>
          <a:prstGeom prst="rect">
            <a:avLst/>
          </a:prstGeom>
        </p:spPr>
        <p:txBody>
          <a:bodyPr wrap="square">
            <a:spAutoFit/>
          </a:bodyPr>
          <a:lstStyle/>
          <a:p>
            <a:pPr algn="just">
              <a:buClr>
                <a:srgbClr val="002060"/>
              </a:buClr>
            </a:pPr>
            <a:r>
              <a:rPr lang="fr-FR" sz="2000" b="1" dirty="0">
                <a:solidFill>
                  <a:srgbClr val="D24726"/>
                </a:solidFill>
                <a:latin typeface="Calibri Light" panose="020F0302020204030204" pitchFamily="34" charset="0"/>
              </a:rPr>
              <a:t>L</a:t>
            </a:r>
            <a:r>
              <a:rPr lang="fr-FR" sz="2000" b="1" dirty="0">
                <a:solidFill>
                  <a:srgbClr val="002060"/>
                </a:solidFill>
                <a:latin typeface="Calibri Light" panose="020F0302020204030204" pitchFamily="34" charset="0"/>
              </a:rPr>
              <a:t>a Tour de </a:t>
            </a:r>
            <a:r>
              <a:rPr lang="fr-FR" sz="2000" b="1" dirty="0">
                <a:solidFill>
                  <a:srgbClr val="D24726"/>
                </a:solidFill>
                <a:latin typeface="Calibri Light" panose="020F0302020204030204" pitchFamily="34" charset="0"/>
              </a:rPr>
              <a:t>Babel</a:t>
            </a:r>
            <a:r>
              <a:rPr lang="fr-FR" sz="2000" dirty="0">
                <a:solidFill>
                  <a:srgbClr val="002060"/>
                </a:solidFill>
                <a:latin typeface="Calibri Light" panose="020F0302020204030204" pitchFamily="34" charset="0"/>
              </a:rPr>
              <a:t> ou l’humanité veut être à la hauteur de Dieu, . L’homme expose sa crainte, celle de ses limites, de sa finitude, il prend conscience de la nécessité de former un projet ou les hommes doivent être reliés entre eux, ce rêve d’agglomérer l’humanité n’est pas abandonnée.</a:t>
            </a:r>
          </a:p>
          <a:p>
            <a:pPr algn="just">
              <a:buClr>
                <a:srgbClr val="002060"/>
              </a:buClr>
            </a:pPr>
            <a:endParaRPr lang="fr-FR" sz="2000" dirty="0">
              <a:solidFill>
                <a:srgbClr val="002060"/>
              </a:solidFill>
              <a:latin typeface="Calibri Light" panose="020F0302020204030204" pitchFamily="34" charset="0"/>
            </a:endParaRPr>
          </a:p>
          <a:p>
            <a:pPr algn="just">
              <a:buClr>
                <a:srgbClr val="002060"/>
              </a:buClr>
            </a:pPr>
            <a:endParaRPr lang="fr-FR" sz="2000" dirty="0">
              <a:solidFill>
                <a:srgbClr val="002060"/>
              </a:solidFill>
              <a:latin typeface="Calibri Light" panose="020F0302020204030204" pitchFamily="34" charset="0"/>
            </a:endParaRPr>
          </a:p>
          <a:p>
            <a:pPr algn="just">
              <a:buClr>
                <a:srgbClr val="002060"/>
              </a:buClr>
            </a:pPr>
            <a:r>
              <a:rPr lang="fr-FR" sz="2000" b="1" dirty="0">
                <a:solidFill>
                  <a:srgbClr val="D24726"/>
                </a:solidFill>
                <a:latin typeface="Calibri Light" panose="020F0302020204030204" pitchFamily="34" charset="0"/>
              </a:rPr>
              <a:t>L</a:t>
            </a:r>
            <a:r>
              <a:rPr lang="fr-FR" sz="2000" b="1" dirty="0">
                <a:solidFill>
                  <a:srgbClr val="002060"/>
                </a:solidFill>
                <a:latin typeface="Calibri Light" panose="020F0302020204030204" pitchFamily="34" charset="0"/>
              </a:rPr>
              <a:t>a figure de </a:t>
            </a:r>
            <a:r>
              <a:rPr lang="fr-FR" sz="2000" b="1" dirty="0">
                <a:solidFill>
                  <a:srgbClr val="D24726"/>
                </a:solidFill>
                <a:latin typeface="Calibri Light" panose="020F0302020204030204" pitchFamily="34" charset="0"/>
              </a:rPr>
              <a:t>Faust</a:t>
            </a:r>
            <a:r>
              <a:rPr lang="fr-FR" sz="2000" b="1" dirty="0">
                <a:solidFill>
                  <a:srgbClr val="002060"/>
                </a:solidFill>
                <a:latin typeface="Calibri Light" panose="020F0302020204030204" pitchFamily="34" charset="0"/>
              </a:rPr>
              <a:t> qui rêve de posséder toute la connaissance universelle</a:t>
            </a:r>
            <a:r>
              <a:rPr lang="fr-FR" sz="2000" dirty="0">
                <a:solidFill>
                  <a:srgbClr val="002060"/>
                </a:solidFill>
                <a:latin typeface="Calibri Light" panose="020F0302020204030204" pitchFamily="34" charset="0"/>
              </a:rPr>
              <a:t>, artificialise la vie avec son assistant Vagner  en faisant apparaitre l’homonculus préfigurant l’ectogenèse …</a:t>
            </a:r>
          </a:p>
          <a:p>
            <a:pPr algn="just">
              <a:buClr>
                <a:srgbClr val="002060"/>
              </a:buClr>
            </a:pPr>
            <a:endParaRPr lang="fr-FR" sz="2000" dirty="0">
              <a:solidFill>
                <a:srgbClr val="002060"/>
              </a:solidFill>
              <a:latin typeface="Calibri Light" panose="020F0302020204030204" pitchFamily="34" charset="0"/>
            </a:endParaRPr>
          </a:p>
          <a:p>
            <a:pPr algn="just">
              <a:buClr>
                <a:srgbClr val="002060"/>
              </a:buClr>
            </a:pPr>
            <a:endParaRPr lang="fr-FR" sz="2000" b="1" dirty="0">
              <a:solidFill>
                <a:srgbClr val="002060"/>
              </a:solidFill>
              <a:latin typeface="Calibri Light" panose="020F0302020204030204" pitchFamily="34" charset="0"/>
            </a:endParaRPr>
          </a:p>
          <a:p>
            <a:pPr algn="just">
              <a:buClr>
                <a:srgbClr val="002060"/>
              </a:buClr>
            </a:pPr>
            <a:r>
              <a:rPr lang="fr-FR" sz="2000" b="1" dirty="0">
                <a:solidFill>
                  <a:srgbClr val="D24726"/>
                </a:solidFill>
                <a:latin typeface="Calibri Light" panose="020F0302020204030204" pitchFamily="34" charset="0"/>
              </a:rPr>
              <a:t>L</a:t>
            </a:r>
            <a:r>
              <a:rPr lang="fr-FR" sz="2000" b="1" dirty="0">
                <a:solidFill>
                  <a:srgbClr val="002060"/>
                </a:solidFill>
                <a:latin typeface="Calibri Light" panose="020F0302020204030204" pitchFamily="34" charset="0"/>
              </a:rPr>
              <a:t>e </a:t>
            </a:r>
            <a:r>
              <a:rPr lang="fr-FR" sz="2000" b="1" dirty="0">
                <a:solidFill>
                  <a:srgbClr val="D24726"/>
                </a:solidFill>
                <a:latin typeface="Calibri Light" panose="020F0302020204030204" pitchFamily="34" charset="0"/>
              </a:rPr>
              <a:t>Golem</a:t>
            </a:r>
            <a:r>
              <a:rPr lang="fr-FR" sz="2000" b="1" dirty="0">
                <a:solidFill>
                  <a:srgbClr val="002060"/>
                </a:solidFill>
                <a:latin typeface="Calibri Light" panose="020F0302020204030204" pitchFamily="34" charset="0"/>
              </a:rPr>
              <a:t> dans la mythologie talmudique (XVIème siècle) cet être en argile, artificiel et premier humanoïde codé via l’usage de lettres </a:t>
            </a:r>
            <a:r>
              <a:rPr lang="fr-FR" sz="2000" b="1" dirty="0" err="1">
                <a:solidFill>
                  <a:srgbClr val="002060"/>
                </a:solidFill>
                <a:latin typeface="Calibri Light" panose="020F0302020204030204" pitchFamily="34" charset="0"/>
              </a:rPr>
              <a:t>hébraiques</a:t>
            </a:r>
            <a:r>
              <a:rPr lang="fr-FR" sz="2000" b="1" dirty="0">
                <a:solidFill>
                  <a:srgbClr val="002060"/>
                </a:solidFill>
                <a:latin typeface="Calibri Light" panose="020F0302020204030204" pitchFamily="34" charset="0"/>
              </a:rPr>
              <a:t>, façonné afin d’assister l’homme…</a:t>
            </a:r>
            <a:endParaRPr lang="fr-FR" sz="2000" dirty="0">
              <a:latin typeface="Calibri Light" panose="020F0302020204030204" pitchFamily="34" charset="0"/>
            </a:endParaRPr>
          </a:p>
        </p:txBody>
      </p:sp>
      <p:pic>
        <p:nvPicPr>
          <p:cNvPr id="2050" name="Picture 2" descr="Image associÃ©e">
            <a:extLst>
              <a:ext uri="{FF2B5EF4-FFF2-40B4-BE49-F238E27FC236}">
                <a16:creationId xmlns:a16="http://schemas.microsoft.com/office/drawing/2014/main" id="{36F2F88B-0207-4C30-9406-30DBEC1BA6E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12" r="8840" b="9806"/>
          <a:stretch/>
        </p:blipFill>
        <p:spPr bwMode="auto">
          <a:xfrm>
            <a:off x="1079664" y="2115168"/>
            <a:ext cx="1717857" cy="13393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Ã©sultat de recherche d'images pour &quot;FAUST&quot;">
            <a:extLst>
              <a:ext uri="{FF2B5EF4-FFF2-40B4-BE49-F238E27FC236}">
                <a16:creationId xmlns:a16="http://schemas.microsoft.com/office/drawing/2014/main" id="{66AB577A-A284-4077-A207-119B91B08D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664" y="3454484"/>
            <a:ext cx="1717857" cy="191746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Ã©sultat de recherche d'images pour &quot;GOLEM&quot;">
            <a:extLst>
              <a:ext uri="{FF2B5EF4-FFF2-40B4-BE49-F238E27FC236}">
                <a16:creationId xmlns:a16="http://schemas.microsoft.com/office/drawing/2014/main" id="{A1070525-86B3-4404-A0ED-32A02BD056C7}"/>
              </a:ext>
            </a:extLst>
          </p:cNvPr>
          <p:cNvPicPr>
            <a:picLocks noChangeAspect="1" noChangeArrowheads="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9670" r="8651"/>
          <a:stretch/>
        </p:blipFill>
        <p:spPr bwMode="auto">
          <a:xfrm>
            <a:off x="1073562" y="5402288"/>
            <a:ext cx="1723959" cy="1252094"/>
          </a:xfrm>
          <a:prstGeom prst="rect">
            <a:avLst/>
          </a:prstGeom>
          <a:noFill/>
          <a:extLst>
            <a:ext uri="{909E8E84-426E-40DD-AFC4-6F175D3DCCD1}">
              <a14:hiddenFill xmlns:a14="http://schemas.microsoft.com/office/drawing/2010/main">
                <a:solidFill>
                  <a:srgbClr val="FFFFFF"/>
                </a:solidFill>
              </a14:hiddenFill>
            </a:ext>
          </a:extLst>
        </p:spPr>
      </p:pic>
      <p:sp>
        <p:nvSpPr>
          <p:cNvPr id="13" name="Titre 7">
            <a:extLst>
              <a:ext uri="{FF2B5EF4-FFF2-40B4-BE49-F238E27FC236}">
                <a16:creationId xmlns:a16="http://schemas.microsoft.com/office/drawing/2014/main" id="{E7834EF0-2667-4180-80D3-23A67AE88A66}"/>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4" name="Rectangle 13">
            <a:extLst>
              <a:ext uri="{FF2B5EF4-FFF2-40B4-BE49-F238E27FC236}">
                <a16:creationId xmlns:a16="http://schemas.microsoft.com/office/drawing/2014/main" id="{816610EC-24F4-499B-A1AE-46DF35D86969}"/>
              </a:ext>
            </a:extLst>
          </p:cNvPr>
          <p:cNvSpPr/>
          <p:nvPr/>
        </p:nvSpPr>
        <p:spPr>
          <a:xfrm>
            <a:off x="-347814" y="1340042"/>
            <a:ext cx="12566902"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Le transhumanisme une </a:t>
            </a:r>
            <a:r>
              <a:rPr lang="fr-FR" sz="2400" b="1" dirty="0">
                <a:solidFill>
                  <a:srgbClr val="D24726"/>
                </a:solidFill>
              </a:rPr>
              <a:t>histoire enfouie </a:t>
            </a:r>
            <a:r>
              <a:rPr lang="fr-FR" sz="2400" dirty="0">
                <a:solidFill>
                  <a:srgbClr val="D24726"/>
                </a:solidFill>
              </a:rPr>
              <a:t>dans l’inconscient / </a:t>
            </a:r>
            <a:r>
              <a:rPr lang="fr-FR" sz="2400" b="1" dirty="0">
                <a:solidFill>
                  <a:srgbClr val="D24726"/>
                </a:solidFill>
              </a:rPr>
              <a:t>Mythes fondateurs</a:t>
            </a:r>
          </a:p>
        </p:txBody>
      </p:sp>
    </p:spTree>
    <p:extLst>
      <p:ext uri="{BB962C8B-B14F-4D97-AF65-F5344CB8AC3E}">
        <p14:creationId xmlns:p14="http://schemas.microsoft.com/office/powerpoint/2010/main" val="2057253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18</a:t>
              </a:r>
            </a:p>
          </p:txBody>
        </p:sp>
      </p:grpSp>
      <p:sp>
        <p:nvSpPr>
          <p:cNvPr id="12" name="Rectangle 11">
            <a:extLst>
              <a:ext uri="{FF2B5EF4-FFF2-40B4-BE49-F238E27FC236}">
                <a16:creationId xmlns:a16="http://schemas.microsoft.com/office/drawing/2014/main" id="{2749E54A-406D-42F1-9608-ADB05EFC5C63}"/>
              </a:ext>
            </a:extLst>
          </p:cNvPr>
          <p:cNvSpPr/>
          <p:nvPr/>
        </p:nvSpPr>
        <p:spPr>
          <a:xfrm>
            <a:off x="-347814" y="1340042"/>
            <a:ext cx="11426013"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Le transhumanisme une </a:t>
            </a:r>
            <a:r>
              <a:rPr lang="fr-FR" sz="2400" b="1" dirty="0">
                <a:solidFill>
                  <a:srgbClr val="D24726"/>
                </a:solidFill>
              </a:rPr>
              <a:t>histoire enfouie </a:t>
            </a:r>
            <a:r>
              <a:rPr lang="fr-FR" sz="2400" dirty="0">
                <a:solidFill>
                  <a:srgbClr val="D24726"/>
                </a:solidFill>
              </a:rPr>
              <a:t>dans l’inconscient / </a:t>
            </a:r>
            <a:r>
              <a:rPr lang="fr-FR" sz="2400" b="1" dirty="0">
                <a:solidFill>
                  <a:srgbClr val="D24726"/>
                </a:solidFill>
              </a:rPr>
              <a:t>Philosophie</a:t>
            </a:r>
          </a:p>
        </p:txBody>
      </p:sp>
      <p:sp>
        <p:nvSpPr>
          <p:cNvPr id="13" name="Titre 7">
            <a:extLst>
              <a:ext uri="{FF2B5EF4-FFF2-40B4-BE49-F238E27FC236}">
                <a16:creationId xmlns:a16="http://schemas.microsoft.com/office/drawing/2014/main" id="{E7834EF0-2667-4180-80D3-23A67AE88A66}"/>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2" name="Rectangle 1">
            <a:extLst>
              <a:ext uri="{FF2B5EF4-FFF2-40B4-BE49-F238E27FC236}">
                <a16:creationId xmlns:a16="http://schemas.microsoft.com/office/drawing/2014/main" id="{19C37E3C-0F90-467E-AE0E-3AE485C16A87}"/>
              </a:ext>
            </a:extLst>
          </p:cNvPr>
          <p:cNvSpPr/>
          <p:nvPr/>
        </p:nvSpPr>
        <p:spPr>
          <a:xfrm>
            <a:off x="3567465" y="1980122"/>
            <a:ext cx="7472517" cy="4801314"/>
          </a:xfrm>
          <a:prstGeom prst="rect">
            <a:avLst/>
          </a:prstGeom>
        </p:spPr>
        <p:txBody>
          <a:bodyPr wrap="square">
            <a:spAutoFit/>
          </a:bodyPr>
          <a:lstStyle/>
          <a:p>
            <a:pPr algn="just"/>
            <a:r>
              <a:rPr lang="fr-FR" dirty="0">
                <a:solidFill>
                  <a:srgbClr val="002060"/>
                </a:solidFill>
                <a:latin typeface="Calibri" panose="020F0502020204030204" pitchFamily="34" charset="0"/>
              </a:rPr>
              <a:t>Pic de la Mirandole (1463-1494), appelé le « prince des érudits. » Dans</a:t>
            </a:r>
            <a:r>
              <a:rPr lang="fr-FR" i="1" dirty="0">
                <a:solidFill>
                  <a:srgbClr val="002060"/>
                </a:solidFill>
                <a:latin typeface="Calibri" panose="020F0502020204030204" pitchFamily="34" charset="0"/>
              </a:rPr>
              <a:t> De la dignité de l'homme</a:t>
            </a:r>
            <a:r>
              <a:rPr lang="fr-FR" dirty="0">
                <a:solidFill>
                  <a:srgbClr val="002060"/>
                </a:solidFill>
                <a:latin typeface="Calibri" panose="020F0502020204030204" pitchFamily="34" charset="0"/>
              </a:rPr>
              <a:t> (1486), Pic de la Mirandole </a:t>
            </a:r>
            <a:r>
              <a:rPr lang="fr-FR" b="1" dirty="0">
                <a:solidFill>
                  <a:srgbClr val="D24726"/>
                </a:solidFill>
                <a:latin typeface="Calibri" panose="020F0502020204030204" pitchFamily="34" charset="0"/>
              </a:rPr>
              <a:t>écrit une fable prométhéenne, une fable démiurgique en quelque sorte, et d’anticipation prophétique</a:t>
            </a:r>
            <a:r>
              <a:rPr lang="fr-FR" dirty="0">
                <a:solidFill>
                  <a:srgbClr val="002060"/>
                </a:solidFill>
                <a:latin typeface="Calibri" panose="020F0502020204030204" pitchFamily="34" charset="0"/>
              </a:rPr>
              <a:t>, en regard de l’approche idéologique que nous rapporte l’idéologie transhumaniste. </a:t>
            </a:r>
            <a:r>
              <a:rPr lang="fr-FR" b="1" dirty="0">
                <a:solidFill>
                  <a:srgbClr val="002060"/>
                </a:solidFill>
                <a:latin typeface="Calibri" panose="020F0502020204030204" pitchFamily="34" charset="0"/>
              </a:rPr>
              <a:t>La fable dont nous produisons ici un extrait : décrit ainsi les facultés illimitées de l’homme pouvant le conduire à une forme divine</a:t>
            </a:r>
            <a:r>
              <a:rPr lang="fr-FR" dirty="0">
                <a:solidFill>
                  <a:srgbClr val="002060"/>
                </a:solidFill>
                <a:latin typeface="Calibri" panose="020F0502020204030204" pitchFamily="34" charset="0"/>
              </a:rPr>
              <a:t>.</a:t>
            </a:r>
          </a:p>
          <a:p>
            <a:pPr algn="just"/>
            <a:endParaRPr lang="fr-FR" dirty="0">
              <a:latin typeface="Calibri" panose="020F0502020204030204" pitchFamily="34" charset="0"/>
            </a:endParaRPr>
          </a:p>
          <a:p>
            <a:pPr algn="just"/>
            <a:r>
              <a:rPr lang="fr-FR" dirty="0">
                <a:solidFill>
                  <a:srgbClr val="D24726"/>
                </a:solidFill>
                <a:latin typeface="Calibri" panose="020F0502020204030204" pitchFamily="34" charset="0"/>
              </a:rPr>
              <a:t>« Toi, aucune restriction ne te bride, c'est ton propre jugement, auquel je t'ai confié, qui te permettra de définir ta nature. Si je t'ai mis dans le monde en position intermédiaire, c'est pour que de là tu examines plus à ton aise tout ce qui se trouve dans le monde alentour. Si nous ne t'avons fait ni céleste ni terrestre, ni mortel ni immortel, c'est afin que, </a:t>
            </a:r>
            <a:r>
              <a:rPr lang="fr-FR" b="1" dirty="0">
                <a:solidFill>
                  <a:srgbClr val="D24726"/>
                </a:solidFill>
                <a:latin typeface="Calibri" panose="020F0502020204030204" pitchFamily="34" charset="0"/>
              </a:rPr>
              <a:t>doté pour ainsi dire du pouvoir arbitral et honorifique de te </a:t>
            </a:r>
            <a:r>
              <a:rPr lang="fr-FR" b="1" u="sng" dirty="0">
                <a:solidFill>
                  <a:srgbClr val="D24726"/>
                </a:solidFill>
                <a:latin typeface="Calibri" panose="020F0502020204030204" pitchFamily="34" charset="0"/>
              </a:rPr>
              <a:t>modeler </a:t>
            </a:r>
            <a:r>
              <a:rPr lang="fr-FR" b="1" dirty="0">
                <a:solidFill>
                  <a:srgbClr val="D24726"/>
                </a:solidFill>
                <a:latin typeface="Calibri" panose="020F0502020204030204" pitchFamily="34" charset="0"/>
              </a:rPr>
              <a:t>et de te </a:t>
            </a:r>
            <a:r>
              <a:rPr lang="fr-FR" b="1" u="sng" dirty="0">
                <a:solidFill>
                  <a:srgbClr val="D24726"/>
                </a:solidFill>
                <a:latin typeface="Calibri" panose="020F0502020204030204" pitchFamily="34" charset="0"/>
              </a:rPr>
              <a:t>façonner</a:t>
            </a:r>
            <a:r>
              <a:rPr lang="fr-FR" b="1" dirty="0">
                <a:solidFill>
                  <a:srgbClr val="D24726"/>
                </a:solidFill>
                <a:latin typeface="Calibri" panose="020F0502020204030204" pitchFamily="34" charset="0"/>
              </a:rPr>
              <a:t> toi-même</a:t>
            </a:r>
            <a:r>
              <a:rPr lang="fr-FR" dirty="0">
                <a:solidFill>
                  <a:srgbClr val="D24726"/>
                </a:solidFill>
                <a:latin typeface="Calibri" panose="020F0502020204030204" pitchFamily="34" charset="0"/>
              </a:rPr>
              <a:t>, </a:t>
            </a:r>
            <a:r>
              <a:rPr lang="fr-FR" b="1" u="sng" dirty="0">
                <a:solidFill>
                  <a:srgbClr val="D24726"/>
                </a:solidFill>
                <a:latin typeface="Calibri" panose="020F0502020204030204" pitchFamily="34" charset="0"/>
              </a:rPr>
              <a:t>tu te donnes la forme qui aurait eu ta préférence</a:t>
            </a:r>
            <a:r>
              <a:rPr lang="fr-FR" b="1" dirty="0">
                <a:solidFill>
                  <a:srgbClr val="D24726"/>
                </a:solidFill>
                <a:latin typeface="Calibri" panose="020F0502020204030204" pitchFamily="34" charset="0"/>
              </a:rPr>
              <a:t>.</a:t>
            </a:r>
            <a:r>
              <a:rPr lang="fr-FR" dirty="0">
                <a:solidFill>
                  <a:srgbClr val="D24726"/>
                </a:solidFill>
                <a:latin typeface="Calibri" panose="020F0502020204030204" pitchFamily="34" charset="0"/>
              </a:rPr>
              <a:t> Tu pourras dégénérer en formes inférieures, qui sont bestiales ; </a:t>
            </a:r>
            <a:r>
              <a:rPr lang="fr-FR" b="1" dirty="0">
                <a:solidFill>
                  <a:srgbClr val="D24726"/>
                </a:solidFill>
                <a:latin typeface="Calibri" panose="020F0502020204030204" pitchFamily="34" charset="0"/>
              </a:rPr>
              <a:t>tu pourras, par décision de ton esprit, te régénérer en formes supérieures, qui sont divines.</a:t>
            </a:r>
            <a:r>
              <a:rPr lang="fr-FR" b="1" dirty="0">
                <a:latin typeface="Calibri" panose="020F0502020204030204" pitchFamily="34" charset="0"/>
              </a:rPr>
              <a:t> </a:t>
            </a:r>
            <a:r>
              <a:rPr lang="fr-FR" dirty="0">
                <a:solidFill>
                  <a:srgbClr val="D24726"/>
                </a:solidFill>
                <a:latin typeface="Calibri" panose="020F0502020204030204" pitchFamily="34" charset="0"/>
              </a:rPr>
              <a:t>»</a:t>
            </a:r>
          </a:p>
          <a:p>
            <a:pPr algn="just"/>
            <a:endParaRPr lang="fr-FR" dirty="0">
              <a:latin typeface="Georgia" panose="02040502050405020303" pitchFamily="18" charset="0"/>
            </a:endParaRPr>
          </a:p>
        </p:txBody>
      </p:sp>
      <p:sp>
        <p:nvSpPr>
          <p:cNvPr id="3" name="Rectangle 2">
            <a:extLst>
              <a:ext uri="{FF2B5EF4-FFF2-40B4-BE49-F238E27FC236}">
                <a16:creationId xmlns:a16="http://schemas.microsoft.com/office/drawing/2014/main" id="{1FD15F92-5C11-49DB-957C-C63DA2ACCE51}"/>
              </a:ext>
            </a:extLst>
          </p:cNvPr>
          <p:cNvSpPr/>
          <p:nvPr/>
        </p:nvSpPr>
        <p:spPr>
          <a:xfrm>
            <a:off x="304800" y="4168696"/>
            <a:ext cx="2761305" cy="1477328"/>
          </a:xfrm>
          <a:prstGeom prst="rect">
            <a:avLst/>
          </a:prstGeom>
        </p:spPr>
        <p:txBody>
          <a:bodyPr wrap="square">
            <a:spAutoFit/>
          </a:bodyPr>
          <a:lstStyle/>
          <a:p>
            <a:pPr algn="just"/>
            <a:r>
              <a:rPr lang="fr-FR" dirty="0">
                <a:solidFill>
                  <a:srgbClr val="002060"/>
                </a:solidFill>
                <a:latin typeface="Calibri" panose="020F0502020204030204" pitchFamily="34" charset="0"/>
              </a:rPr>
              <a:t>Un hymne au libre-arbitre, à l’autodétermination et, d’une certaine façon, à une forme de « libéralisme individuel</a:t>
            </a:r>
            <a:r>
              <a:rPr lang="fr-FR" dirty="0">
                <a:solidFill>
                  <a:srgbClr val="002060"/>
                </a:solidFill>
                <a:latin typeface="Georgia" panose="02040502050405020303" pitchFamily="18" charset="0"/>
              </a:rPr>
              <a:t>  </a:t>
            </a:r>
            <a:endParaRPr lang="fr-FR" dirty="0">
              <a:solidFill>
                <a:srgbClr val="002060"/>
              </a:solidFill>
            </a:endParaRPr>
          </a:p>
        </p:txBody>
      </p:sp>
      <p:pic>
        <p:nvPicPr>
          <p:cNvPr id="10242" name="Picture 2" descr="Image associÃ©e">
            <a:extLst>
              <a:ext uri="{FF2B5EF4-FFF2-40B4-BE49-F238E27FC236}">
                <a16:creationId xmlns:a16="http://schemas.microsoft.com/office/drawing/2014/main" id="{9B912FD4-7FBD-4F18-B3D6-0A4578EBBA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711" y="1863262"/>
            <a:ext cx="1710251" cy="2120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58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19</a:t>
              </a:r>
            </a:p>
          </p:txBody>
        </p:sp>
      </p:grpSp>
      <p:sp>
        <p:nvSpPr>
          <p:cNvPr id="12" name="Rectangle 11">
            <a:extLst>
              <a:ext uri="{FF2B5EF4-FFF2-40B4-BE49-F238E27FC236}">
                <a16:creationId xmlns:a16="http://schemas.microsoft.com/office/drawing/2014/main" id="{2749E54A-406D-42F1-9608-ADB05EFC5C63}"/>
              </a:ext>
            </a:extLst>
          </p:cNvPr>
          <p:cNvSpPr/>
          <p:nvPr/>
        </p:nvSpPr>
        <p:spPr>
          <a:xfrm>
            <a:off x="-355585" y="1239650"/>
            <a:ext cx="11549444"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Le transhumanisme une </a:t>
            </a:r>
            <a:r>
              <a:rPr lang="fr-FR" sz="2400" b="1" dirty="0">
                <a:solidFill>
                  <a:srgbClr val="D24726"/>
                </a:solidFill>
              </a:rPr>
              <a:t>histoire enfouie </a:t>
            </a:r>
            <a:r>
              <a:rPr lang="fr-FR" sz="2400" dirty="0">
                <a:solidFill>
                  <a:srgbClr val="D24726"/>
                </a:solidFill>
              </a:rPr>
              <a:t>dans l’inconscient / </a:t>
            </a:r>
            <a:r>
              <a:rPr lang="fr-FR" sz="2400" b="1" dirty="0">
                <a:solidFill>
                  <a:srgbClr val="D24726"/>
                </a:solidFill>
              </a:rPr>
              <a:t>Philosophie</a:t>
            </a:r>
          </a:p>
        </p:txBody>
      </p:sp>
      <p:sp>
        <p:nvSpPr>
          <p:cNvPr id="13" name="Titre 7">
            <a:extLst>
              <a:ext uri="{FF2B5EF4-FFF2-40B4-BE49-F238E27FC236}">
                <a16:creationId xmlns:a16="http://schemas.microsoft.com/office/drawing/2014/main" id="{E7834EF0-2667-4180-80D3-23A67AE88A66}"/>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5" name="Rectangle 4">
            <a:extLst>
              <a:ext uri="{FF2B5EF4-FFF2-40B4-BE49-F238E27FC236}">
                <a16:creationId xmlns:a16="http://schemas.microsoft.com/office/drawing/2014/main" id="{CB4675B2-CC45-4E7D-A37C-1880FEA54784}"/>
              </a:ext>
            </a:extLst>
          </p:cNvPr>
          <p:cNvSpPr/>
          <p:nvPr/>
        </p:nvSpPr>
        <p:spPr>
          <a:xfrm>
            <a:off x="4256076" y="2167723"/>
            <a:ext cx="6190249" cy="369332"/>
          </a:xfrm>
          <a:prstGeom prst="rect">
            <a:avLst/>
          </a:prstGeom>
        </p:spPr>
        <p:txBody>
          <a:bodyPr wrap="square">
            <a:spAutoFit/>
          </a:bodyPr>
          <a:lstStyle/>
          <a:p>
            <a:pPr algn="just"/>
            <a:r>
              <a:rPr lang="fr-FR" dirty="0">
                <a:solidFill>
                  <a:srgbClr val="002060"/>
                </a:solidFill>
                <a:latin typeface="Calibri" panose="020F0502020204030204" pitchFamily="34" charset="0"/>
              </a:rPr>
              <a:t> </a:t>
            </a:r>
          </a:p>
        </p:txBody>
      </p:sp>
      <p:sp>
        <p:nvSpPr>
          <p:cNvPr id="6" name="Rectangle 5">
            <a:extLst>
              <a:ext uri="{FF2B5EF4-FFF2-40B4-BE49-F238E27FC236}">
                <a16:creationId xmlns:a16="http://schemas.microsoft.com/office/drawing/2014/main" id="{CD59955F-A19A-4D7B-B9FE-AAC06311161C}"/>
              </a:ext>
            </a:extLst>
          </p:cNvPr>
          <p:cNvSpPr/>
          <p:nvPr/>
        </p:nvSpPr>
        <p:spPr>
          <a:xfrm>
            <a:off x="4256076" y="5722542"/>
            <a:ext cx="6190249" cy="369332"/>
          </a:xfrm>
          <a:prstGeom prst="rect">
            <a:avLst/>
          </a:prstGeom>
        </p:spPr>
        <p:txBody>
          <a:bodyPr wrap="square">
            <a:spAutoFit/>
          </a:bodyPr>
          <a:lstStyle/>
          <a:p>
            <a:pPr algn="just"/>
            <a:r>
              <a:rPr lang="fr-FR" dirty="0">
                <a:solidFill>
                  <a:srgbClr val="002060"/>
                </a:solidFill>
                <a:latin typeface="Calibri" panose="020F0502020204030204" pitchFamily="34" charset="0"/>
              </a:rPr>
              <a:t>  </a:t>
            </a:r>
          </a:p>
        </p:txBody>
      </p:sp>
      <p:pic>
        <p:nvPicPr>
          <p:cNvPr id="1026" name="Picture 2" descr="RÃ©sultat de recherche d'images pour &quot;condorcet&quot;">
            <a:extLst>
              <a:ext uri="{FF2B5EF4-FFF2-40B4-BE49-F238E27FC236}">
                <a16:creationId xmlns:a16="http://schemas.microsoft.com/office/drawing/2014/main" id="{33FCC6F4-012C-4D2B-B29B-11D8BA054C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689" y="4429663"/>
            <a:ext cx="2175044" cy="2377373"/>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A19CCFC2-BDF4-4C56-8075-A655FDC121CB}"/>
              </a:ext>
            </a:extLst>
          </p:cNvPr>
          <p:cNvPicPr>
            <a:picLocks noChangeAspect="1"/>
          </p:cNvPicPr>
          <p:nvPr/>
        </p:nvPicPr>
        <p:blipFill rotWithShape="1">
          <a:blip r:embed="rId4"/>
          <a:srcRect l="12846" r="48856" b="27169"/>
          <a:stretch/>
        </p:blipFill>
        <p:spPr>
          <a:xfrm>
            <a:off x="957689" y="2041203"/>
            <a:ext cx="2175044" cy="2326650"/>
          </a:xfrm>
          <a:prstGeom prst="rect">
            <a:avLst/>
          </a:prstGeom>
        </p:spPr>
      </p:pic>
      <p:sp>
        <p:nvSpPr>
          <p:cNvPr id="3" name="Rectangle 2">
            <a:extLst>
              <a:ext uri="{FF2B5EF4-FFF2-40B4-BE49-F238E27FC236}">
                <a16:creationId xmlns:a16="http://schemas.microsoft.com/office/drawing/2014/main" id="{D925C807-DFE3-48B9-931C-AC5252217B63}"/>
              </a:ext>
            </a:extLst>
          </p:cNvPr>
          <p:cNvSpPr/>
          <p:nvPr/>
        </p:nvSpPr>
        <p:spPr>
          <a:xfrm>
            <a:off x="3508078" y="2270670"/>
            <a:ext cx="7685782" cy="1200329"/>
          </a:xfrm>
          <a:prstGeom prst="rect">
            <a:avLst/>
          </a:prstGeom>
        </p:spPr>
        <p:txBody>
          <a:bodyPr wrap="square">
            <a:spAutoFit/>
          </a:bodyPr>
          <a:lstStyle/>
          <a:p>
            <a:pPr algn="just"/>
            <a:r>
              <a:rPr lang="fr-FR" dirty="0">
                <a:solidFill>
                  <a:srgbClr val="002060"/>
                </a:solidFill>
                <a:latin typeface="Calibri" panose="020F0502020204030204" pitchFamily="34" charset="0"/>
              </a:rPr>
              <a:t>Une même vision partagée par Condorcet et </a:t>
            </a:r>
            <a:r>
              <a:rPr lang="fr-FR" b="1" dirty="0">
                <a:solidFill>
                  <a:srgbClr val="002060"/>
                </a:solidFill>
                <a:latin typeface="Calibri" panose="020F0502020204030204" pitchFamily="34" charset="0"/>
              </a:rPr>
              <a:t>Turgot</a:t>
            </a:r>
            <a:r>
              <a:rPr lang="fr-FR" dirty="0">
                <a:solidFill>
                  <a:srgbClr val="002060"/>
                </a:solidFill>
                <a:latin typeface="Calibri" panose="020F0502020204030204" pitchFamily="34" charset="0"/>
              </a:rPr>
              <a:t> sur la perfectibilité continue de l’homme, « </a:t>
            </a:r>
            <a:r>
              <a:rPr lang="fr-FR" i="1" dirty="0">
                <a:solidFill>
                  <a:srgbClr val="002060"/>
                </a:solidFill>
                <a:latin typeface="Calibri" panose="020F0502020204030204" pitchFamily="34" charset="0"/>
              </a:rPr>
              <a:t>la perfectibilité indéfinie de l’espèce humaine</a:t>
            </a:r>
            <a:r>
              <a:rPr lang="fr-FR" dirty="0">
                <a:solidFill>
                  <a:srgbClr val="002060"/>
                </a:solidFill>
                <a:latin typeface="Calibri" panose="020F0502020204030204" pitchFamily="34" charset="0"/>
              </a:rPr>
              <a:t> », </a:t>
            </a:r>
            <a:r>
              <a:rPr lang="fr-FR" dirty="0">
                <a:solidFill>
                  <a:srgbClr val="D24726"/>
                </a:solidFill>
                <a:latin typeface="Calibri" panose="020F0502020204030204" pitchFamily="34" charset="0"/>
              </a:rPr>
              <a:t>Turgot est le premier philosophe  qui défendait et promouvait l’idée d’une loi intangible du progrès humain…</a:t>
            </a:r>
          </a:p>
        </p:txBody>
      </p:sp>
      <p:sp>
        <p:nvSpPr>
          <p:cNvPr id="7" name="Rectangle 6">
            <a:extLst>
              <a:ext uri="{FF2B5EF4-FFF2-40B4-BE49-F238E27FC236}">
                <a16:creationId xmlns:a16="http://schemas.microsoft.com/office/drawing/2014/main" id="{BFE3076E-73DC-4FC5-A794-F02C07DA6299}"/>
              </a:ext>
            </a:extLst>
          </p:cNvPr>
          <p:cNvSpPr/>
          <p:nvPr/>
        </p:nvSpPr>
        <p:spPr>
          <a:xfrm>
            <a:off x="5068067" y="3397616"/>
            <a:ext cx="6096000" cy="923330"/>
          </a:xfrm>
          <a:prstGeom prst="rect">
            <a:avLst/>
          </a:prstGeom>
        </p:spPr>
        <p:txBody>
          <a:bodyPr>
            <a:spAutoFit/>
          </a:bodyPr>
          <a:lstStyle/>
          <a:p>
            <a:r>
              <a:rPr lang="fr-FR" i="1" dirty="0">
                <a:solidFill>
                  <a:srgbClr val="002060"/>
                </a:solidFill>
                <a:latin typeface="Calibri" panose="020F0502020204030204" pitchFamily="34" charset="0"/>
              </a:rPr>
              <a:t>« </a:t>
            </a:r>
            <a:r>
              <a:rPr lang="fr-FR" b="1" i="1" dirty="0">
                <a:solidFill>
                  <a:srgbClr val="D24726"/>
                </a:solidFill>
                <a:latin typeface="Calibri" panose="020F0502020204030204" pitchFamily="34" charset="0"/>
              </a:rPr>
              <a:t>la masse du genre humain par des alternatives de calme et d’agitation, de biens et de maux, marche toujours, quoique à pas lents, à une perfection plus grande </a:t>
            </a:r>
            <a:r>
              <a:rPr lang="fr-FR" i="1" dirty="0">
                <a:solidFill>
                  <a:srgbClr val="002060"/>
                </a:solidFill>
                <a:latin typeface="Calibri" panose="020F0502020204030204" pitchFamily="34" charset="0"/>
              </a:rPr>
              <a:t>» Turgot </a:t>
            </a:r>
          </a:p>
        </p:txBody>
      </p:sp>
      <p:sp>
        <p:nvSpPr>
          <p:cNvPr id="8" name="Rectangle 7">
            <a:extLst>
              <a:ext uri="{FF2B5EF4-FFF2-40B4-BE49-F238E27FC236}">
                <a16:creationId xmlns:a16="http://schemas.microsoft.com/office/drawing/2014/main" id="{DB7434EC-2768-4D11-B1C2-DAA57501CA72}"/>
              </a:ext>
            </a:extLst>
          </p:cNvPr>
          <p:cNvSpPr/>
          <p:nvPr/>
        </p:nvSpPr>
        <p:spPr>
          <a:xfrm>
            <a:off x="3508077" y="4367853"/>
            <a:ext cx="7685782" cy="2308324"/>
          </a:xfrm>
          <a:prstGeom prst="rect">
            <a:avLst/>
          </a:prstGeom>
        </p:spPr>
        <p:txBody>
          <a:bodyPr wrap="square">
            <a:spAutoFit/>
          </a:bodyPr>
          <a:lstStyle/>
          <a:p>
            <a:pPr algn="just"/>
            <a:r>
              <a:rPr lang="fr-FR" dirty="0">
                <a:solidFill>
                  <a:srgbClr val="002060"/>
                </a:solidFill>
                <a:latin typeface="Calibri" panose="020F0502020204030204" pitchFamily="34" charset="0"/>
              </a:rPr>
              <a:t>Sans doute inspiré par </a:t>
            </a:r>
            <a:r>
              <a:rPr lang="fr-FR" b="1" dirty="0">
                <a:solidFill>
                  <a:srgbClr val="002060"/>
                </a:solidFill>
                <a:latin typeface="Calibri" panose="020F0502020204030204" pitchFamily="34" charset="0"/>
              </a:rPr>
              <a:t>Turgot,  </a:t>
            </a:r>
            <a:r>
              <a:rPr lang="fr-FR" b="1" dirty="0">
                <a:solidFill>
                  <a:srgbClr val="D24726"/>
                </a:solidFill>
                <a:latin typeface="Calibri" panose="020F0502020204030204" pitchFamily="34" charset="0"/>
              </a:rPr>
              <a:t>Condorcet</a:t>
            </a:r>
            <a:r>
              <a:rPr lang="fr-FR" dirty="0">
                <a:solidFill>
                  <a:srgbClr val="D24726"/>
                </a:solidFill>
                <a:latin typeface="Calibri" panose="020F0502020204030204" pitchFamily="34" charset="0"/>
              </a:rPr>
              <a:t>, </a:t>
            </a:r>
            <a:r>
              <a:rPr lang="fr-FR" dirty="0">
                <a:solidFill>
                  <a:srgbClr val="002060"/>
                </a:solidFill>
                <a:latin typeface="Calibri" panose="020F0502020204030204" pitchFamily="34" charset="0"/>
              </a:rPr>
              <a:t>philosophe et mathématicien (1743-1794) </a:t>
            </a:r>
            <a:r>
              <a:rPr lang="fr-FR" dirty="0">
                <a:solidFill>
                  <a:srgbClr val="D24726"/>
                </a:solidFill>
                <a:latin typeface="Calibri" panose="020F0502020204030204" pitchFamily="34" charset="0"/>
              </a:rPr>
              <a:t>soutenait également l’idée de perfectionnement indéfini</a:t>
            </a:r>
            <a:r>
              <a:rPr lang="fr-FR" dirty="0">
                <a:solidFill>
                  <a:srgbClr val="002060"/>
                </a:solidFill>
                <a:latin typeface="Calibri" panose="020F0502020204030204" pitchFamily="34" charset="0"/>
              </a:rPr>
              <a:t>,  (Esquisse d’un tableau historique des progrès de l’esprit humain). </a:t>
            </a:r>
            <a:r>
              <a:rPr lang="fr-FR" b="1" dirty="0">
                <a:solidFill>
                  <a:srgbClr val="002060"/>
                </a:solidFill>
                <a:latin typeface="Calibri" panose="020F0502020204030204" pitchFamily="34" charset="0"/>
              </a:rPr>
              <a:t>Condorce</a:t>
            </a:r>
            <a:r>
              <a:rPr lang="fr-FR" dirty="0">
                <a:solidFill>
                  <a:srgbClr val="002060"/>
                </a:solidFill>
                <a:latin typeface="Calibri" panose="020F0502020204030204" pitchFamily="34" charset="0"/>
              </a:rPr>
              <a:t>t était également l’adversaire déclaré de l’idée de finitude, pour lui la religion chrétienne dans cette idée de finitude était un frein au progrès de l’esprit. Pour le philosophe l’histoire ne vient que pour corroborer l’idée de progrès. Dans cette perspective, </a:t>
            </a:r>
            <a:r>
              <a:rPr lang="fr-FR" b="1" dirty="0">
                <a:solidFill>
                  <a:srgbClr val="002060"/>
                </a:solidFill>
                <a:latin typeface="Calibri" panose="020F0502020204030204" pitchFamily="34" charset="0"/>
              </a:rPr>
              <a:t>le </a:t>
            </a:r>
            <a:r>
              <a:rPr lang="fr-FR" b="1" dirty="0">
                <a:solidFill>
                  <a:srgbClr val="D24726"/>
                </a:solidFill>
                <a:latin typeface="Calibri" panose="020F0502020204030204" pitchFamily="34" charset="0"/>
              </a:rPr>
              <a:t>progrès doit</a:t>
            </a:r>
            <a:r>
              <a:rPr lang="fr-FR" b="1" dirty="0">
                <a:solidFill>
                  <a:srgbClr val="002060"/>
                </a:solidFill>
                <a:latin typeface="Calibri" panose="020F0502020204030204" pitchFamily="34" charset="0"/>
              </a:rPr>
              <a:t>, selon Condorcet</a:t>
            </a:r>
            <a:r>
              <a:rPr lang="fr-FR" dirty="0">
                <a:solidFill>
                  <a:srgbClr val="002060"/>
                </a:solidFill>
                <a:latin typeface="Calibri" panose="020F0502020204030204" pitchFamily="34" charset="0"/>
              </a:rPr>
              <a:t>, </a:t>
            </a:r>
            <a:r>
              <a:rPr lang="fr-FR" b="1" dirty="0">
                <a:solidFill>
                  <a:srgbClr val="D24726"/>
                </a:solidFill>
                <a:latin typeface="Calibri" panose="020F0502020204030204" pitchFamily="34" charset="0"/>
              </a:rPr>
              <a:t>transformer l’homme dans sa globalité, ouvrant ainsi une vision sans limites</a:t>
            </a:r>
            <a:r>
              <a:rPr lang="fr-FR" dirty="0">
                <a:solidFill>
                  <a:srgbClr val="D24726"/>
                </a:solidFill>
                <a:latin typeface="Calibri" panose="020F0502020204030204" pitchFamily="34" charset="0"/>
              </a:rPr>
              <a:t>. </a:t>
            </a:r>
          </a:p>
        </p:txBody>
      </p:sp>
    </p:spTree>
    <p:extLst>
      <p:ext uri="{BB962C8B-B14F-4D97-AF65-F5344CB8AC3E}">
        <p14:creationId xmlns:p14="http://schemas.microsoft.com/office/powerpoint/2010/main" val="332552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19</a:t>
              </a:r>
            </a:p>
          </p:txBody>
        </p:sp>
      </p:grpSp>
      <p:sp>
        <p:nvSpPr>
          <p:cNvPr id="12" name="Rectangle 11">
            <a:extLst>
              <a:ext uri="{FF2B5EF4-FFF2-40B4-BE49-F238E27FC236}">
                <a16:creationId xmlns:a16="http://schemas.microsoft.com/office/drawing/2014/main" id="{2749E54A-406D-42F1-9608-ADB05EFC5C63}"/>
              </a:ext>
            </a:extLst>
          </p:cNvPr>
          <p:cNvSpPr/>
          <p:nvPr/>
        </p:nvSpPr>
        <p:spPr>
          <a:xfrm>
            <a:off x="-347814" y="1340042"/>
            <a:ext cx="1127853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Le transhumanisme une </a:t>
            </a:r>
            <a:r>
              <a:rPr lang="fr-FR" sz="2400" b="1" dirty="0">
                <a:solidFill>
                  <a:srgbClr val="D24726"/>
                </a:solidFill>
              </a:rPr>
              <a:t>histoire enfouie </a:t>
            </a:r>
            <a:r>
              <a:rPr lang="fr-FR" sz="2400" dirty="0">
                <a:solidFill>
                  <a:srgbClr val="D24726"/>
                </a:solidFill>
              </a:rPr>
              <a:t>dans l’inconscient / </a:t>
            </a:r>
            <a:r>
              <a:rPr lang="fr-FR" sz="2400" b="1" dirty="0">
                <a:solidFill>
                  <a:srgbClr val="D24726"/>
                </a:solidFill>
              </a:rPr>
              <a:t>Théologie</a:t>
            </a:r>
          </a:p>
        </p:txBody>
      </p:sp>
      <p:sp>
        <p:nvSpPr>
          <p:cNvPr id="13" name="Titre 7">
            <a:extLst>
              <a:ext uri="{FF2B5EF4-FFF2-40B4-BE49-F238E27FC236}">
                <a16:creationId xmlns:a16="http://schemas.microsoft.com/office/drawing/2014/main" id="{E7834EF0-2667-4180-80D3-23A67AE88A66}"/>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5" name="Rectangle 4">
            <a:extLst>
              <a:ext uri="{FF2B5EF4-FFF2-40B4-BE49-F238E27FC236}">
                <a16:creationId xmlns:a16="http://schemas.microsoft.com/office/drawing/2014/main" id="{CB4675B2-CC45-4E7D-A37C-1880FEA54784}"/>
              </a:ext>
            </a:extLst>
          </p:cNvPr>
          <p:cNvSpPr/>
          <p:nvPr/>
        </p:nvSpPr>
        <p:spPr>
          <a:xfrm>
            <a:off x="4256076" y="2167723"/>
            <a:ext cx="6190249" cy="369332"/>
          </a:xfrm>
          <a:prstGeom prst="rect">
            <a:avLst/>
          </a:prstGeom>
        </p:spPr>
        <p:txBody>
          <a:bodyPr wrap="square">
            <a:spAutoFit/>
          </a:bodyPr>
          <a:lstStyle/>
          <a:p>
            <a:pPr algn="just"/>
            <a:r>
              <a:rPr lang="fr-FR" dirty="0">
                <a:solidFill>
                  <a:srgbClr val="002060"/>
                </a:solidFill>
                <a:latin typeface="Calibri" panose="020F0502020204030204" pitchFamily="34" charset="0"/>
              </a:rPr>
              <a:t> .</a:t>
            </a:r>
          </a:p>
        </p:txBody>
      </p:sp>
      <p:pic>
        <p:nvPicPr>
          <p:cNvPr id="11" name="Picture 2" descr="RÃ©sultat de recherche d'images pour &quot;La gnose&quot;">
            <a:extLst>
              <a:ext uri="{FF2B5EF4-FFF2-40B4-BE49-F238E27FC236}">
                <a16:creationId xmlns:a16="http://schemas.microsoft.com/office/drawing/2014/main" id="{CD9E4A99-7B0E-4D45-AA4A-F5B62E5623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34" t="5111" r="6732" b="5111"/>
          <a:stretch/>
        </p:blipFill>
        <p:spPr bwMode="auto">
          <a:xfrm>
            <a:off x="1008983" y="2048550"/>
            <a:ext cx="2784804" cy="405426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70BFB4C-B5F8-45E3-9651-866B8AF7EB15}"/>
              </a:ext>
            </a:extLst>
          </p:cNvPr>
          <p:cNvSpPr/>
          <p:nvPr/>
        </p:nvSpPr>
        <p:spPr>
          <a:xfrm>
            <a:off x="4165460" y="2048550"/>
            <a:ext cx="6947988" cy="4416594"/>
          </a:xfrm>
          <a:prstGeom prst="rect">
            <a:avLst/>
          </a:prstGeom>
        </p:spPr>
        <p:txBody>
          <a:bodyPr wrap="square">
            <a:spAutoFit/>
          </a:bodyPr>
          <a:lstStyle/>
          <a:p>
            <a:pPr algn="just"/>
            <a:r>
              <a:rPr lang="fr-FR" b="1" dirty="0">
                <a:solidFill>
                  <a:srgbClr val="D24726"/>
                </a:solidFill>
                <a:latin typeface="Calibri" panose="020F0502020204030204" pitchFamily="34" charset="0"/>
              </a:rPr>
              <a:t>Le transhumanisme prend sa source dans l’imaginaire gnostique</a:t>
            </a:r>
            <a:r>
              <a:rPr lang="fr-FR" dirty="0">
                <a:solidFill>
                  <a:srgbClr val="D24726"/>
                </a:solidFill>
                <a:latin typeface="Calibri" panose="020F0502020204030204" pitchFamily="34" charset="0"/>
              </a:rPr>
              <a:t> :</a:t>
            </a:r>
          </a:p>
          <a:p>
            <a:pPr algn="just"/>
            <a:endParaRPr lang="fr-FR" sz="1100" dirty="0">
              <a:solidFill>
                <a:srgbClr val="002060"/>
              </a:solidFill>
              <a:latin typeface="Calibri" panose="020F0502020204030204" pitchFamily="34" charset="0"/>
            </a:endParaRPr>
          </a:p>
          <a:p>
            <a:pPr algn="just"/>
            <a:r>
              <a:rPr lang="fr-FR" dirty="0">
                <a:solidFill>
                  <a:srgbClr val="002060"/>
                </a:solidFill>
                <a:latin typeface="Calibri" panose="020F0502020204030204" pitchFamily="34" charset="0"/>
              </a:rPr>
              <a:t>La gnose dérive du christianisme jugeait le corps comme une création loupée [voir Julian Huxley], le cosmos à la fois inachevé  et  manqué  car soumise à une irrésistible dégradation. Les humains selon cette théologie dérivée du christianisme en sont réduits à n’être  que des créatures précaires et mortels.</a:t>
            </a:r>
          </a:p>
          <a:p>
            <a:pPr algn="just"/>
            <a:endParaRPr lang="fr-FR" dirty="0">
              <a:solidFill>
                <a:srgbClr val="002060"/>
              </a:solidFill>
              <a:latin typeface="Calibri" panose="020F0502020204030204" pitchFamily="34" charset="0"/>
            </a:endParaRPr>
          </a:p>
          <a:p>
            <a:pPr algn="just"/>
            <a:r>
              <a:rPr lang="fr-FR" dirty="0">
                <a:solidFill>
                  <a:srgbClr val="D24726"/>
                </a:solidFill>
                <a:latin typeface="Calibri" panose="020F0502020204030204" pitchFamily="34" charset="0"/>
              </a:rPr>
              <a:t>Seule </a:t>
            </a:r>
            <a:r>
              <a:rPr lang="fr-FR" b="1" dirty="0">
                <a:solidFill>
                  <a:srgbClr val="D24726"/>
                </a:solidFill>
                <a:latin typeface="Calibri" panose="020F0502020204030204" pitchFamily="34" charset="0"/>
              </a:rPr>
              <a:t>la connaissance </a:t>
            </a:r>
            <a:r>
              <a:rPr lang="fr-FR" dirty="0">
                <a:solidFill>
                  <a:srgbClr val="D24726"/>
                </a:solidFill>
                <a:latin typeface="Calibri" panose="020F0502020204030204" pitchFamily="34" charset="0"/>
              </a:rPr>
              <a:t>c’est-à-dire la gnose  p</a:t>
            </a:r>
            <a:r>
              <a:rPr lang="fr-FR" b="1" dirty="0">
                <a:solidFill>
                  <a:srgbClr val="D24726"/>
                </a:solidFill>
                <a:latin typeface="Calibri" panose="020F0502020204030204" pitchFamily="34" charset="0"/>
              </a:rPr>
              <a:t>eut révéler à l'homme sa nature spirituelle</a:t>
            </a:r>
            <a:r>
              <a:rPr lang="fr-FR" dirty="0">
                <a:solidFill>
                  <a:srgbClr val="D24726"/>
                </a:solidFill>
                <a:latin typeface="Calibri" panose="020F0502020204030204" pitchFamily="34" charset="0"/>
              </a:rPr>
              <a:t> </a:t>
            </a:r>
            <a:r>
              <a:rPr lang="fr-FR" dirty="0">
                <a:solidFill>
                  <a:srgbClr val="002060"/>
                </a:solidFill>
                <a:latin typeface="Calibri" panose="020F0502020204030204" pitchFamily="34" charset="0"/>
              </a:rPr>
              <a:t>(«  pneumatique  », de pneuma, «  le souffle  », en grec) </a:t>
            </a:r>
            <a:r>
              <a:rPr lang="fr-FR" b="1" dirty="0">
                <a:solidFill>
                  <a:srgbClr val="D24726"/>
                </a:solidFill>
                <a:latin typeface="Calibri" panose="020F0502020204030204" pitchFamily="34" charset="0"/>
              </a:rPr>
              <a:t>et le délivrer de la chair et de l’âme</a:t>
            </a:r>
            <a:r>
              <a:rPr lang="fr-FR" b="1" dirty="0">
                <a:solidFill>
                  <a:srgbClr val="002060"/>
                </a:solidFill>
                <a:latin typeface="Calibri" panose="020F0502020204030204" pitchFamily="34" charset="0"/>
              </a:rPr>
              <a:t>,</a:t>
            </a:r>
          </a:p>
          <a:p>
            <a:pPr algn="just"/>
            <a:endParaRPr lang="fr-FR" dirty="0">
              <a:solidFill>
                <a:srgbClr val="002060"/>
              </a:solidFill>
              <a:latin typeface="Calibri" panose="020F0502020204030204" pitchFamily="34" charset="0"/>
            </a:endParaRPr>
          </a:p>
          <a:p>
            <a:pPr algn="just"/>
            <a:r>
              <a:rPr lang="fr-FR" dirty="0">
                <a:solidFill>
                  <a:srgbClr val="D24726"/>
                </a:solidFill>
                <a:latin typeface="Calibri" panose="020F0502020204030204" pitchFamily="34" charset="0"/>
              </a:rPr>
              <a:t>Pour les gnostiques notre salut tient au refus de ce monde </a:t>
            </a:r>
            <a:r>
              <a:rPr lang="fr-FR" dirty="0">
                <a:solidFill>
                  <a:srgbClr val="002060"/>
                </a:solidFill>
                <a:latin typeface="Calibri" panose="020F0502020204030204" pitchFamily="34" charset="0"/>
              </a:rPr>
              <a:t>au refus de l’encerclement du corps [pour les gnostiques l'âme est enfermée dans la prison du corps, la finitude ontologique]. </a:t>
            </a:r>
          </a:p>
          <a:p>
            <a:pPr algn="just"/>
            <a:endParaRPr lang="fr-FR" dirty="0">
              <a:solidFill>
                <a:srgbClr val="002060"/>
              </a:solidFill>
              <a:latin typeface="Calibri" panose="020F0502020204030204" pitchFamily="34" charset="0"/>
            </a:endParaRPr>
          </a:p>
        </p:txBody>
      </p:sp>
    </p:spTree>
    <p:extLst>
      <p:ext uri="{BB962C8B-B14F-4D97-AF65-F5344CB8AC3E}">
        <p14:creationId xmlns:p14="http://schemas.microsoft.com/office/powerpoint/2010/main" val="528604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19</a:t>
              </a:r>
            </a:p>
          </p:txBody>
        </p:sp>
      </p:grpSp>
      <p:sp>
        <p:nvSpPr>
          <p:cNvPr id="12" name="Rectangle 11">
            <a:extLst>
              <a:ext uri="{FF2B5EF4-FFF2-40B4-BE49-F238E27FC236}">
                <a16:creationId xmlns:a16="http://schemas.microsoft.com/office/drawing/2014/main" id="{2749E54A-406D-42F1-9608-ADB05EFC5C63}"/>
              </a:ext>
            </a:extLst>
          </p:cNvPr>
          <p:cNvSpPr/>
          <p:nvPr/>
        </p:nvSpPr>
        <p:spPr>
          <a:xfrm>
            <a:off x="-328149" y="1183669"/>
            <a:ext cx="1127853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Le transhumanisme une </a:t>
            </a:r>
            <a:r>
              <a:rPr lang="fr-FR" sz="2400" b="1" dirty="0">
                <a:solidFill>
                  <a:srgbClr val="D24726"/>
                </a:solidFill>
              </a:rPr>
              <a:t>histoire enfouie </a:t>
            </a:r>
            <a:r>
              <a:rPr lang="fr-FR" sz="2400" dirty="0">
                <a:solidFill>
                  <a:srgbClr val="D24726"/>
                </a:solidFill>
              </a:rPr>
              <a:t>dans l’inconscient / </a:t>
            </a:r>
            <a:r>
              <a:rPr lang="fr-FR" sz="2400" b="1" dirty="0">
                <a:solidFill>
                  <a:srgbClr val="D24726"/>
                </a:solidFill>
              </a:rPr>
              <a:t>Théologie</a:t>
            </a:r>
          </a:p>
        </p:txBody>
      </p:sp>
      <p:sp>
        <p:nvSpPr>
          <p:cNvPr id="13" name="Titre 7">
            <a:extLst>
              <a:ext uri="{FF2B5EF4-FFF2-40B4-BE49-F238E27FC236}">
                <a16:creationId xmlns:a16="http://schemas.microsoft.com/office/drawing/2014/main" id="{E7834EF0-2667-4180-80D3-23A67AE88A66}"/>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5" name="Rectangle 4">
            <a:extLst>
              <a:ext uri="{FF2B5EF4-FFF2-40B4-BE49-F238E27FC236}">
                <a16:creationId xmlns:a16="http://schemas.microsoft.com/office/drawing/2014/main" id="{CB4675B2-CC45-4E7D-A37C-1880FEA54784}"/>
              </a:ext>
            </a:extLst>
          </p:cNvPr>
          <p:cNvSpPr/>
          <p:nvPr/>
        </p:nvSpPr>
        <p:spPr>
          <a:xfrm>
            <a:off x="3736258" y="1478759"/>
            <a:ext cx="7934717" cy="4108817"/>
          </a:xfrm>
          <a:prstGeom prst="rect">
            <a:avLst/>
          </a:prstGeom>
        </p:spPr>
        <p:txBody>
          <a:bodyPr wrap="square">
            <a:spAutoFit/>
          </a:bodyPr>
          <a:lstStyle/>
          <a:p>
            <a:pPr algn="just"/>
            <a:r>
              <a:rPr lang="fr-FR" sz="5400" b="1" dirty="0">
                <a:solidFill>
                  <a:srgbClr val="D24726"/>
                </a:solidFill>
                <a:latin typeface="Calibri" panose="020F0502020204030204" pitchFamily="34" charset="0"/>
              </a:rPr>
              <a:t>T</a:t>
            </a:r>
            <a:r>
              <a:rPr lang="fr-FR" b="1" dirty="0">
                <a:solidFill>
                  <a:srgbClr val="D24726"/>
                </a:solidFill>
                <a:latin typeface="Calibri" panose="020F0502020204030204" pitchFamily="34" charset="0"/>
              </a:rPr>
              <a:t>eilhard de Chardin</a:t>
            </a:r>
            <a:r>
              <a:rPr lang="fr-FR" dirty="0">
                <a:solidFill>
                  <a:srgbClr val="002060"/>
                </a:solidFill>
                <a:latin typeface="Calibri" panose="020F0502020204030204" pitchFamily="34" charset="0"/>
              </a:rPr>
              <a:t>, scientifique théologien et philosophe français, insistait dans ses différents livres et notamment dans </a:t>
            </a:r>
            <a:r>
              <a:rPr lang="fr-FR" i="1" dirty="0">
                <a:solidFill>
                  <a:srgbClr val="002060"/>
                </a:solidFill>
                <a:latin typeface="Calibri" panose="020F0502020204030204" pitchFamily="34" charset="0"/>
              </a:rPr>
              <a:t>Le Phénomène humain</a:t>
            </a:r>
            <a:r>
              <a:rPr lang="fr-FR" dirty="0">
                <a:solidFill>
                  <a:srgbClr val="002060"/>
                </a:solidFill>
                <a:latin typeface="Calibri" panose="020F0502020204030204" pitchFamily="34" charset="0"/>
              </a:rPr>
              <a:t> sur </a:t>
            </a:r>
            <a:r>
              <a:rPr lang="fr-FR" b="1" dirty="0">
                <a:solidFill>
                  <a:srgbClr val="D24726"/>
                </a:solidFill>
                <a:latin typeface="Calibri" panose="020F0502020204030204" pitchFamily="34" charset="0"/>
              </a:rPr>
              <a:t>le caractère inéluctable du progrès de l'évolution, celle-ci s’achèvera selon lui vers une </a:t>
            </a:r>
            <a:r>
              <a:rPr lang="fr-FR" b="1" dirty="0" err="1">
                <a:solidFill>
                  <a:srgbClr val="D24726"/>
                </a:solidFill>
                <a:latin typeface="Calibri" panose="020F0502020204030204" pitchFamily="34" charset="0"/>
              </a:rPr>
              <a:t>transhumanité</a:t>
            </a:r>
            <a:r>
              <a:rPr lang="fr-FR" b="1" dirty="0">
                <a:solidFill>
                  <a:srgbClr val="D24726"/>
                </a:solidFill>
                <a:latin typeface="Calibri" panose="020F0502020204030204" pitchFamily="34" charset="0"/>
              </a:rPr>
              <a:t> </a:t>
            </a:r>
            <a:r>
              <a:rPr lang="fr-FR" dirty="0">
                <a:solidFill>
                  <a:srgbClr val="002060"/>
                </a:solidFill>
                <a:latin typeface="Calibri" panose="020F0502020204030204" pitchFamily="34" charset="0"/>
              </a:rPr>
              <a:t>« lorsque les consciences, mises en réseau les unes avec les autres, créeront de facto, une sorte de super-être. » Ce sera, selon le théologien, le point ultime de l’humanité. Dans l’œuvre de Teilhard de Chardin Nous devons appréhender l’univers mue par une évolution constante, la réalité que nous voyons doit être projetée vers le futur, la matière devant être la matrice de l’esprit.</a:t>
            </a:r>
          </a:p>
          <a:p>
            <a:pPr algn="just"/>
            <a:endParaRPr lang="fr-FR" sz="900" dirty="0">
              <a:solidFill>
                <a:srgbClr val="002060"/>
              </a:solidFill>
              <a:latin typeface="Calibri" panose="020F0502020204030204" pitchFamily="34" charset="0"/>
            </a:endParaRPr>
          </a:p>
          <a:p>
            <a:pPr algn="just"/>
            <a:r>
              <a:rPr lang="fr-FR" dirty="0">
                <a:solidFill>
                  <a:srgbClr val="002060"/>
                </a:solidFill>
                <a:latin typeface="Calibri" panose="020F0502020204030204" pitchFamily="34" charset="0"/>
              </a:rPr>
              <a:t>Ainsi la perspective pour les transhumanistes de métamorphoser dans son ensemble  l'humanité en «  un cerveau unique  » dont les éléments seront partagés et interconnectés comme de simples neurones,  s’approche de la conception de la noosphère, une conception voisine de la vision partagée par Teilhard de Chardin.</a:t>
            </a:r>
          </a:p>
        </p:txBody>
      </p:sp>
      <p:pic>
        <p:nvPicPr>
          <p:cNvPr id="15362" name="Picture 2" descr="RÃ©sultat de recherche d'images pour &quot;teilhard&quot;">
            <a:extLst>
              <a:ext uri="{FF2B5EF4-FFF2-40B4-BE49-F238E27FC236}">
                <a16:creationId xmlns:a16="http://schemas.microsoft.com/office/drawing/2014/main" id="{49567C20-A8E6-47B2-B01F-DEFA0B36F24A}"/>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27078" y="1852657"/>
            <a:ext cx="2321879" cy="300788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CD59955F-A19A-4D7B-B9FE-AAC06311161C}"/>
              </a:ext>
            </a:extLst>
          </p:cNvPr>
          <p:cNvSpPr/>
          <p:nvPr/>
        </p:nvSpPr>
        <p:spPr>
          <a:xfrm>
            <a:off x="469754" y="5626894"/>
            <a:ext cx="10617615" cy="1231106"/>
          </a:xfrm>
          <a:prstGeom prst="rect">
            <a:avLst/>
          </a:prstGeom>
        </p:spPr>
        <p:txBody>
          <a:bodyPr wrap="square">
            <a:spAutoFit/>
          </a:bodyPr>
          <a:lstStyle/>
          <a:p>
            <a:pPr algn="just"/>
            <a:r>
              <a:rPr lang="fr-FR" dirty="0">
                <a:solidFill>
                  <a:srgbClr val="002060"/>
                </a:solidFill>
                <a:latin typeface="Calibri" panose="020F0502020204030204" pitchFamily="34" charset="0"/>
              </a:rPr>
              <a:t>La vision de Teilhard est-elle une dérive de la gnose des premiers siècles du christianisme ? </a:t>
            </a:r>
            <a:r>
              <a:rPr lang="fr-FR" sz="1400" dirty="0">
                <a:solidFill>
                  <a:srgbClr val="002060"/>
                </a:solidFill>
                <a:latin typeface="Calibri" panose="020F0502020204030204" pitchFamily="34" charset="0"/>
              </a:rPr>
              <a:t>Les spécialistes de l’œuvre de Teilhard sont partagés sur cette question. Pour le Théologien catholique </a:t>
            </a:r>
            <a:r>
              <a:rPr lang="fr-FR" sz="1400" dirty="0" err="1">
                <a:solidFill>
                  <a:srgbClr val="002060"/>
                </a:solidFill>
                <a:latin typeface="Calibri" panose="020F0502020204030204" pitchFamily="34" charset="0"/>
              </a:rPr>
              <a:t>G.Martelet</a:t>
            </a:r>
            <a:r>
              <a:rPr lang="fr-FR" sz="1400" dirty="0">
                <a:solidFill>
                  <a:srgbClr val="002060"/>
                </a:solidFill>
                <a:latin typeface="Calibri" panose="020F0502020204030204" pitchFamily="34" charset="0"/>
              </a:rPr>
              <a:t> cette Transcendance n’est point de type « gnostique » — celle d’un Dieu séparé ou solitaire, inversement,  le professeur de philosophie </a:t>
            </a:r>
            <a:r>
              <a:rPr lang="fr-FR" sz="14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Eric</a:t>
            </a: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fr-FR" sz="14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Steinhart</a:t>
            </a: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émet un avis plus réservé si l’on considère en effet que c’est la connaissance technologique de l’homme et le progrès moral qui parachèvent le projet de Dieu et de facto s’approche d’une conception gnostique… </a:t>
            </a:r>
            <a:endParaRPr lang="fr-FR" sz="1400" dirty="0">
              <a:solidFill>
                <a:srgbClr val="002060"/>
              </a:solidFill>
              <a:latin typeface="Calibri" panose="020F0502020204030204" pitchFamily="34" charset="0"/>
            </a:endParaRPr>
          </a:p>
        </p:txBody>
      </p:sp>
      <p:sp>
        <p:nvSpPr>
          <p:cNvPr id="2" name="Rectangle 1">
            <a:extLst>
              <a:ext uri="{FF2B5EF4-FFF2-40B4-BE49-F238E27FC236}">
                <a16:creationId xmlns:a16="http://schemas.microsoft.com/office/drawing/2014/main" id="{834CACE5-D93B-49F7-8BC6-926D2D86C452}"/>
              </a:ext>
            </a:extLst>
          </p:cNvPr>
          <p:cNvSpPr/>
          <p:nvPr/>
        </p:nvSpPr>
        <p:spPr>
          <a:xfrm>
            <a:off x="1227078" y="4903864"/>
            <a:ext cx="2201059" cy="646331"/>
          </a:xfrm>
          <a:prstGeom prst="rect">
            <a:avLst/>
          </a:prstGeom>
        </p:spPr>
        <p:txBody>
          <a:bodyPr wrap="square">
            <a:spAutoFit/>
          </a:bodyPr>
          <a:lstStyle/>
          <a:p>
            <a:r>
              <a:rPr lang="fr-FR" dirty="0">
                <a:solidFill>
                  <a:srgbClr val="002060"/>
                </a:solidFill>
                <a:latin typeface="arial" panose="020B0604020202020204" pitchFamily="34" charset="0"/>
              </a:rPr>
              <a:t>Teilhard de Chardin 1881-1955 </a:t>
            </a:r>
            <a:endParaRPr lang="fr-FR" dirty="0">
              <a:solidFill>
                <a:srgbClr val="002060"/>
              </a:solidFill>
            </a:endParaRPr>
          </a:p>
        </p:txBody>
      </p:sp>
    </p:spTree>
    <p:extLst>
      <p:ext uri="{BB962C8B-B14F-4D97-AF65-F5344CB8AC3E}">
        <p14:creationId xmlns:p14="http://schemas.microsoft.com/office/powerpoint/2010/main" val="3119849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19</a:t>
              </a:r>
            </a:p>
          </p:txBody>
        </p:sp>
      </p:grpSp>
      <p:sp>
        <p:nvSpPr>
          <p:cNvPr id="12" name="Rectangle 11">
            <a:extLst>
              <a:ext uri="{FF2B5EF4-FFF2-40B4-BE49-F238E27FC236}">
                <a16:creationId xmlns:a16="http://schemas.microsoft.com/office/drawing/2014/main" id="{2749E54A-406D-42F1-9608-ADB05EFC5C63}"/>
              </a:ext>
            </a:extLst>
          </p:cNvPr>
          <p:cNvSpPr/>
          <p:nvPr/>
        </p:nvSpPr>
        <p:spPr>
          <a:xfrm>
            <a:off x="-347814" y="1340042"/>
            <a:ext cx="1127853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Le transhumanisme une </a:t>
            </a:r>
            <a:r>
              <a:rPr lang="fr-FR" sz="2400" b="1" dirty="0">
                <a:solidFill>
                  <a:srgbClr val="D24726"/>
                </a:solidFill>
              </a:rPr>
              <a:t>histoire enfouie </a:t>
            </a:r>
            <a:r>
              <a:rPr lang="fr-FR" sz="2400" dirty="0">
                <a:solidFill>
                  <a:srgbClr val="D24726"/>
                </a:solidFill>
              </a:rPr>
              <a:t>dans l’inconscient / </a:t>
            </a:r>
            <a:r>
              <a:rPr lang="fr-FR" sz="2400" b="1" dirty="0">
                <a:solidFill>
                  <a:srgbClr val="D24726"/>
                </a:solidFill>
              </a:rPr>
              <a:t>Théologie</a:t>
            </a:r>
          </a:p>
        </p:txBody>
      </p:sp>
      <p:sp>
        <p:nvSpPr>
          <p:cNvPr id="13" name="Titre 7">
            <a:extLst>
              <a:ext uri="{FF2B5EF4-FFF2-40B4-BE49-F238E27FC236}">
                <a16:creationId xmlns:a16="http://schemas.microsoft.com/office/drawing/2014/main" id="{E7834EF0-2667-4180-80D3-23A67AE88A66}"/>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pic>
        <p:nvPicPr>
          <p:cNvPr id="15362" name="Picture 2" descr="RÃ©sultat de recherche d'images pour &quot;teilhard&quot;">
            <a:extLst>
              <a:ext uri="{FF2B5EF4-FFF2-40B4-BE49-F238E27FC236}">
                <a16:creationId xmlns:a16="http://schemas.microsoft.com/office/drawing/2014/main" id="{49567C20-A8E6-47B2-B01F-DEFA0B36F24A}"/>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1104" y="2346206"/>
            <a:ext cx="2560626" cy="33171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DA53C35-F259-42E7-8E70-3264540DE1C4}"/>
              </a:ext>
            </a:extLst>
          </p:cNvPr>
          <p:cNvSpPr/>
          <p:nvPr/>
        </p:nvSpPr>
        <p:spPr>
          <a:xfrm>
            <a:off x="3785488" y="1980122"/>
            <a:ext cx="7301881" cy="4524315"/>
          </a:xfrm>
          <a:prstGeom prst="rect">
            <a:avLst/>
          </a:prstGeom>
        </p:spPr>
        <p:txBody>
          <a:bodyPr wrap="square">
            <a:spAutoFit/>
          </a:bodyPr>
          <a:lstStyle/>
          <a:p>
            <a:pPr algn="just"/>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rPr>
              <a:t>Pour </a:t>
            </a:r>
            <a:r>
              <a:rPr lang="fr-FR"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Eric</a:t>
            </a: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fr-FR"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Steinhart</a:t>
            </a: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rPr>
              <a:t> professeur de Philosophie , Teilhard de Chardin  est le premier sans doute à penser l’arrivée d’Internet et un système de communication globalisé ; il fut certainement aussi le premier à parler d’un progrès accéléré vers une forme de Singularité « </a:t>
            </a:r>
            <a:r>
              <a:rPr lang="fr-FR" dirty="0">
                <a:solidFill>
                  <a:srgbClr val="D24726"/>
                </a:solidFill>
                <a:latin typeface="Calibri" panose="020F0502020204030204" pitchFamily="34" charset="0"/>
                <a:ea typeface="Calibri" panose="020F0502020204030204" pitchFamily="34" charset="0"/>
                <a:cs typeface="Times New Roman" panose="02020603050405020304" pitchFamily="18" charset="0"/>
              </a:rPr>
              <a:t>technologique ?</a:t>
            </a: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rPr>
              <a:t> » qui ferait de l’intelligence humaine une super-intelligence, toujours pour </a:t>
            </a:r>
            <a:r>
              <a:rPr lang="fr-FR"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Steinhart</a:t>
            </a: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rPr>
              <a:t>, la plénitude céleste, « le Plérôme »  qui désigne également le monde céleste, formé par l'ensemble des Éons que le gnostique atteindra à la fin de son aventure terrestre. </a:t>
            </a:r>
            <a:r>
              <a:rPr lang="fr-FR" dirty="0">
                <a:solidFill>
                  <a:srgbClr val="D24726"/>
                </a:solidFill>
                <a:latin typeface="Calibri" panose="020F0502020204030204" pitchFamily="34" charset="0"/>
                <a:ea typeface="Calibri" panose="020F0502020204030204" pitchFamily="34" charset="0"/>
                <a:cs typeface="Times New Roman" panose="02020603050405020304" pitchFamily="18" charset="0"/>
              </a:rPr>
              <a:t> </a:t>
            </a:r>
            <a:r>
              <a:rPr lang="fr-FR" b="1" dirty="0">
                <a:solidFill>
                  <a:srgbClr val="002060"/>
                </a:solidFill>
                <a:latin typeface="Calibri" panose="020F0502020204030204" pitchFamily="34" charset="0"/>
                <a:cs typeface="Times New Roman" panose="02020603050405020304" pitchFamily="18" charset="0"/>
              </a:rPr>
              <a:t>Teilhard de Chardin concevait en effet l’évolution avant tout comme un processus de complexification croissante, un continuum de mutations dues à la « loi de complexité-conscience », qui mène de la matière inanimée à la vie et de la vie à l’esprit et à la conscience (la « noosphère »). Rappelons que chez les transhumanistes, la singularité est l’avènement d’une machine ultra-intelligente définie comme une machine qui peut largement surpasser toutes les activités cognitives d'un homme si intelligent soit-il induisant ainsi une disruption au sein de la civilisation humaine.</a:t>
            </a:r>
          </a:p>
        </p:txBody>
      </p:sp>
      <p:sp>
        <p:nvSpPr>
          <p:cNvPr id="3" name="Rectangle 2">
            <a:extLst>
              <a:ext uri="{FF2B5EF4-FFF2-40B4-BE49-F238E27FC236}">
                <a16:creationId xmlns:a16="http://schemas.microsoft.com/office/drawing/2014/main" id="{4386FE7C-0E65-40BA-AEB2-C65C6B354389}"/>
              </a:ext>
            </a:extLst>
          </p:cNvPr>
          <p:cNvSpPr/>
          <p:nvPr/>
        </p:nvSpPr>
        <p:spPr>
          <a:xfrm>
            <a:off x="648887" y="6470196"/>
            <a:ext cx="10894226" cy="261610"/>
          </a:xfrm>
          <a:prstGeom prst="rect">
            <a:avLst/>
          </a:prstGeom>
        </p:spPr>
        <p:txBody>
          <a:bodyPr wrap="square">
            <a:spAutoFit/>
          </a:bodyPr>
          <a:lstStyle/>
          <a:p>
            <a:r>
              <a:rPr lang="fr-FR" sz="1100" dirty="0">
                <a:hlinkClick r:id="rId4"/>
              </a:rPr>
              <a:t>Je vous renvoie à ce texte ; https://www.unamur.be/sciences/philosoc/revueqs/textes-en-ligne/rqs_2014_185_4_casadesus</a:t>
            </a:r>
            <a:endParaRPr lang="fr-FR" sz="1100" dirty="0"/>
          </a:p>
        </p:txBody>
      </p:sp>
    </p:spTree>
    <p:extLst>
      <p:ext uri="{BB962C8B-B14F-4D97-AF65-F5344CB8AC3E}">
        <p14:creationId xmlns:p14="http://schemas.microsoft.com/office/powerpoint/2010/main" val="1457790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20775</a:t>
              </a:r>
            </a:p>
          </p:txBody>
        </p:sp>
      </p:grpSp>
      <p:pic>
        <p:nvPicPr>
          <p:cNvPr id="3074" name="Picture 2" descr="RÃ©sultat de recherche d'images pour &quot;L'Homme bicentenaire (nouvelle)&quot;">
            <a:extLst>
              <a:ext uri="{FF2B5EF4-FFF2-40B4-BE49-F238E27FC236}">
                <a16:creationId xmlns:a16="http://schemas.microsoft.com/office/drawing/2014/main" id="{88D1CEF8-9AD7-489A-95D5-1C309AD4D245}"/>
              </a:ext>
            </a:extLst>
          </p:cNvPr>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83926" y="1911589"/>
            <a:ext cx="2607731" cy="4301412"/>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9F66C7BD-C0A6-4C65-BB42-E1292FF1EB1E}"/>
              </a:ext>
            </a:extLst>
          </p:cNvPr>
          <p:cNvSpPr txBox="1"/>
          <p:nvPr/>
        </p:nvSpPr>
        <p:spPr>
          <a:xfrm>
            <a:off x="867748" y="6237217"/>
            <a:ext cx="2130776" cy="369332"/>
          </a:xfrm>
          <a:prstGeom prst="rect">
            <a:avLst/>
          </a:prstGeom>
          <a:noFill/>
        </p:spPr>
        <p:txBody>
          <a:bodyPr wrap="none" rtlCol="0">
            <a:spAutoFit/>
          </a:bodyPr>
          <a:lstStyle/>
          <a:p>
            <a:r>
              <a:rPr lang="fr-FR" dirty="0">
                <a:solidFill>
                  <a:srgbClr val="D24726"/>
                </a:solidFill>
                <a:latin typeface="Calibri" panose="020F0502020204030204" pitchFamily="34" charset="0"/>
              </a:rPr>
              <a:t>Roman écrit en 1976</a:t>
            </a:r>
          </a:p>
        </p:txBody>
      </p:sp>
      <p:sp>
        <p:nvSpPr>
          <p:cNvPr id="6" name="ZoneTexte 5">
            <a:extLst>
              <a:ext uri="{FF2B5EF4-FFF2-40B4-BE49-F238E27FC236}">
                <a16:creationId xmlns:a16="http://schemas.microsoft.com/office/drawing/2014/main" id="{F689BCB9-AE8A-439A-A09B-9F0DAAB16FE4}"/>
              </a:ext>
            </a:extLst>
          </p:cNvPr>
          <p:cNvSpPr txBox="1"/>
          <p:nvPr/>
        </p:nvSpPr>
        <p:spPr>
          <a:xfrm>
            <a:off x="4734519" y="1748011"/>
            <a:ext cx="6501191" cy="4647426"/>
          </a:xfrm>
          <a:prstGeom prst="rect">
            <a:avLst/>
          </a:prstGeom>
          <a:noFill/>
        </p:spPr>
        <p:txBody>
          <a:bodyPr wrap="square" rtlCol="0">
            <a:spAutoFit/>
          </a:bodyPr>
          <a:lstStyle/>
          <a:p>
            <a:pPr algn="just"/>
            <a:r>
              <a:rPr lang="fr-FR" sz="4400" dirty="0">
                <a:solidFill>
                  <a:srgbClr val="D24726"/>
                </a:solidFill>
                <a:latin typeface="Calibri" panose="020F0502020204030204" pitchFamily="34" charset="0"/>
              </a:rPr>
              <a:t>L</a:t>
            </a:r>
            <a:r>
              <a:rPr lang="fr-FR" dirty="0">
                <a:solidFill>
                  <a:srgbClr val="002060"/>
                </a:solidFill>
                <a:latin typeface="Calibri" panose="020F0502020204030204" pitchFamily="34" charset="0"/>
              </a:rPr>
              <a:t>e post humain est également traité dans les œuvres de science-fiction, les romans d’anticipation; cette prospective est abordée de façon fulgurante par Isaac Asimov dans ce livre mémorable, </a:t>
            </a:r>
            <a:r>
              <a:rPr lang="fr-FR" dirty="0">
                <a:solidFill>
                  <a:srgbClr val="D24726"/>
                </a:solidFill>
                <a:latin typeface="Calibri" panose="020F0502020204030204" pitchFamily="34" charset="0"/>
              </a:rPr>
              <a:t>‘l’homme bicentenaire’ publié en 1976</a:t>
            </a:r>
            <a:r>
              <a:rPr lang="fr-FR" dirty="0">
                <a:solidFill>
                  <a:srgbClr val="002060"/>
                </a:solidFill>
                <a:latin typeface="Calibri" panose="020F0502020204030204" pitchFamily="34" charset="0"/>
              </a:rPr>
              <a:t>, la date est somme toute importante. </a:t>
            </a:r>
            <a:r>
              <a:rPr lang="fr-FR" b="1" dirty="0">
                <a:solidFill>
                  <a:srgbClr val="002060"/>
                </a:solidFill>
                <a:latin typeface="Calibri" panose="020F0502020204030204" pitchFamily="34" charset="0"/>
              </a:rPr>
              <a:t>Le post humain chez Isaac Asimov résulte à la fois d’une machinisation de l’humain et de l’humanisation de la machine,</a:t>
            </a:r>
          </a:p>
          <a:p>
            <a:pPr algn="just"/>
            <a:r>
              <a:rPr lang="fr-FR" dirty="0">
                <a:solidFill>
                  <a:srgbClr val="002060"/>
                </a:solidFill>
                <a:latin typeface="Calibri" panose="020F0502020204030204" pitchFamily="34" charset="0"/>
              </a:rPr>
              <a:t>Dans ce récit, cette nouvelle, </a:t>
            </a:r>
            <a:r>
              <a:rPr lang="fr-FR" dirty="0">
                <a:solidFill>
                  <a:srgbClr val="D24726"/>
                </a:solidFill>
                <a:latin typeface="Calibri" panose="020F0502020204030204" pitchFamily="34" charset="0"/>
              </a:rPr>
              <a:t>un robot baptisé Andrew sert de valet et de femme de chambre, il divertit la famille </a:t>
            </a:r>
            <a:r>
              <a:rPr lang="fr-FR" dirty="0">
                <a:solidFill>
                  <a:srgbClr val="002060"/>
                </a:solidFill>
                <a:latin typeface="Calibri" panose="020F0502020204030204" pitchFamily="34" charset="0"/>
              </a:rPr>
              <a:t>de ses propriétaires  jusqu’au jour où il offrit une de ses œuvres, un pendentif, Toutefois ces robots n’ont pas été conçus pour produire des œuvres, mais </a:t>
            </a:r>
            <a:r>
              <a:rPr lang="fr-FR" dirty="0">
                <a:solidFill>
                  <a:srgbClr val="D24726"/>
                </a:solidFill>
                <a:latin typeface="Calibri" panose="020F0502020204030204" pitchFamily="34" charset="0"/>
              </a:rPr>
              <a:t>ce robot nommé Andrew s’avère être un artiste et tente de se faire reconnaitre comme un être humain. </a:t>
            </a:r>
            <a:r>
              <a:rPr lang="fr-FR" dirty="0">
                <a:solidFill>
                  <a:srgbClr val="002060"/>
                </a:solidFill>
                <a:latin typeface="Calibri" panose="020F0502020204030204" pitchFamily="34" charset="0"/>
              </a:rPr>
              <a:t>C’est en effet </a:t>
            </a:r>
            <a:r>
              <a:rPr lang="fr-FR" b="1" dirty="0">
                <a:solidFill>
                  <a:srgbClr val="002060"/>
                </a:solidFill>
                <a:latin typeface="Calibri" panose="020F0502020204030204" pitchFamily="34" charset="0"/>
              </a:rPr>
              <a:t>la pratique artistique qui attribue au robot son premier véritable sentiment humain c’est à dire le plaisir, l’émotion qui l’humanise.  </a:t>
            </a:r>
          </a:p>
        </p:txBody>
      </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a:solidFill>
                  <a:srgbClr val="D24726"/>
                </a:solidFill>
              </a:rPr>
              <a:t>Les origines du transhumanisme</a:t>
            </a:r>
            <a:br>
              <a:rPr lang="fr-FR" b="1">
                <a:solidFill>
                  <a:srgbClr val="D24726"/>
                </a:solidFill>
              </a:rPr>
            </a:br>
            <a:br>
              <a:rPr lang="fr-FR" b="1">
                <a:latin typeface="Segoe UI Light" panose="020B0502040204020203" pitchFamily="34" charset="0"/>
                <a:cs typeface="Segoe UI Light" panose="020B0502040204020203" pitchFamily="34" charset="0"/>
              </a:rPr>
            </a:br>
            <a:r>
              <a:rPr lang="fr-FR" b="1">
                <a:latin typeface="Segoe UI Light" panose="020B0502040204020203" pitchFamily="34" charset="0"/>
                <a:cs typeface="Segoe UI Light" panose="020B0502040204020203" pitchFamily="34" charset="0"/>
              </a:rPr>
              <a:t> </a:t>
            </a:r>
            <a:endParaRPr lang="fr-FR" b="1" dirty="0">
              <a:latin typeface="Segoe UI Light" panose="020B0502040204020203" pitchFamily="34" charset="0"/>
              <a:cs typeface="Segoe UI Light" panose="020B0502040204020203" pitchFamily="34" charset="0"/>
            </a:endParaRPr>
          </a:p>
        </p:txBody>
      </p:sp>
      <p:sp>
        <p:nvSpPr>
          <p:cNvPr id="12" name="Rectangle 11">
            <a:extLst>
              <a:ext uri="{FF2B5EF4-FFF2-40B4-BE49-F238E27FC236}">
                <a16:creationId xmlns:a16="http://schemas.microsoft.com/office/drawing/2014/main" id="{3F0428EC-95AA-42C4-AE86-86A1937AB787}"/>
              </a:ext>
            </a:extLst>
          </p:cNvPr>
          <p:cNvSpPr/>
          <p:nvPr/>
        </p:nvSpPr>
        <p:spPr>
          <a:xfrm>
            <a:off x="-347814" y="1340042"/>
            <a:ext cx="11974240"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Le transhumanisme une </a:t>
            </a:r>
            <a:r>
              <a:rPr lang="fr-FR" sz="2400" b="1" dirty="0">
                <a:solidFill>
                  <a:srgbClr val="D24726"/>
                </a:solidFill>
              </a:rPr>
              <a:t>histoire enfouie </a:t>
            </a:r>
            <a:r>
              <a:rPr lang="fr-FR" sz="2400" dirty="0">
                <a:solidFill>
                  <a:srgbClr val="D24726"/>
                </a:solidFill>
              </a:rPr>
              <a:t>dans l’inconscient / </a:t>
            </a:r>
            <a:r>
              <a:rPr lang="fr-FR" sz="2400" b="1" dirty="0">
                <a:solidFill>
                  <a:srgbClr val="D24726"/>
                </a:solidFill>
              </a:rPr>
              <a:t>Science Fiction</a:t>
            </a:r>
          </a:p>
        </p:txBody>
      </p:sp>
    </p:spTree>
    <p:extLst>
      <p:ext uri="{BB962C8B-B14F-4D97-AF65-F5344CB8AC3E}">
        <p14:creationId xmlns:p14="http://schemas.microsoft.com/office/powerpoint/2010/main" val="25124362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20775</a:t>
              </a:r>
            </a:p>
          </p:txBody>
        </p:sp>
      </p:grpSp>
      <p:sp>
        <p:nvSpPr>
          <p:cNvPr id="3" name="ZoneTexte 2">
            <a:extLst>
              <a:ext uri="{FF2B5EF4-FFF2-40B4-BE49-F238E27FC236}">
                <a16:creationId xmlns:a16="http://schemas.microsoft.com/office/drawing/2014/main" id="{9F66C7BD-C0A6-4C65-BB42-E1292FF1EB1E}"/>
              </a:ext>
            </a:extLst>
          </p:cNvPr>
          <p:cNvSpPr txBox="1"/>
          <p:nvPr/>
        </p:nvSpPr>
        <p:spPr>
          <a:xfrm>
            <a:off x="317243" y="5784654"/>
            <a:ext cx="2617261" cy="923330"/>
          </a:xfrm>
          <a:prstGeom prst="rect">
            <a:avLst/>
          </a:prstGeom>
          <a:noFill/>
        </p:spPr>
        <p:txBody>
          <a:bodyPr wrap="square" rtlCol="0">
            <a:spAutoFit/>
          </a:bodyPr>
          <a:lstStyle/>
          <a:p>
            <a:r>
              <a:rPr lang="fr-FR" dirty="0">
                <a:solidFill>
                  <a:srgbClr val="D24726"/>
                </a:solidFill>
                <a:latin typeface="Calibri" panose="020F0502020204030204" pitchFamily="34" charset="0"/>
              </a:rPr>
              <a:t>FM 2030</a:t>
            </a:r>
          </a:p>
          <a:p>
            <a:r>
              <a:rPr lang="fr-FR" dirty="0">
                <a:solidFill>
                  <a:srgbClr val="D24726"/>
                </a:solidFill>
                <a:latin typeface="Calibri" panose="020F0502020204030204" pitchFamily="34" charset="0"/>
              </a:rPr>
              <a:t>Pionnier du Transhumanisme </a:t>
            </a:r>
          </a:p>
        </p:txBody>
      </p:sp>
      <p:sp>
        <p:nvSpPr>
          <p:cNvPr id="6" name="ZoneTexte 5">
            <a:extLst>
              <a:ext uri="{FF2B5EF4-FFF2-40B4-BE49-F238E27FC236}">
                <a16:creationId xmlns:a16="http://schemas.microsoft.com/office/drawing/2014/main" id="{F689BCB9-AE8A-439A-A09B-9F0DAAB16FE4}"/>
              </a:ext>
            </a:extLst>
          </p:cNvPr>
          <p:cNvSpPr txBox="1"/>
          <p:nvPr/>
        </p:nvSpPr>
        <p:spPr>
          <a:xfrm>
            <a:off x="4662876" y="2120952"/>
            <a:ext cx="6501191" cy="769441"/>
          </a:xfrm>
          <a:prstGeom prst="rect">
            <a:avLst/>
          </a:prstGeom>
          <a:noFill/>
        </p:spPr>
        <p:txBody>
          <a:bodyPr wrap="square" rtlCol="0">
            <a:spAutoFit/>
          </a:bodyPr>
          <a:lstStyle/>
          <a:p>
            <a:pPr algn="just"/>
            <a:r>
              <a:rPr lang="fr-FR" sz="4400" dirty="0">
                <a:solidFill>
                  <a:srgbClr val="D24726"/>
                </a:solidFill>
                <a:latin typeface="Calibri" panose="020F0502020204030204" pitchFamily="34" charset="0"/>
              </a:rPr>
              <a:t> </a:t>
            </a:r>
            <a:endParaRPr lang="fr-FR" b="1" dirty="0">
              <a:solidFill>
                <a:srgbClr val="002060"/>
              </a:solidFill>
              <a:latin typeface="Calibri" panose="020F0502020204030204" pitchFamily="34" charset="0"/>
            </a:endParaRPr>
          </a:p>
        </p:txBody>
      </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207" y="91020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2" name="Rectangle 11">
            <a:extLst>
              <a:ext uri="{FF2B5EF4-FFF2-40B4-BE49-F238E27FC236}">
                <a16:creationId xmlns:a16="http://schemas.microsoft.com/office/drawing/2014/main" id="{3F0428EC-95AA-42C4-AE86-86A1937AB787}"/>
              </a:ext>
            </a:extLst>
          </p:cNvPr>
          <p:cNvSpPr/>
          <p:nvPr/>
        </p:nvSpPr>
        <p:spPr>
          <a:xfrm>
            <a:off x="-336365" y="1155329"/>
            <a:ext cx="11974240"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Le transhumanisme une </a:t>
            </a:r>
            <a:r>
              <a:rPr lang="fr-FR" sz="2400" b="1" dirty="0">
                <a:solidFill>
                  <a:srgbClr val="D24726"/>
                </a:solidFill>
              </a:rPr>
              <a:t>histoire enfouie </a:t>
            </a:r>
            <a:r>
              <a:rPr lang="fr-FR" sz="2400" dirty="0">
                <a:solidFill>
                  <a:srgbClr val="D24726"/>
                </a:solidFill>
              </a:rPr>
              <a:t>dans l’inconscient / </a:t>
            </a:r>
            <a:r>
              <a:rPr lang="fr-FR" sz="2400" b="1" dirty="0">
                <a:solidFill>
                  <a:srgbClr val="D24726"/>
                </a:solidFill>
              </a:rPr>
              <a:t>Science Fiction</a:t>
            </a:r>
          </a:p>
        </p:txBody>
      </p:sp>
      <p:sp>
        <p:nvSpPr>
          <p:cNvPr id="2" name="Rectangle 1">
            <a:extLst>
              <a:ext uri="{FF2B5EF4-FFF2-40B4-BE49-F238E27FC236}">
                <a16:creationId xmlns:a16="http://schemas.microsoft.com/office/drawing/2014/main" id="{53B9BBE2-BFB5-4642-AC6D-C1111D915846}"/>
              </a:ext>
            </a:extLst>
          </p:cNvPr>
          <p:cNvSpPr/>
          <p:nvPr/>
        </p:nvSpPr>
        <p:spPr>
          <a:xfrm>
            <a:off x="3056248" y="1383184"/>
            <a:ext cx="8071998" cy="6032421"/>
          </a:xfrm>
          <a:prstGeom prst="rect">
            <a:avLst/>
          </a:prstGeom>
        </p:spPr>
        <p:txBody>
          <a:bodyPr wrap="square">
            <a:spAutoFit/>
          </a:bodyPr>
          <a:lstStyle/>
          <a:p>
            <a:pPr algn="just"/>
            <a:r>
              <a:rPr lang="fr-FR" dirty="0">
                <a:solidFill>
                  <a:srgbClr val="002060"/>
                </a:solidFill>
                <a:latin typeface="Calibri" panose="020F0502020204030204" pitchFamily="34" charset="0"/>
              </a:rPr>
              <a:t> </a:t>
            </a:r>
            <a:r>
              <a:rPr lang="fr-FR" sz="5400" dirty="0" err="1">
                <a:solidFill>
                  <a:srgbClr val="D24726"/>
                </a:solidFill>
                <a:latin typeface="Calibri" panose="020F0502020204030204" pitchFamily="34" charset="0"/>
                <a:hlinkClick r:id="rId3">
                  <a:extLst>
                    <a:ext uri="{A12FA001-AC4F-418D-AE19-62706E023703}">
                      <ahyp:hlinkClr xmlns:ahyp="http://schemas.microsoft.com/office/drawing/2018/hyperlinkcolor" val="tx"/>
                    </a:ext>
                  </a:extLst>
                </a:hlinkClick>
              </a:rPr>
              <a:t>F</a:t>
            </a:r>
            <a:r>
              <a:rPr lang="fr-FR" dirty="0" err="1">
                <a:solidFill>
                  <a:srgbClr val="D24726"/>
                </a:solidFill>
                <a:latin typeface="Calibri" panose="020F0502020204030204" pitchFamily="34" charset="0"/>
                <a:hlinkClick r:id="rId3">
                  <a:extLst>
                    <a:ext uri="{A12FA001-AC4F-418D-AE19-62706E023703}">
                      <ahyp:hlinkClr xmlns:ahyp="http://schemas.microsoft.com/office/drawing/2018/hyperlinkcolor" val="tx"/>
                    </a:ext>
                  </a:extLst>
                </a:hlinkClick>
              </a:rPr>
              <a:t>ereidoun</a:t>
            </a:r>
            <a:r>
              <a:rPr lang="fr-FR" dirty="0">
                <a:solidFill>
                  <a:srgbClr val="D24726"/>
                </a:solidFill>
                <a:latin typeface="Calibri" panose="020F0502020204030204" pitchFamily="34" charset="0"/>
                <a:hlinkClick r:id="rId3">
                  <a:extLst>
                    <a:ext uri="{A12FA001-AC4F-418D-AE19-62706E023703}">
                      <ahyp:hlinkClr xmlns:ahyp="http://schemas.microsoft.com/office/drawing/2018/hyperlinkcolor" val="tx"/>
                    </a:ext>
                  </a:extLst>
                </a:hlinkClick>
              </a:rPr>
              <a:t> M. </a:t>
            </a:r>
            <a:r>
              <a:rPr lang="fr-FR" dirty="0" err="1">
                <a:solidFill>
                  <a:srgbClr val="D24726"/>
                </a:solidFill>
                <a:latin typeface="Calibri" panose="020F0502020204030204" pitchFamily="34" charset="0"/>
                <a:hlinkClick r:id="rId3">
                  <a:extLst>
                    <a:ext uri="{A12FA001-AC4F-418D-AE19-62706E023703}">
                      <ahyp:hlinkClr xmlns:ahyp="http://schemas.microsoft.com/office/drawing/2018/hyperlinkcolor" val="tx"/>
                    </a:ext>
                  </a:extLst>
                </a:hlinkClick>
              </a:rPr>
              <a:t>Esfandiary</a:t>
            </a:r>
            <a:r>
              <a:rPr lang="fr-FR" dirty="0">
                <a:solidFill>
                  <a:srgbClr val="002060"/>
                </a:solidFill>
                <a:latin typeface="Calibri" panose="020F0502020204030204" pitchFamily="34" charset="0"/>
              </a:rPr>
              <a:t>. (1930-2000)  Pionnier  du transhumanisme qui avait selon ses propos la nostalgie du futur, ce philosophe futuriste d’origine iranienne a bénéficié lors de sa mort de la technologie de cryopréservation, il s’était également fait appeler FM-2030, considérant que l'âge d’or de l’humanité serait alors atteint à cette date. </a:t>
            </a:r>
          </a:p>
          <a:p>
            <a:pPr algn="just"/>
            <a:endParaRPr lang="fr-FR" sz="800" dirty="0">
              <a:solidFill>
                <a:srgbClr val="002060"/>
              </a:solidFill>
              <a:latin typeface="Calibri" panose="020F0502020204030204" pitchFamily="34" charset="0"/>
            </a:endParaRPr>
          </a:p>
          <a:p>
            <a:pPr algn="just"/>
            <a:r>
              <a:rPr lang="fr-FR" b="1" dirty="0">
                <a:solidFill>
                  <a:srgbClr val="D24726"/>
                </a:solidFill>
                <a:latin typeface="Calibri" panose="020F0502020204030204" pitchFamily="34" charset="0"/>
              </a:rPr>
              <a:t>FM-2030 prédit en 1973  </a:t>
            </a:r>
            <a:r>
              <a:rPr lang="fr-FR" dirty="0">
                <a:solidFill>
                  <a:srgbClr val="D24726"/>
                </a:solidFill>
                <a:latin typeface="Calibri" panose="020F0502020204030204" pitchFamily="34" charset="0"/>
              </a:rPr>
              <a:t>l’avènement d’une communication planétaire </a:t>
            </a:r>
            <a:r>
              <a:rPr lang="fr-FR" dirty="0">
                <a:solidFill>
                  <a:srgbClr val="002060"/>
                </a:solidFill>
                <a:latin typeface="Calibri" panose="020F0502020204030204" pitchFamily="34" charset="0"/>
              </a:rPr>
              <a:t>plus fluide et plus libre qui épanouira et libérera les individus, dans la lignée des premières utopies des réseaux. Selon le futuriste </a:t>
            </a:r>
            <a:r>
              <a:rPr lang="fr-FR" i="1" dirty="0">
                <a:solidFill>
                  <a:srgbClr val="002060"/>
                </a:solidFill>
                <a:latin typeface="Calibri" panose="020F0502020204030204" pitchFamily="34" charset="0"/>
              </a:rPr>
              <a:t>«La famille, le mariage, l’école, le travail à plein temps, le gouvernement bureaucratique, la ville, la nation… sont des systèmes féodaux et industriels ». ls n’étaient valables que tant que nous avions des technologies féodales et industrielles. Ces systèmes ne survivront pas à </a:t>
            </a:r>
            <a:r>
              <a:rPr lang="fr-FR" i="1" dirty="0">
                <a:solidFill>
                  <a:srgbClr val="C00000"/>
                </a:solidFill>
                <a:latin typeface="Calibri" panose="020F0502020204030204" pitchFamily="34" charset="0"/>
              </a:rPr>
              <a:t>l’émergence des </a:t>
            </a:r>
            <a:r>
              <a:rPr lang="fr-FR" i="1" dirty="0" err="1">
                <a:solidFill>
                  <a:srgbClr val="C00000"/>
                </a:solidFill>
                <a:latin typeface="Calibri" panose="020F0502020204030204" pitchFamily="34" charset="0"/>
              </a:rPr>
              <a:t>télétechnologies</a:t>
            </a:r>
            <a:r>
              <a:rPr lang="fr-FR" i="1" dirty="0">
                <a:solidFill>
                  <a:srgbClr val="002060"/>
                </a:solidFill>
                <a:latin typeface="Calibri" panose="020F0502020204030204" pitchFamily="34" charset="0"/>
              </a:rPr>
              <a:t>. Ils sont trop structurés, trop fragmentés, trop lents, trop enracinés. </a:t>
            </a:r>
            <a:r>
              <a:rPr lang="fr-FR" i="1" dirty="0">
                <a:solidFill>
                  <a:srgbClr val="C00000"/>
                </a:solidFill>
                <a:latin typeface="Calibri" panose="020F0502020204030204" pitchFamily="34" charset="0"/>
              </a:rPr>
              <a:t>La </a:t>
            </a:r>
            <a:r>
              <a:rPr lang="fr-FR" i="1" dirty="0" err="1">
                <a:solidFill>
                  <a:srgbClr val="C00000"/>
                </a:solidFill>
                <a:latin typeface="Calibri" panose="020F0502020204030204" pitchFamily="34" charset="0"/>
              </a:rPr>
              <a:t>télétechnologie</a:t>
            </a:r>
            <a:r>
              <a:rPr lang="fr-FR" i="1" dirty="0">
                <a:solidFill>
                  <a:srgbClr val="C00000"/>
                </a:solidFill>
                <a:latin typeface="Calibri" panose="020F0502020204030204" pitchFamily="34" charset="0"/>
              </a:rPr>
              <a:t> génèrera ses propres styles de vie, redessinera tous les aspects de la vie.</a:t>
            </a:r>
            <a:r>
              <a:rPr lang="fr-FR" i="1" dirty="0">
                <a:solidFill>
                  <a:srgbClr val="002060"/>
                </a:solidFill>
                <a:latin typeface="Calibri" panose="020F0502020204030204" pitchFamily="34" charset="0"/>
              </a:rPr>
              <a:t>». FM 2030 prédit que dès le début du XXIème siècle les gouvernements n’existeront plus que pour la forme, </a:t>
            </a:r>
            <a:r>
              <a:rPr lang="fr-FR" i="1" dirty="0">
                <a:solidFill>
                  <a:srgbClr val="C00000"/>
                </a:solidFill>
                <a:latin typeface="Calibri" panose="020F0502020204030204" pitchFamily="34" charset="0"/>
              </a:rPr>
              <a:t>le pouvoir aura été transmis aux gens par le biais du consensus direct.</a:t>
            </a:r>
            <a:r>
              <a:rPr lang="fr-FR" i="1" dirty="0">
                <a:solidFill>
                  <a:srgbClr val="002060"/>
                </a:solidFill>
                <a:latin typeface="Calibri" panose="020F0502020204030204" pitchFamily="34" charset="0"/>
              </a:rPr>
              <a:t>» Ainsi, nous pourrons atteindre selon lui la «vraie démocratie»</a:t>
            </a:r>
          </a:p>
          <a:p>
            <a:pPr algn="just"/>
            <a:endParaRPr lang="fr-FR" dirty="0">
              <a:solidFill>
                <a:srgbClr val="002060"/>
              </a:solidFill>
              <a:latin typeface="Calibri" panose="020F0502020204030204" pitchFamily="34" charset="0"/>
            </a:endParaRPr>
          </a:p>
          <a:p>
            <a:pPr algn="just"/>
            <a:endParaRPr lang="fr-FR" dirty="0">
              <a:solidFill>
                <a:srgbClr val="002060"/>
              </a:solidFill>
              <a:latin typeface="Calibri" panose="020F0502020204030204" pitchFamily="34" charset="0"/>
            </a:endParaRPr>
          </a:p>
        </p:txBody>
      </p:sp>
      <p:pic>
        <p:nvPicPr>
          <p:cNvPr id="2050" name="Picture 2" descr="FM2030.jpg">
            <a:extLst>
              <a:ext uri="{FF2B5EF4-FFF2-40B4-BE49-F238E27FC236}">
                <a16:creationId xmlns:a16="http://schemas.microsoft.com/office/drawing/2014/main" id="{C5780060-8490-47EB-9230-7120D2206B2F}"/>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78710" y="1948930"/>
            <a:ext cx="2566116" cy="3835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408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21775</a:t>
              </a:r>
            </a:p>
          </p:txBody>
        </p:sp>
      </p:gr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a:solidFill>
                  <a:srgbClr val="D24726"/>
                </a:solidFill>
              </a:rPr>
              <a:t>Les origines du transhumanisme</a:t>
            </a:r>
            <a:br>
              <a:rPr lang="fr-FR" b="1">
                <a:solidFill>
                  <a:srgbClr val="D24726"/>
                </a:solidFill>
              </a:rPr>
            </a:br>
            <a:br>
              <a:rPr lang="fr-FR" b="1">
                <a:latin typeface="Segoe UI Light" panose="020B0502040204020203" pitchFamily="34" charset="0"/>
                <a:cs typeface="Segoe UI Light" panose="020B0502040204020203" pitchFamily="34" charset="0"/>
              </a:rPr>
            </a:br>
            <a:r>
              <a:rPr lang="fr-FR" b="1">
                <a:latin typeface="Segoe UI Light" panose="020B0502040204020203" pitchFamily="34" charset="0"/>
                <a:cs typeface="Segoe UI Light" panose="020B0502040204020203" pitchFamily="34" charset="0"/>
              </a:rPr>
              <a:t> </a:t>
            </a:r>
            <a:endParaRPr lang="fr-FR" b="1" dirty="0">
              <a:latin typeface="Segoe UI Light" panose="020B0502040204020203" pitchFamily="34" charset="0"/>
              <a:cs typeface="Segoe UI Light" panose="020B0502040204020203" pitchFamily="34" charset="0"/>
            </a:endParaRPr>
          </a:p>
        </p:txBody>
      </p:sp>
      <p:sp>
        <p:nvSpPr>
          <p:cNvPr id="12" name="Rectangle 11">
            <a:extLst>
              <a:ext uri="{FF2B5EF4-FFF2-40B4-BE49-F238E27FC236}">
                <a16:creationId xmlns:a16="http://schemas.microsoft.com/office/drawing/2014/main" id="{3F0428EC-95AA-42C4-AE86-86A1937AB787}"/>
              </a:ext>
            </a:extLst>
          </p:cNvPr>
          <p:cNvSpPr/>
          <p:nvPr/>
        </p:nvSpPr>
        <p:spPr>
          <a:xfrm>
            <a:off x="-347814" y="1340042"/>
            <a:ext cx="12023548"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Le transhumanisme une </a:t>
            </a:r>
            <a:r>
              <a:rPr lang="fr-FR" sz="2400" b="1" dirty="0">
                <a:solidFill>
                  <a:srgbClr val="D24726"/>
                </a:solidFill>
              </a:rPr>
              <a:t>histoire enfouie </a:t>
            </a:r>
            <a:r>
              <a:rPr lang="fr-FR" sz="2400" dirty="0">
                <a:solidFill>
                  <a:srgbClr val="D24726"/>
                </a:solidFill>
              </a:rPr>
              <a:t>dans l’inconscient / </a:t>
            </a:r>
            <a:r>
              <a:rPr lang="fr-FR" sz="2400" b="1" dirty="0">
                <a:solidFill>
                  <a:srgbClr val="D24726"/>
                </a:solidFill>
              </a:rPr>
              <a:t>Techno Science</a:t>
            </a:r>
          </a:p>
        </p:txBody>
      </p:sp>
      <p:sp>
        <p:nvSpPr>
          <p:cNvPr id="2" name="Rectangle 1">
            <a:extLst>
              <a:ext uri="{FF2B5EF4-FFF2-40B4-BE49-F238E27FC236}">
                <a16:creationId xmlns:a16="http://schemas.microsoft.com/office/drawing/2014/main" id="{C4C537F4-B544-44FC-835B-ED4C93EBC202}"/>
              </a:ext>
            </a:extLst>
          </p:cNvPr>
          <p:cNvSpPr/>
          <p:nvPr/>
        </p:nvSpPr>
        <p:spPr>
          <a:xfrm>
            <a:off x="4109071" y="4390558"/>
            <a:ext cx="6978298" cy="2031325"/>
          </a:xfrm>
          <a:prstGeom prst="rect">
            <a:avLst/>
          </a:prstGeom>
        </p:spPr>
        <p:txBody>
          <a:bodyPr wrap="square">
            <a:spAutoFit/>
          </a:bodyPr>
          <a:lstStyle/>
          <a:p>
            <a:pPr algn="just"/>
            <a:r>
              <a:rPr lang="fr-FR" b="1" dirty="0">
                <a:solidFill>
                  <a:srgbClr val="D24726"/>
                </a:solidFill>
                <a:latin typeface="Calibri" panose="020F0502020204030204" pitchFamily="34" charset="0"/>
              </a:rPr>
              <a:t> </a:t>
            </a:r>
            <a:r>
              <a:rPr lang="fr-FR" dirty="0">
                <a:solidFill>
                  <a:srgbClr val="002060"/>
                </a:solidFill>
                <a:latin typeface="Calibri" panose="020F0502020204030204" pitchFamily="34" charset="0"/>
              </a:rPr>
              <a:t>. « </a:t>
            </a:r>
            <a:r>
              <a:rPr lang="fr-FR" i="1" dirty="0">
                <a:solidFill>
                  <a:srgbClr val="002060"/>
                </a:solidFill>
                <a:latin typeface="Calibri" panose="020F0502020204030204" pitchFamily="34" charset="0"/>
              </a:rPr>
              <a:t>A la lumière de la biologie de l'évolution, l'homme peut désormais se concevoir comme le seul agent menant à d'avantages d'avancées sur cette planète, et l'un des rares instruments du progrès dans tout l'univers. Il se retrouve dans la position inattendue de gérant du processus cosmique d'évolution. Il ne doit plus se sentir séparé du reste de la nature [...] Il ne doit plus se percevoir comme étant sans importance par rapport au cosmos. »</a:t>
            </a:r>
          </a:p>
        </p:txBody>
      </p:sp>
      <p:sp>
        <p:nvSpPr>
          <p:cNvPr id="5" name="Rectangle 4">
            <a:extLst>
              <a:ext uri="{FF2B5EF4-FFF2-40B4-BE49-F238E27FC236}">
                <a16:creationId xmlns:a16="http://schemas.microsoft.com/office/drawing/2014/main" id="{D2C50EAB-AD11-4A7F-969C-383DFEB1876A}"/>
              </a:ext>
            </a:extLst>
          </p:cNvPr>
          <p:cNvSpPr/>
          <p:nvPr/>
        </p:nvSpPr>
        <p:spPr>
          <a:xfrm>
            <a:off x="751371" y="5451680"/>
            <a:ext cx="2765001" cy="830997"/>
          </a:xfrm>
          <a:prstGeom prst="rect">
            <a:avLst/>
          </a:prstGeom>
        </p:spPr>
        <p:txBody>
          <a:bodyPr wrap="square">
            <a:spAutoFit/>
          </a:bodyPr>
          <a:lstStyle/>
          <a:p>
            <a:pPr algn="just"/>
            <a:r>
              <a:rPr lang="fr-FR" sz="1600" dirty="0">
                <a:solidFill>
                  <a:srgbClr val="D24726"/>
                </a:solidFill>
              </a:rPr>
              <a:t>Julian Huxley 1887-1975</a:t>
            </a:r>
          </a:p>
          <a:p>
            <a:pPr algn="just"/>
            <a:r>
              <a:rPr lang="fr-FR" sz="1600" dirty="0">
                <a:solidFill>
                  <a:srgbClr val="D24726"/>
                </a:solidFill>
              </a:rPr>
              <a:t>Biologiste Britannique</a:t>
            </a:r>
          </a:p>
          <a:p>
            <a:pPr algn="just"/>
            <a:r>
              <a:rPr lang="fr-FR" sz="1600" dirty="0">
                <a:solidFill>
                  <a:srgbClr val="D24726"/>
                </a:solidFill>
              </a:rPr>
              <a:t>Théoricien de l’eugénisme</a:t>
            </a:r>
            <a:endParaRPr lang="fr-FR" sz="1600" dirty="0"/>
          </a:p>
        </p:txBody>
      </p:sp>
      <p:pic>
        <p:nvPicPr>
          <p:cNvPr id="1026" name="Picture 2" descr="RÃ©sultat de recherche d'images pour &quot;Julian Huxley&quot;">
            <a:extLst>
              <a:ext uri="{FF2B5EF4-FFF2-40B4-BE49-F238E27FC236}">
                <a16:creationId xmlns:a16="http://schemas.microsoft.com/office/drawing/2014/main" id="{16C046F5-5D24-4ED3-BC7E-DC4FA6D8984F}"/>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62387" y="2275040"/>
            <a:ext cx="2614392" cy="304598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24C03B1-1F8D-419B-A176-61A0AA20B886}"/>
              </a:ext>
            </a:extLst>
          </p:cNvPr>
          <p:cNvSpPr/>
          <p:nvPr/>
        </p:nvSpPr>
        <p:spPr>
          <a:xfrm>
            <a:off x="4109071" y="2092972"/>
            <a:ext cx="6885384" cy="2308324"/>
          </a:xfrm>
          <a:prstGeom prst="rect">
            <a:avLst/>
          </a:prstGeom>
        </p:spPr>
        <p:txBody>
          <a:bodyPr wrap="square">
            <a:spAutoFit/>
          </a:bodyPr>
          <a:lstStyle/>
          <a:p>
            <a:pPr algn="just"/>
            <a:r>
              <a:rPr lang="fr-FR" dirty="0">
                <a:solidFill>
                  <a:srgbClr val="D24726"/>
                </a:solidFill>
                <a:latin typeface="Calibri" panose="020F0502020204030204" pitchFamily="34" charset="0"/>
              </a:rPr>
              <a:t>Dès 1957, Julian Huxley est persuadé que l’homme est capable d’amélioration et notamment en partant d’une conception eugéniste comme moyen d’amélioration de l’espèce humaine..</a:t>
            </a:r>
          </a:p>
          <a:p>
            <a:pPr algn="just"/>
            <a:r>
              <a:rPr lang="fr-FR" dirty="0">
                <a:solidFill>
                  <a:srgbClr val="D24726"/>
                </a:solidFill>
                <a:latin typeface="Calibri" panose="020F0502020204030204" pitchFamily="34" charset="0"/>
              </a:rPr>
              <a:t>Pour Julian Huxley, l’intellect humain l’autorise à </a:t>
            </a:r>
            <a:r>
              <a:rPr lang="fr-FR" b="1" dirty="0">
                <a:solidFill>
                  <a:srgbClr val="D24726"/>
                </a:solidFill>
                <a:latin typeface="Calibri" panose="020F0502020204030204" pitchFamily="34" charset="0"/>
              </a:rPr>
              <a:t>dépasser le mécanisme aveugle de l'évolution naturelle; La science l’autorisera demain à accéder à un nouveau type d'évolution fondé non plus sur la </a:t>
            </a:r>
            <a:r>
              <a:rPr lang="fr-FR" b="1" dirty="0">
                <a:solidFill>
                  <a:srgbClr val="D24726"/>
                </a:solidFill>
                <a:latin typeface="Calibri" panose="020F0502020204030204" pitchFamily="34" charset="0"/>
                <a:hlinkClick r:id="rId4" tooltip="Sélection naturelle">
                  <a:extLst>
                    <a:ext uri="{A12FA001-AC4F-418D-AE19-62706E023703}">
                      <ahyp:hlinkClr xmlns:ahyp="http://schemas.microsoft.com/office/drawing/2018/hyperlinkcolor" val="tx"/>
                    </a:ext>
                  </a:extLst>
                </a:hlinkClick>
              </a:rPr>
              <a:t>sélection naturelle</a:t>
            </a:r>
            <a:r>
              <a:rPr lang="fr-FR" b="1" dirty="0">
                <a:solidFill>
                  <a:srgbClr val="D24726"/>
                </a:solidFill>
                <a:latin typeface="Calibri" panose="020F0502020204030204" pitchFamily="34" charset="0"/>
              </a:rPr>
              <a:t> mais sur le contrôle conscient de la biologie</a:t>
            </a:r>
            <a:r>
              <a:rPr lang="fr-FR" dirty="0">
                <a:solidFill>
                  <a:srgbClr val="D24726"/>
                </a:solidFill>
                <a:latin typeface="Calibri" panose="020F0502020204030204" pitchFamily="34" charset="0"/>
              </a:rPr>
              <a:t>, portant ainsi le progrès vers de nouveaux sommets</a:t>
            </a:r>
          </a:p>
        </p:txBody>
      </p:sp>
    </p:spTree>
    <p:extLst>
      <p:ext uri="{BB962C8B-B14F-4D97-AF65-F5344CB8AC3E}">
        <p14:creationId xmlns:p14="http://schemas.microsoft.com/office/powerpoint/2010/main" val="161464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521025" y="928263"/>
            <a:ext cx="8684577" cy="640080"/>
          </a:xfrm>
        </p:spPr>
        <p:txBody>
          <a:bodyPr rtlCol="0">
            <a:noAutofit/>
          </a:bodyPr>
          <a:lstStyle/>
          <a:p>
            <a:r>
              <a:rPr lang="fr-FR" b="1" dirty="0">
                <a:solidFill>
                  <a:srgbClr val="D24726"/>
                </a:solidFill>
              </a:rPr>
              <a:t>Les origines du transhumanisme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22</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r>
              <a:rPr lang="fr-FR" b="1" dirty="0">
                <a:solidFill>
                  <a:srgbClr val="002060"/>
                </a:solidFill>
                <a:latin typeface="PT Serif"/>
              </a:rPr>
              <a:t>  </a:t>
            </a:r>
            <a:endParaRPr lang="fr-FR" b="1" dirty="0">
              <a:solidFill>
                <a:srgbClr val="002060"/>
              </a:solidFill>
            </a:endParaRPr>
          </a:p>
        </p:txBody>
      </p:sp>
      <p:sp>
        <p:nvSpPr>
          <p:cNvPr id="11" name="Rectangle 10">
            <a:extLst>
              <a:ext uri="{FF2B5EF4-FFF2-40B4-BE49-F238E27FC236}">
                <a16:creationId xmlns:a16="http://schemas.microsoft.com/office/drawing/2014/main" id="{2FA392A7-25F3-4E71-A86A-9ACA28F6D289}"/>
              </a:ext>
            </a:extLst>
          </p:cNvPr>
          <p:cNvSpPr/>
          <p:nvPr/>
        </p:nvSpPr>
        <p:spPr>
          <a:xfrm>
            <a:off x="1743660" y="1263098"/>
            <a:ext cx="10250948" cy="523220"/>
          </a:xfrm>
          <a:prstGeom prst="rect">
            <a:avLst/>
          </a:prstGeom>
        </p:spPr>
        <p:txBody>
          <a:bodyPr wrap="none">
            <a:spAutoFit/>
          </a:bodyPr>
          <a:lstStyle/>
          <a:p>
            <a:pPr marL="895350">
              <a:buClr>
                <a:srgbClr val="D24726"/>
              </a:buClr>
              <a:buSzPct val="150000"/>
            </a:pPr>
            <a:r>
              <a:rPr lang="fr-FR" sz="2800" b="1" dirty="0">
                <a:solidFill>
                  <a:srgbClr val="D24726"/>
                </a:solidFill>
              </a:rPr>
              <a:t> **** Echo théologique, le péché une triple rupture****</a:t>
            </a:r>
          </a:p>
        </p:txBody>
      </p:sp>
      <p:sp>
        <p:nvSpPr>
          <p:cNvPr id="10" name="Rectangle 9">
            <a:extLst>
              <a:ext uri="{FF2B5EF4-FFF2-40B4-BE49-F238E27FC236}">
                <a16:creationId xmlns:a16="http://schemas.microsoft.com/office/drawing/2014/main" id="{A1BA3F02-4DEC-46FC-AD72-C3197EDAFC89}"/>
              </a:ext>
            </a:extLst>
          </p:cNvPr>
          <p:cNvSpPr/>
          <p:nvPr/>
        </p:nvSpPr>
        <p:spPr>
          <a:xfrm>
            <a:off x="3137874" y="1838094"/>
            <a:ext cx="8684577" cy="923330"/>
          </a:xfrm>
          <a:prstGeom prst="rect">
            <a:avLst/>
          </a:prstGeom>
        </p:spPr>
        <p:txBody>
          <a:bodyPr wrap="square">
            <a:spAutoFit/>
          </a:bodyPr>
          <a:lstStyle/>
          <a:p>
            <a:pPr algn="just"/>
            <a:r>
              <a:rPr lang="fr-FR" b="1" dirty="0">
                <a:solidFill>
                  <a:srgbClr val="002060"/>
                </a:solidFill>
                <a:latin typeface="Calibri" panose="020F0502020204030204" pitchFamily="34" charset="0"/>
              </a:rPr>
              <a:t>L’homme a engagé dès sa sortie de l’Eden une nouvelle révolution pour dépasser ou enjamber les frontières qui ont jalonné sa dimension existentielle à savoir le corps, le jardin, le travail.</a:t>
            </a:r>
          </a:p>
        </p:txBody>
      </p:sp>
      <p:sp>
        <p:nvSpPr>
          <p:cNvPr id="12" name="ZoneTexte 11">
            <a:extLst>
              <a:ext uri="{FF2B5EF4-FFF2-40B4-BE49-F238E27FC236}">
                <a16:creationId xmlns:a16="http://schemas.microsoft.com/office/drawing/2014/main" id="{90EE5FE4-D8A8-45C3-B718-994088C02425}"/>
              </a:ext>
            </a:extLst>
          </p:cNvPr>
          <p:cNvSpPr txBox="1"/>
          <p:nvPr/>
        </p:nvSpPr>
        <p:spPr>
          <a:xfrm>
            <a:off x="3137874" y="2805673"/>
            <a:ext cx="8684695" cy="3570208"/>
          </a:xfrm>
          <a:prstGeom prst="rect">
            <a:avLst/>
          </a:prstGeom>
          <a:noFill/>
        </p:spPr>
        <p:txBody>
          <a:bodyPr wrap="square" rtlCol="0">
            <a:spAutoFit/>
          </a:bodyPr>
          <a:lstStyle/>
          <a:p>
            <a:pPr algn="just"/>
            <a:r>
              <a:rPr lang="fr-FR" sz="1600" b="1" dirty="0">
                <a:solidFill>
                  <a:srgbClr val="D24726"/>
                </a:solidFill>
              </a:rPr>
              <a:t>Le corps </a:t>
            </a:r>
            <a:r>
              <a:rPr lang="fr-FR" sz="1600" b="1" dirty="0">
                <a:solidFill>
                  <a:srgbClr val="002060"/>
                </a:solidFill>
              </a:rPr>
              <a:t>refus de l’enfermement d’un corps </a:t>
            </a:r>
            <a:r>
              <a:rPr lang="fr-FR" sz="1600" dirty="0">
                <a:solidFill>
                  <a:srgbClr val="002060"/>
                </a:solidFill>
              </a:rPr>
              <a:t>qui fait notre humanité en tant qu’homme ou femme, Revendication de la plasticité, de l’auto détermination, de la malléabilité des identités, refus de toute forme de finitude cognitive ou physique, il faut au-delà de réparer le corps infirme</a:t>
            </a:r>
            <a:r>
              <a:rPr lang="fr-FR" sz="1600" dirty="0"/>
              <a:t>, </a:t>
            </a:r>
            <a:r>
              <a:rPr lang="fr-FR" sz="1600" b="1" dirty="0">
                <a:solidFill>
                  <a:srgbClr val="D24726"/>
                </a:solidFill>
              </a:rPr>
              <a:t>l’augmenter, le transformer. et le muter</a:t>
            </a:r>
          </a:p>
          <a:p>
            <a:endParaRPr lang="fr-FR" sz="1600" b="1" dirty="0">
              <a:solidFill>
                <a:srgbClr val="D24726"/>
              </a:solidFill>
            </a:endParaRPr>
          </a:p>
          <a:p>
            <a:pPr algn="just"/>
            <a:r>
              <a:rPr lang="fr-FR" sz="1600" b="1" dirty="0">
                <a:solidFill>
                  <a:srgbClr val="D24726"/>
                </a:solidFill>
              </a:rPr>
              <a:t>Le jardin </a:t>
            </a:r>
            <a:r>
              <a:rPr lang="fr-FR" sz="1600" b="1" dirty="0">
                <a:solidFill>
                  <a:srgbClr val="002060"/>
                </a:solidFill>
              </a:rPr>
              <a:t>le modèle économique de la proximité est abandonné </a:t>
            </a:r>
            <a:r>
              <a:rPr lang="fr-FR" sz="1600" dirty="0">
                <a:solidFill>
                  <a:srgbClr val="002060"/>
                </a:solidFill>
              </a:rPr>
              <a:t>au profit d’une mise à distance, Il est frappant de noter que l’Eden n’est pas surdimensionné, n’est pas non plus une prison dorée, le jardin est à hauteur d’homme, </a:t>
            </a:r>
            <a:r>
              <a:rPr lang="fr-FR" sz="1600" b="1" dirty="0">
                <a:solidFill>
                  <a:srgbClr val="002060"/>
                </a:solidFill>
              </a:rPr>
              <a:t>le proche, le prochain constituent la matrice du jardin</a:t>
            </a:r>
            <a:r>
              <a:rPr lang="fr-FR" sz="1600" dirty="0">
                <a:solidFill>
                  <a:srgbClr val="002060"/>
                </a:solidFill>
              </a:rPr>
              <a:t>. Mais Il faut pour l’homme reconstruire </a:t>
            </a:r>
            <a:r>
              <a:rPr lang="fr-FR" sz="1600" b="1" dirty="0">
                <a:solidFill>
                  <a:srgbClr val="D24726"/>
                </a:solidFill>
              </a:rPr>
              <a:t>une autre Babel</a:t>
            </a:r>
          </a:p>
          <a:p>
            <a:pPr algn="just"/>
            <a:endParaRPr lang="fr-FR" sz="1600" dirty="0">
              <a:solidFill>
                <a:srgbClr val="002060"/>
              </a:solidFill>
            </a:endParaRPr>
          </a:p>
          <a:p>
            <a:pPr algn="just"/>
            <a:r>
              <a:rPr lang="fr-FR" sz="1600" b="1" dirty="0">
                <a:solidFill>
                  <a:srgbClr val="D24726"/>
                </a:solidFill>
              </a:rPr>
              <a:t>Le travail </a:t>
            </a:r>
            <a:r>
              <a:rPr lang="fr-FR" sz="1600" dirty="0">
                <a:solidFill>
                  <a:srgbClr val="002060"/>
                </a:solidFill>
              </a:rPr>
              <a:t>Les algorithmes  et la robotisation vont révolutionner le monde de l’emploi, en affaiblissant la dynamique et les ressorts qui construisent le travail humain. Il faut à tout prix sortir de la corvéabilité de la condition d’homme emprisonné par le travail. </a:t>
            </a:r>
          </a:p>
          <a:p>
            <a:pPr algn="just"/>
            <a:r>
              <a:rPr lang="fr-FR" sz="1600" b="1" dirty="0">
                <a:solidFill>
                  <a:srgbClr val="002060"/>
                </a:solidFill>
              </a:rPr>
              <a:t>C’est le refus sans doute inconscient de la peine infligée par Dieu</a:t>
            </a:r>
            <a:r>
              <a:rPr lang="fr-FR" dirty="0">
                <a:solidFill>
                  <a:srgbClr val="002060"/>
                </a:solidFill>
              </a:rPr>
              <a:t>. </a:t>
            </a:r>
          </a:p>
        </p:txBody>
      </p:sp>
      <p:pic>
        <p:nvPicPr>
          <p:cNvPr id="13" name="Picture 2" descr="Image associÃ©e">
            <a:extLst>
              <a:ext uri="{FF2B5EF4-FFF2-40B4-BE49-F238E27FC236}">
                <a16:creationId xmlns:a16="http://schemas.microsoft.com/office/drawing/2014/main" id="{980280AF-8DA5-4944-9ED8-C580ED6CA1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610" y="2906162"/>
            <a:ext cx="2404100" cy="3369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704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fade">
                                      <p:cBhvr>
                                        <p:cTn id="12" dur="500"/>
                                        <p:tgtEl>
                                          <p:spTgt spid="1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4" end="4"/>
                                            </p:txEl>
                                          </p:spTgt>
                                        </p:tgtEl>
                                        <p:attrNameLst>
                                          <p:attrName>style.visibility</p:attrName>
                                        </p:attrNameLst>
                                      </p:cBhvr>
                                      <p:to>
                                        <p:strVal val="visible"/>
                                      </p:to>
                                    </p:set>
                                    <p:animEffect transition="in" filter="fade">
                                      <p:cBhvr>
                                        <p:cTn id="17" dur="500"/>
                                        <p:tgtEl>
                                          <p:spTgt spid="12">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xEl>
                                              <p:pRg st="5" end="5"/>
                                            </p:txEl>
                                          </p:spTgt>
                                        </p:tgtEl>
                                        <p:attrNameLst>
                                          <p:attrName>style.visibility</p:attrName>
                                        </p:attrNameLst>
                                      </p:cBhvr>
                                      <p:to>
                                        <p:strVal val="visible"/>
                                      </p:to>
                                    </p:set>
                                    <p:animEffect transition="in" filter="fade">
                                      <p:cBhvr>
                                        <p:cTn id="20" dur="5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514974" y="1617186"/>
            <a:ext cx="6219826" cy="2387600"/>
          </a:xfrm>
        </p:spPr>
        <p:txBody>
          <a:bodyPr rtlCol="0" anchor="ctr" anchorCtr="0">
            <a:noAutofit/>
          </a:bodyPr>
          <a:lstStyle/>
          <a:p>
            <a:pPr algn="ctr"/>
            <a:r>
              <a:rPr lang="fr-FR" sz="4000" b="1" dirty="0">
                <a:solidFill>
                  <a:srgbClr val="D24726"/>
                </a:solidFill>
              </a:rPr>
              <a:t>Transhumanisme : promesse d’un nouveau monde ou déshumanisation et dénaturation écologique ?</a:t>
            </a:r>
            <a:br>
              <a:rPr lang="fr-FR" sz="4000" b="1" dirty="0">
                <a:solidFill>
                  <a:srgbClr val="D24726"/>
                </a:solidFill>
              </a:rPr>
            </a:br>
            <a:br>
              <a:rPr lang="fr-FR" sz="4000" dirty="0">
                <a:solidFill>
                  <a:srgbClr val="D24726"/>
                </a:solidFill>
              </a:rPr>
            </a:br>
            <a:r>
              <a:rPr lang="fr-FR" sz="4000" b="1" dirty="0">
                <a:solidFill>
                  <a:srgbClr val="D24726"/>
                </a:solidFill>
              </a:rPr>
              <a:t>Scenarii pour contre carrer l’ouragan technologique !</a:t>
            </a:r>
            <a:endParaRPr lang="fr-FR" sz="4000" dirty="0">
              <a:solidFill>
                <a:srgbClr val="D24726"/>
              </a:solidFill>
            </a:endParaRPr>
          </a:p>
        </p:txBody>
      </p:sp>
      <p:sp>
        <p:nvSpPr>
          <p:cNvPr id="5" name="Rectangle 4">
            <a:extLst>
              <a:ext uri="{FF2B5EF4-FFF2-40B4-BE49-F238E27FC236}">
                <a16:creationId xmlns:a16="http://schemas.microsoft.com/office/drawing/2014/main" id="{886FAA15-D89A-4082-847A-9B72F8CCC388}"/>
              </a:ext>
            </a:extLst>
          </p:cNvPr>
          <p:cNvSpPr/>
          <p:nvPr/>
        </p:nvSpPr>
        <p:spPr>
          <a:xfrm>
            <a:off x="7124701" y="1101209"/>
            <a:ext cx="4610100" cy="1323439"/>
          </a:xfrm>
          <a:prstGeom prst="rect">
            <a:avLst/>
          </a:prstGeom>
        </p:spPr>
        <p:txBody>
          <a:bodyPr wrap="square">
            <a:spAutoFit/>
          </a:bodyPr>
          <a:lstStyle/>
          <a:p>
            <a:r>
              <a:rPr lang="fr-FR" sz="4000" b="1" dirty="0">
                <a:solidFill>
                  <a:srgbClr val="D24726"/>
                </a:solidFill>
                <a:latin typeface="+mj-lt"/>
                <a:ea typeface="+mj-ea"/>
                <a:cs typeface="+mj-cs"/>
              </a:rPr>
              <a:t>La promesse d’un nouveau monde</a:t>
            </a:r>
          </a:p>
        </p:txBody>
      </p:sp>
      <p:pic>
        <p:nvPicPr>
          <p:cNvPr id="6" name="Image 5">
            <a:extLst>
              <a:ext uri="{FF2B5EF4-FFF2-40B4-BE49-F238E27FC236}">
                <a16:creationId xmlns:a16="http://schemas.microsoft.com/office/drawing/2014/main" id="{4F50609E-578A-497F-A40D-80D29605D40B}"/>
              </a:ext>
            </a:extLst>
          </p:cNvPr>
          <p:cNvPicPr>
            <a:picLocks noChangeAspect="1"/>
          </p:cNvPicPr>
          <p:nvPr/>
        </p:nvPicPr>
        <p:blipFill rotWithShape="1">
          <a:blip r:embed="rId3"/>
          <a:srcRect t="-959" b="23657"/>
          <a:stretch/>
        </p:blipFill>
        <p:spPr>
          <a:xfrm>
            <a:off x="0" y="-247650"/>
            <a:ext cx="12192000" cy="7105650"/>
          </a:xfrm>
          <a:prstGeom prst="rect">
            <a:avLst/>
          </a:prstGeom>
        </p:spPr>
      </p:pic>
      <p:sp>
        <p:nvSpPr>
          <p:cNvPr id="7" name="Titre 1">
            <a:extLst>
              <a:ext uri="{FF2B5EF4-FFF2-40B4-BE49-F238E27FC236}">
                <a16:creationId xmlns:a16="http://schemas.microsoft.com/office/drawing/2014/main" id="{5C5FB14C-17B0-4053-A0FC-F66FAC06F3EA}"/>
              </a:ext>
            </a:extLst>
          </p:cNvPr>
          <p:cNvSpPr txBox="1">
            <a:spLocks/>
          </p:cNvSpPr>
          <p:nvPr/>
        </p:nvSpPr>
        <p:spPr>
          <a:xfrm>
            <a:off x="894712" y="423386"/>
            <a:ext cx="9733984" cy="2387600"/>
          </a:xfrm>
          <a:prstGeom prst="rect">
            <a:avLst/>
          </a:prstGeom>
        </p:spPr>
        <p:txBody>
          <a:bodyPr vert="horz" lIns="91440" tIns="45720" rIns="91440" bIns="45720" rtlCol="0" anchor="ctr" anchorCtr="0">
            <a:noAutofit/>
          </a:bodyPr>
          <a:lstStyle>
            <a:lvl1pPr algn="l" defTabSz="914400" rtl="0" eaLnBrk="1" latinLnBrk="0" hangingPunct="1">
              <a:spcBef>
                <a:spcPct val="0"/>
              </a:spcBef>
              <a:buNone/>
              <a:defRPr sz="2800" kern="1200">
                <a:solidFill>
                  <a:schemeClr val="tx1"/>
                </a:solidFill>
                <a:latin typeface="+mj-lt"/>
                <a:ea typeface="+mj-ea"/>
                <a:cs typeface="+mj-cs"/>
              </a:defRPr>
            </a:lvl1pPr>
          </a:lstStyle>
          <a:p>
            <a:pPr algn="ctr"/>
            <a:r>
              <a:rPr lang="fr-FR" sz="5400" b="1" dirty="0">
                <a:solidFill>
                  <a:srgbClr val="D24726"/>
                </a:solidFill>
              </a:rPr>
              <a:t>Transhumanisme : </a:t>
            </a:r>
            <a:br>
              <a:rPr lang="fr-FR" sz="4000" b="1" dirty="0">
                <a:solidFill>
                  <a:srgbClr val="D24726"/>
                </a:solidFill>
              </a:rPr>
            </a:br>
            <a:r>
              <a:rPr lang="fr-FR" sz="4000" b="1" dirty="0">
                <a:solidFill>
                  <a:srgbClr val="D24726"/>
                </a:solidFill>
              </a:rPr>
              <a:t>Une nouvelle anthropologie</a:t>
            </a:r>
            <a:br>
              <a:rPr lang="fr-FR" sz="4000" dirty="0">
                <a:solidFill>
                  <a:schemeClr val="bg1"/>
                </a:solidFill>
              </a:rPr>
            </a:br>
            <a:br>
              <a:rPr lang="fr-FR" sz="4000" dirty="0">
                <a:solidFill>
                  <a:schemeClr val="bg1"/>
                </a:solidFill>
              </a:rPr>
            </a:br>
            <a:r>
              <a:rPr lang="fr-FR" sz="4000" b="1" dirty="0">
                <a:solidFill>
                  <a:schemeClr val="bg1"/>
                </a:solidFill>
              </a:rPr>
              <a:t> </a:t>
            </a:r>
            <a:endParaRPr lang="fr-FR" sz="4000" dirty="0">
              <a:solidFill>
                <a:schemeClr val="bg1"/>
              </a:solidFill>
            </a:endParaRPr>
          </a:p>
        </p:txBody>
      </p:sp>
    </p:spTree>
    <p:extLst>
      <p:ext uri="{BB962C8B-B14F-4D97-AF65-F5344CB8AC3E}">
        <p14:creationId xmlns:p14="http://schemas.microsoft.com/office/powerpoint/2010/main" val="31889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19</a:t>
              </a:r>
            </a:p>
          </p:txBody>
        </p:sp>
      </p:grpSp>
      <p:sp>
        <p:nvSpPr>
          <p:cNvPr id="12" name="Rectangle 11">
            <a:extLst>
              <a:ext uri="{FF2B5EF4-FFF2-40B4-BE49-F238E27FC236}">
                <a16:creationId xmlns:a16="http://schemas.microsoft.com/office/drawing/2014/main" id="{2749E54A-406D-42F1-9608-ADB05EFC5C63}"/>
              </a:ext>
            </a:extLst>
          </p:cNvPr>
          <p:cNvSpPr/>
          <p:nvPr/>
        </p:nvSpPr>
        <p:spPr>
          <a:xfrm>
            <a:off x="-355585" y="1239650"/>
            <a:ext cx="901464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Critique de l’essentialisme et de la sacralisation de la vie</a:t>
            </a:r>
            <a:endParaRPr lang="fr-FR" sz="2400" b="1" dirty="0">
              <a:solidFill>
                <a:srgbClr val="D24726"/>
              </a:solidFill>
            </a:endParaRPr>
          </a:p>
        </p:txBody>
      </p:sp>
      <p:sp>
        <p:nvSpPr>
          <p:cNvPr id="13" name="Titre 7">
            <a:extLst>
              <a:ext uri="{FF2B5EF4-FFF2-40B4-BE49-F238E27FC236}">
                <a16:creationId xmlns:a16="http://schemas.microsoft.com/office/drawing/2014/main" id="{E7834EF0-2667-4180-80D3-23A67AE88A66}"/>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Une nouvelle anthropologie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5" name="Rectangle 4">
            <a:extLst>
              <a:ext uri="{FF2B5EF4-FFF2-40B4-BE49-F238E27FC236}">
                <a16:creationId xmlns:a16="http://schemas.microsoft.com/office/drawing/2014/main" id="{CB4675B2-CC45-4E7D-A37C-1880FEA54784}"/>
              </a:ext>
            </a:extLst>
          </p:cNvPr>
          <p:cNvSpPr/>
          <p:nvPr/>
        </p:nvSpPr>
        <p:spPr>
          <a:xfrm>
            <a:off x="4256076" y="2167723"/>
            <a:ext cx="6190249" cy="369332"/>
          </a:xfrm>
          <a:prstGeom prst="rect">
            <a:avLst/>
          </a:prstGeom>
        </p:spPr>
        <p:txBody>
          <a:bodyPr wrap="square">
            <a:spAutoFit/>
          </a:bodyPr>
          <a:lstStyle/>
          <a:p>
            <a:pPr algn="just"/>
            <a:r>
              <a:rPr lang="fr-FR" dirty="0">
                <a:solidFill>
                  <a:srgbClr val="002060"/>
                </a:solidFill>
                <a:latin typeface="Calibri" panose="020F0502020204030204" pitchFamily="34" charset="0"/>
              </a:rPr>
              <a:t> </a:t>
            </a:r>
          </a:p>
        </p:txBody>
      </p:sp>
      <p:sp>
        <p:nvSpPr>
          <p:cNvPr id="6" name="Rectangle 5">
            <a:extLst>
              <a:ext uri="{FF2B5EF4-FFF2-40B4-BE49-F238E27FC236}">
                <a16:creationId xmlns:a16="http://schemas.microsoft.com/office/drawing/2014/main" id="{CD59955F-A19A-4D7B-B9FE-AAC06311161C}"/>
              </a:ext>
            </a:extLst>
          </p:cNvPr>
          <p:cNvSpPr/>
          <p:nvPr/>
        </p:nvSpPr>
        <p:spPr>
          <a:xfrm>
            <a:off x="4256076" y="5722542"/>
            <a:ext cx="6190249" cy="369332"/>
          </a:xfrm>
          <a:prstGeom prst="rect">
            <a:avLst/>
          </a:prstGeom>
        </p:spPr>
        <p:txBody>
          <a:bodyPr wrap="square">
            <a:spAutoFit/>
          </a:bodyPr>
          <a:lstStyle/>
          <a:p>
            <a:pPr algn="just"/>
            <a:r>
              <a:rPr lang="fr-FR" dirty="0">
                <a:solidFill>
                  <a:srgbClr val="002060"/>
                </a:solidFill>
                <a:latin typeface="Calibri" panose="020F0502020204030204" pitchFamily="34" charset="0"/>
              </a:rPr>
              <a:t>  </a:t>
            </a:r>
          </a:p>
        </p:txBody>
      </p:sp>
      <p:sp>
        <p:nvSpPr>
          <p:cNvPr id="3" name="Rectangle 2">
            <a:extLst>
              <a:ext uri="{FF2B5EF4-FFF2-40B4-BE49-F238E27FC236}">
                <a16:creationId xmlns:a16="http://schemas.microsoft.com/office/drawing/2014/main" id="{FF9D5984-A75C-4A69-B113-061618C8D9F4}"/>
              </a:ext>
            </a:extLst>
          </p:cNvPr>
          <p:cNvSpPr/>
          <p:nvPr/>
        </p:nvSpPr>
        <p:spPr>
          <a:xfrm>
            <a:off x="4365524" y="2796295"/>
            <a:ext cx="6267602" cy="2031325"/>
          </a:xfrm>
          <a:prstGeom prst="rect">
            <a:avLst/>
          </a:prstGeom>
        </p:spPr>
        <p:txBody>
          <a:bodyPr wrap="square">
            <a:spAutoFit/>
          </a:bodyPr>
          <a:lstStyle/>
          <a:p>
            <a:pPr algn="just"/>
            <a:r>
              <a:rPr lang="fr-FR" dirty="0">
                <a:solidFill>
                  <a:srgbClr val="002060"/>
                </a:solidFill>
                <a:latin typeface="Maax-Regular"/>
              </a:rPr>
              <a:t>« L’homme restera-t-il une créature créée à l’image de Dieu, aspirant à se rapprocher du divin, ou deviendra-t-il un artefact créé par l’homme à l’image de Dieu-ne-sait-quoi, suivant les seules aspirations de la volonté humaine ? »</a:t>
            </a:r>
          </a:p>
          <a:p>
            <a:pPr algn="just"/>
            <a:endParaRPr lang="fr-FR" dirty="0">
              <a:solidFill>
                <a:srgbClr val="002060"/>
              </a:solidFill>
              <a:latin typeface="Maax-Regular"/>
            </a:endParaRPr>
          </a:p>
          <a:p>
            <a:pPr algn="just"/>
            <a:r>
              <a:rPr lang="fr-FR" b="1" dirty="0">
                <a:solidFill>
                  <a:srgbClr val="002060"/>
                </a:solidFill>
              </a:rPr>
              <a:t>Léon </a:t>
            </a:r>
            <a:r>
              <a:rPr lang="fr-FR" b="1" dirty="0" err="1">
                <a:solidFill>
                  <a:srgbClr val="002060"/>
                </a:solidFill>
              </a:rPr>
              <a:t>Kass</a:t>
            </a:r>
            <a:endParaRPr lang="fr-FR" b="1" dirty="0">
              <a:solidFill>
                <a:srgbClr val="002060"/>
              </a:solidFill>
              <a:latin typeface="Maax-Regular"/>
            </a:endParaRPr>
          </a:p>
          <a:p>
            <a:pPr algn="just"/>
            <a:endParaRPr lang="fr-FR" dirty="0">
              <a:solidFill>
                <a:srgbClr val="002060"/>
              </a:solidFill>
              <a:latin typeface="Maax-Regular"/>
            </a:endParaRPr>
          </a:p>
        </p:txBody>
      </p:sp>
      <p:pic>
        <p:nvPicPr>
          <p:cNvPr id="2050" name="Picture 2" descr="RÃ©sultat de recherche d'images pour &quot;LÃ©on Kass&quot;">
            <a:extLst>
              <a:ext uri="{FF2B5EF4-FFF2-40B4-BE49-F238E27FC236}">
                <a16:creationId xmlns:a16="http://schemas.microsoft.com/office/drawing/2014/main" id="{57297A82-A647-43C3-A94A-6771BFB46F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954" t="15859" r="42882"/>
          <a:stretch/>
        </p:blipFill>
        <p:spPr bwMode="auto">
          <a:xfrm>
            <a:off x="747251" y="1879730"/>
            <a:ext cx="3106994" cy="354495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5C6E5C0B-7D8C-41CB-B75E-3881B0FC6551}"/>
              </a:ext>
            </a:extLst>
          </p:cNvPr>
          <p:cNvSpPr/>
          <p:nvPr/>
        </p:nvSpPr>
        <p:spPr>
          <a:xfrm>
            <a:off x="658761" y="5507098"/>
            <a:ext cx="3106994" cy="1169551"/>
          </a:xfrm>
          <a:prstGeom prst="rect">
            <a:avLst/>
          </a:prstGeom>
        </p:spPr>
        <p:txBody>
          <a:bodyPr wrap="square">
            <a:spAutoFit/>
          </a:bodyPr>
          <a:lstStyle/>
          <a:p>
            <a:pPr algn="just"/>
            <a:r>
              <a:rPr lang="fr-FR" sz="1400" dirty="0">
                <a:solidFill>
                  <a:srgbClr val="002060"/>
                </a:solidFill>
              </a:rPr>
              <a:t>Léon </a:t>
            </a:r>
            <a:r>
              <a:rPr lang="fr-FR" sz="1400" dirty="0" err="1">
                <a:solidFill>
                  <a:srgbClr val="002060"/>
                </a:solidFill>
              </a:rPr>
              <a:t>Kass</a:t>
            </a:r>
            <a:r>
              <a:rPr lang="fr-FR" sz="1400" dirty="0">
                <a:solidFill>
                  <a:srgbClr val="002060"/>
                </a:solidFill>
              </a:rPr>
              <a:t> né le 12 février 1939</a:t>
            </a:r>
          </a:p>
          <a:p>
            <a:pPr algn="just"/>
            <a:r>
              <a:rPr lang="fr-FR" sz="1400" dirty="0">
                <a:solidFill>
                  <a:srgbClr val="002060"/>
                </a:solidFill>
              </a:rPr>
              <a:t>Physicien et biologiste de formation, Il a mené une réflexion bioéthique dense à la suite de sa lecture de CS LEWIS l’homme aboli…</a:t>
            </a:r>
          </a:p>
        </p:txBody>
      </p:sp>
    </p:spTree>
    <p:extLst>
      <p:ext uri="{BB962C8B-B14F-4D97-AF65-F5344CB8AC3E}">
        <p14:creationId xmlns:p14="http://schemas.microsoft.com/office/powerpoint/2010/main" val="1007974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19</a:t>
              </a:r>
            </a:p>
          </p:txBody>
        </p:sp>
      </p:grpSp>
      <p:sp>
        <p:nvSpPr>
          <p:cNvPr id="12" name="Rectangle 11">
            <a:extLst>
              <a:ext uri="{FF2B5EF4-FFF2-40B4-BE49-F238E27FC236}">
                <a16:creationId xmlns:a16="http://schemas.microsoft.com/office/drawing/2014/main" id="{2749E54A-406D-42F1-9608-ADB05EFC5C63}"/>
              </a:ext>
            </a:extLst>
          </p:cNvPr>
          <p:cNvSpPr/>
          <p:nvPr/>
        </p:nvSpPr>
        <p:spPr>
          <a:xfrm>
            <a:off x="-355585" y="1239650"/>
            <a:ext cx="901464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Critique de l’essentialisme et de la sacralisation de la vie</a:t>
            </a:r>
            <a:endParaRPr lang="fr-FR" sz="2400" b="1" dirty="0">
              <a:solidFill>
                <a:srgbClr val="D24726"/>
              </a:solidFill>
            </a:endParaRPr>
          </a:p>
        </p:txBody>
      </p:sp>
      <p:sp>
        <p:nvSpPr>
          <p:cNvPr id="13" name="Titre 7">
            <a:extLst>
              <a:ext uri="{FF2B5EF4-FFF2-40B4-BE49-F238E27FC236}">
                <a16:creationId xmlns:a16="http://schemas.microsoft.com/office/drawing/2014/main" id="{E7834EF0-2667-4180-80D3-23A67AE88A66}"/>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Une nouvelle anthropologie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5" name="Rectangle 4">
            <a:extLst>
              <a:ext uri="{FF2B5EF4-FFF2-40B4-BE49-F238E27FC236}">
                <a16:creationId xmlns:a16="http://schemas.microsoft.com/office/drawing/2014/main" id="{CB4675B2-CC45-4E7D-A37C-1880FEA54784}"/>
              </a:ext>
            </a:extLst>
          </p:cNvPr>
          <p:cNvSpPr/>
          <p:nvPr/>
        </p:nvSpPr>
        <p:spPr>
          <a:xfrm>
            <a:off x="4256076" y="2167723"/>
            <a:ext cx="6190249" cy="369332"/>
          </a:xfrm>
          <a:prstGeom prst="rect">
            <a:avLst/>
          </a:prstGeom>
        </p:spPr>
        <p:txBody>
          <a:bodyPr wrap="square">
            <a:spAutoFit/>
          </a:bodyPr>
          <a:lstStyle/>
          <a:p>
            <a:pPr algn="just"/>
            <a:r>
              <a:rPr lang="fr-FR" dirty="0">
                <a:solidFill>
                  <a:srgbClr val="002060"/>
                </a:solidFill>
                <a:latin typeface="Calibri" panose="020F0502020204030204" pitchFamily="34" charset="0"/>
              </a:rPr>
              <a:t> </a:t>
            </a:r>
          </a:p>
        </p:txBody>
      </p:sp>
      <p:sp>
        <p:nvSpPr>
          <p:cNvPr id="6" name="Rectangle 5">
            <a:extLst>
              <a:ext uri="{FF2B5EF4-FFF2-40B4-BE49-F238E27FC236}">
                <a16:creationId xmlns:a16="http://schemas.microsoft.com/office/drawing/2014/main" id="{CD59955F-A19A-4D7B-B9FE-AAC06311161C}"/>
              </a:ext>
            </a:extLst>
          </p:cNvPr>
          <p:cNvSpPr/>
          <p:nvPr/>
        </p:nvSpPr>
        <p:spPr>
          <a:xfrm>
            <a:off x="4256076" y="5722542"/>
            <a:ext cx="6190249" cy="369332"/>
          </a:xfrm>
          <a:prstGeom prst="rect">
            <a:avLst/>
          </a:prstGeom>
        </p:spPr>
        <p:txBody>
          <a:bodyPr wrap="square">
            <a:spAutoFit/>
          </a:bodyPr>
          <a:lstStyle/>
          <a:p>
            <a:pPr algn="just"/>
            <a:r>
              <a:rPr lang="fr-FR" dirty="0">
                <a:solidFill>
                  <a:srgbClr val="002060"/>
                </a:solidFill>
                <a:latin typeface="Calibri" panose="020F0502020204030204" pitchFamily="34" charset="0"/>
              </a:rPr>
              <a:t>  </a:t>
            </a:r>
          </a:p>
        </p:txBody>
      </p:sp>
      <p:sp>
        <p:nvSpPr>
          <p:cNvPr id="2" name="Rectangle 1">
            <a:extLst>
              <a:ext uri="{FF2B5EF4-FFF2-40B4-BE49-F238E27FC236}">
                <a16:creationId xmlns:a16="http://schemas.microsoft.com/office/drawing/2014/main" id="{A60152A3-C84E-4440-BDD6-8F9AB1E14479}"/>
              </a:ext>
            </a:extLst>
          </p:cNvPr>
          <p:cNvSpPr/>
          <p:nvPr/>
        </p:nvSpPr>
        <p:spPr>
          <a:xfrm>
            <a:off x="4151738" y="2409236"/>
            <a:ext cx="6190249" cy="3970318"/>
          </a:xfrm>
          <a:prstGeom prst="rect">
            <a:avLst/>
          </a:prstGeom>
        </p:spPr>
        <p:txBody>
          <a:bodyPr wrap="square">
            <a:spAutoFit/>
          </a:bodyPr>
          <a:lstStyle/>
          <a:p>
            <a:pPr algn="just"/>
            <a:r>
              <a:rPr lang="fr-FR" dirty="0">
                <a:solidFill>
                  <a:srgbClr val="DD462F"/>
                </a:solidFill>
                <a:latin typeface="Calibri" panose="020F0502020204030204" pitchFamily="34" charset="0"/>
              </a:rPr>
              <a:t>La thèse matérialiste qui a pleinement prévalu au XIXème siècle </a:t>
            </a:r>
            <a:r>
              <a:rPr lang="fr-FR" b="1" dirty="0">
                <a:solidFill>
                  <a:srgbClr val="DD462F"/>
                </a:solidFill>
                <a:latin typeface="Calibri" panose="020F0502020204030204" pitchFamily="34" charset="0"/>
              </a:rPr>
              <a:t>prétend</a:t>
            </a:r>
            <a:r>
              <a:rPr lang="fr-FR" dirty="0">
                <a:solidFill>
                  <a:srgbClr val="DD462F"/>
                </a:solidFill>
                <a:latin typeface="Calibri" panose="020F0502020204030204" pitchFamily="34" charset="0"/>
              </a:rPr>
              <a:t>  que tout ce qui existe, est une manifestation « </a:t>
            </a:r>
            <a:r>
              <a:rPr lang="fr-FR" i="1" dirty="0">
                <a:solidFill>
                  <a:srgbClr val="DD462F"/>
                </a:solidFill>
                <a:latin typeface="Calibri" panose="020F0502020204030204" pitchFamily="34" charset="0"/>
              </a:rPr>
              <a:t>mécanique </a:t>
            </a:r>
            <a:r>
              <a:rPr lang="fr-FR" dirty="0">
                <a:solidFill>
                  <a:srgbClr val="DD462F"/>
                </a:solidFill>
                <a:latin typeface="Calibri" panose="020F0502020204030204" pitchFamily="34" charset="0"/>
              </a:rPr>
              <a:t>» et physique, que tout phénomène est le résultat d’interactions matérielles…</a:t>
            </a:r>
          </a:p>
          <a:p>
            <a:pPr algn="just"/>
            <a:endParaRPr lang="fr-FR" dirty="0">
              <a:solidFill>
                <a:srgbClr val="DD462F"/>
              </a:solidFill>
              <a:latin typeface="Calibri" panose="020F0502020204030204" pitchFamily="34" charset="0"/>
            </a:endParaRPr>
          </a:p>
          <a:p>
            <a:pPr algn="just"/>
            <a:r>
              <a:rPr lang="fr-FR" dirty="0">
                <a:solidFill>
                  <a:srgbClr val="002060"/>
                </a:solidFill>
                <a:latin typeface="Calibri" panose="020F0502020204030204" pitchFamily="34" charset="0"/>
              </a:rPr>
              <a:t>Cette conception purement matérialiste de l’être humain défait ainsi la dimension ontologique associée à l’âme, déconstruit cette part de sacré consacré à l’existence humaine. Il s’agit ainsi pour le transhumaniste d’abolir la notion de finitude qui caractérise l’homme, il convient dès lors de prendre en main un destin, un destin qui ne l’enferme plus dans les limites du corps biologique. </a:t>
            </a:r>
          </a:p>
          <a:p>
            <a:pPr algn="just"/>
            <a:endParaRPr lang="fr-FR" dirty="0">
              <a:solidFill>
                <a:srgbClr val="002060"/>
              </a:solidFill>
              <a:latin typeface="Calibri" panose="020F0502020204030204" pitchFamily="34" charset="0"/>
            </a:endParaRPr>
          </a:p>
          <a:p>
            <a:pPr algn="just"/>
            <a:r>
              <a:rPr lang="fr-FR" dirty="0">
                <a:solidFill>
                  <a:srgbClr val="002060"/>
                </a:solidFill>
                <a:latin typeface="Calibri" panose="020F0502020204030204" pitchFamily="34" charset="0"/>
              </a:rPr>
              <a:t> </a:t>
            </a:r>
            <a:endParaRPr lang="fr-FR" dirty="0">
              <a:solidFill>
                <a:srgbClr val="002060"/>
              </a:solidFill>
            </a:endParaRPr>
          </a:p>
        </p:txBody>
      </p:sp>
      <p:pic>
        <p:nvPicPr>
          <p:cNvPr id="3074" name="Picture 2" descr="Image associÃ©e">
            <a:extLst>
              <a:ext uri="{FF2B5EF4-FFF2-40B4-BE49-F238E27FC236}">
                <a16:creationId xmlns:a16="http://schemas.microsoft.com/office/drawing/2014/main" id="{C2FB8AB1-235A-432A-A73D-264E61C503C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l="40088"/>
          <a:stretch/>
        </p:blipFill>
        <p:spPr bwMode="auto">
          <a:xfrm flipH="1">
            <a:off x="802428" y="2281416"/>
            <a:ext cx="2631568" cy="3842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4633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19</a:t>
              </a:r>
            </a:p>
          </p:txBody>
        </p:sp>
      </p:grpSp>
      <p:sp>
        <p:nvSpPr>
          <p:cNvPr id="12" name="Rectangle 11">
            <a:extLst>
              <a:ext uri="{FF2B5EF4-FFF2-40B4-BE49-F238E27FC236}">
                <a16:creationId xmlns:a16="http://schemas.microsoft.com/office/drawing/2014/main" id="{2749E54A-406D-42F1-9608-ADB05EFC5C63}"/>
              </a:ext>
            </a:extLst>
          </p:cNvPr>
          <p:cNvSpPr/>
          <p:nvPr/>
        </p:nvSpPr>
        <p:spPr>
          <a:xfrm>
            <a:off x="-355585" y="1239650"/>
            <a:ext cx="901464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Critique de l’essentialisme et de la sacralisation de la vie</a:t>
            </a:r>
            <a:endParaRPr lang="fr-FR" sz="2400" b="1" dirty="0">
              <a:solidFill>
                <a:srgbClr val="D24726"/>
              </a:solidFill>
            </a:endParaRPr>
          </a:p>
        </p:txBody>
      </p:sp>
      <p:sp>
        <p:nvSpPr>
          <p:cNvPr id="13" name="Titre 7">
            <a:extLst>
              <a:ext uri="{FF2B5EF4-FFF2-40B4-BE49-F238E27FC236}">
                <a16:creationId xmlns:a16="http://schemas.microsoft.com/office/drawing/2014/main" id="{E7834EF0-2667-4180-80D3-23A67AE88A66}"/>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Une nouvelle anthropologie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5" name="Rectangle 4">
            <a:extLst>
              <a:ext uri="{FF2B5EF4-FFF2-40B4-BE49-F238E27FC236}">
                <a16:creationId xmlns:a16="http://schemas.microsoft.com/office/drawing/2014/main" id="{CB4675B2-CC45-4E7D-A37C-1880FEA54784}"/>
              </a:ext>
            </a:extLst>
          </p:cNvPr>
          <p:cNvSpPr/>
          <p:nvPr/>
        </p:nvSpPr>
        <p:spPr>
          <a:xfrm>
            <a:off x="4256076" y="2167723"/>
            <a:ext cx="6190249" cy="369332"/>
          </a:xfrm>
          <a:prstGeom prst="rect">
            <a:avLst/>
          </a:prstGeom>
        </p:spPr>
        <p:txBody>
          <a:bodyPr wrap="square">
            <a:spAutoFit/>
          </a:bodyPr>
          <a:lstStyle/>
          <a:p>
            <a:pPr algn="just"/>
            <a:r>
              <a:rPr lang="fr-FR" dirty="0">
                <a:solidFill>
                  <a:srgbClr val="002060"/>
                </a:solidFill>
                <a:latin typeface="Calibri" panose="020F0502020204030204" pitchFamily="34" charset="0"/>
              </a:rPr>
              <a:t> </a:t>
            </a:r>
          </a:p>
        </p:txBody>
      </p:sp>
      <p:sp>
        <p:nvSpPr>
          <p:cNvPr id="2" name="Rectangle 1">
            <a:extLst>
              <a:ext uri="{FF2B5EF4-FFF2-40B4-BE49-F238E27FC236}">
                <a16:creationId xmlns:a16="http://schemas.microsoft.com/office/drawing/2014/main" id="{A60152A3-C84E-4440-BDD6-8F9AB1E14479}"/>
              </a:ext>
            </a:extLst>
          </p:cNvPr>
          <p:cNvSpPr/>
          <p:nvPr/>
        </p:nvSpPr>
        <p:spPr>
          <a:xfrm>
            <a:off x="4151738" y="2167723"/>
            <a:ext cx="6298024" cy="3693319"/>
          </a:xfrm>
          <a:prstGeom prst="rect">
            <a:avLst/>
          </a:prstGeom>
        </p:spPr>
        <p:txBody>
          <a:bodyPr wrap="square">
            <a:spAutoFit/>
          </a:bodyPr>
          <a:lstStyle/>
          <a:p>
            <a:pPr algn="just"/>
            <a:r>
              <a:rPr lang="fr-FR" dirty="0">
                <a:solidFill>
                  <a:srgbClr val="DD462F"/>
                </a:solidFill>
                <a:latin typeface="Calibri" panose="020F0502020204030204" pitchFamily="34" charset="0"/>
              </a:rPr>
              <a:t> </a:t>
            </a:r>
            <a:endParaRPr lang="fr-FR" dirty="0">
              <a:solidFill>
                <a:srgbClr val="002060"/>
              </a:solidFill>
              <a:latin typeface="Calibri" panose="020F0502020204030204" pitchFamily="34" charset="0"/>
            </a:endParaRPr>
          </a:p>
          <a:p>
            <a:pPr algn="just"/>
            <a:endParaRPr lang="fr-FR" dirty="0">
              <a:solidFill>
                <a:srgbClr val="002060"/>
              </a:solidFill>
              <a:latin typeface="Calibri" panose="020F0502020204030204" pitchFamily="34" charset="0"/>
            </a:endParaRPr>
          </a:p>
          <a:p>
            <a:pPr algn="just"/>
            <a:r>
              <a:rPr lang="fr-FR" dirty="0">
                <a:solidFill>
                  <a:srgbClr val="D24726"/>
                </a:solidFill>
                <a:latin typeface="Calibri" panose="020F0502020204030204" pitchFamily="34" charset="0"/>
              </a:rPr>
              <a:t>Cette nouvelle métaphysique, cette conception  anthropologique entend remettre en cause la vison essentialiste celle de la primauté de l’essence sur l’existence, </a:t>
            </a:r>
            <a:r>
              <a:rPr lang="fr-FR" dirty="0">
                <a:solidFill>
                  <a:srgbClr val="002060"/>
                </a:solidFill>
                <a:latin typeface="Calibri" panose="020F0502020204030204" pitchFamily="34" charset="0"/>
              </a:rPr>
              <a:t>en redéfinissant  en conséquence les frontières du corps entre réparation et amélioration, entre thérapie et augmentation.  </a:t>
            </a:r>
          </a:p>
          <a:p>
            <a:pPr algn="just"/>
            <a:endParaRPr lang="fr-FR" dirty="0">
              <a:solidFill>
                <a:srgbClr val="002060"/>
              </a:solidFill>
              <a:latin typeface="Calibri" panose="020F0502020204030204" pitchFamily="34" charset="0"/>
            </a:endParaRPr>
          </a:p>
          <a:p>
            <a:pPr algn="just"/>
            <a:r>
              <a:rPr lang="fr-FR" dirty="0">
                <a:solidFill>
                  <a:srgbClr val="DD462F"/>
                </a:solidFill>
                <a:latin typeface="Calibri" panose="020F0502020204030204" pitchFamily="34" charset="0"/>
              </a:rPr>
              <a:t>Cette désacralisation de l’être humain donne ainsi naissance à une médecine d’amélioration</a:t>
            </a:r>
            <a:r>
              <a:rPr lang="fr-FR" dirty="0">
                <a:solidFill>
                  <a:srgbClr val="002060"/>
                </a:solidFill>
                <a:latin typeface="Calibri" panose="020F0502020204030204" pitchFamily="34" charset="0"/>
              </a:rPr>
              <a:t> dont l’objectif n’est plus de remédier à des formes de handicap ou de guérir des maladies, mais d’augmenter l’être humain en termes de performances physiques, cognitives..</a:t>
            </a:r>
            <a:r>
              <a:rPr lang="fr-FR" dirty="0">
                <a:solidFill>
                  <a:srgbClr val="002060"/>
                </a:solidFill>
              </a:rPr>
              <a:t>.  </a:t>
            </a:r>
          </a:p>
        </p:txBody>
      </p:sp>
      <p:pic>
        <p:nvPicPr>
          <p:cNvPr id="3074" name="Picture 2" descr="Image associÃ©e">
            <a:extLst>
              <a:ext uri="{FF2B5EF4-FFF2-40B4-BE49-F238E27FC236}">
                <a16:creationId xmlns:a16="http://schemas.microsoft.com/office/drawing/2014/main" id="{C2FB8AB1-235A-432A-A73D-264E61C503C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l="40088"/>
          <a:stretch/>
        </p:blipFill>
        <p:spPr bwMode="auto">
          <a:xfrm flipH="1">
            <a:off x="698089" y="2409235"/>
            <a:ext cx="2660826" cy="3885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3324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19</a:t>
              </a:r>
            </a:p>
          </p:txBody>
        </p:sp>
      </p:grpSp>
      <p:sp>
        <p:nvSpPr>
          <p:cNvPr id="12" name="Rectangle 11">
            <a:extLst>
              <a:ext uri="{FF2B5EF4-FFF2-40B4-BE49-F238E27FC236}">
                <a16:creationId xmlns:a16="http://schemas.microsoft.com/office/drawing/2014/main" id="{2749E54A-406D-42F1-9608-ADB05EFC5C63}"/>
              </a:ext>
            </a:extLst>
          </p:cNvPr>
          <p:cNvSpPr/>
          <p:nvPr/>
        </p:nvSpPr>
        <p:spPr>
          <a:xfrm>
            <a:off x="-355585" y="1239650"/>
            <a:ext cx="3932680"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L’homme machine</a:t>
            </a:r>
            <a:endParaRPr lang="fr-FR" sz="2400" b="1" dirty="0">
              <a:solidFill>
                <a:srgbClr val="D24726"/>
              </a:solidFill>
            </a:endParaRPr>
          </a:p>
        </p:txBody>
      </p:sp>
      <p:sp>
        <p:nvSpPr>
          <p:cNvPr id="13" name="Titre 7">
            <a:extLst>
              <a:ext uri="{FF2B5EF4-FFF2-40B4-BE49-F238E27FC236}">
                <a16:creationId xmlns:a16="http://schemas.microsoft.com/office/drawing/2014/main" id="{E7834EF0-2667-4180-80D3-23A67AE88A66}"/>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Une nouvelle anthropologie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5" name="Rectangle 4">
            <a:extLst>
              <a:ext uri="{FF2B5EF4-FFF2-40B4-BE49-F238E27FC236}">
                <a16:creationId xmlns:a16="http://schemas.microsoft.com/office/drawing/2014/main" id="{CB4675B2-CC45-4E7D-A37C-1880FEA54784}"/>
              </a:ext>
            </a:extLst>
          </p:cNvPr>
          <p:cNvSpPr/>
          <p:nvPr/>
        </p:nvSpPr>
        <p:spPr>
          <a:xfrm>
            <a:off x="4256076" y="2167723"/>
            <a:ext cx="6190249" cy="369332"/>
          </a:xfrm>
          <a:prstGeom prst="rect">
            <a:avLst/>
          </a:prstGeom>
        </p:spPr>
        <p:txBody>
          <a:bodyPr wrap="square">
            <a:spAutoFit/>
          </a:bodyPr>
          <a:lstStyle/>
          <a:p>
            <a:pPr algn="just"/>
            <a:r>
              <a:rPr lang="fr-FR" dirty="0">
                <a:solidFill>
                  <a:srgbClr val="002060"/>
                </a:solidFill>
                <a:latin typeface="Calibri" panose="020F0502020204030204" pitchFamily="34" charset="0"/>
              </a:rPr>
              <a:t> </a:t>
            </a:r>
          </a:p>
        </p:txBody>
      </p:sp>
      <p:sp>
        <p:nvSpPr>
          <p:cNvPr id="6" name="Rectangle 5">
            <a:extLst>
              <a:ext uri="{FF2B5EF4-FFF2-40B4-BE49-F238E27FC236}">
                <a16:creationId xmlns:a16="http://schemas.microsoft.com/office/drawing/2014/main" id="{CD59955F-A19A-4D7B-B9FE-AAC06311161C}"/>
              </a:ext>
            </a:extLst>
          </p:cNvPr>
          <p:cNvSpPr/>
          <p:nvPr/>
        </p:nvSpPr>
        <p:spPr>
          <a:xfrm>
            <a:off x="4256076" y="5722542"/>
            <a:ext cx="6190249" cy="369332"/>
          </a:xfrm>
          <a:prstGeom prst="rect">
            <a:avLst/>
          </a:prstGeom>
        </p:spPr>
        <p:txBody>
          <a:bodyPr wrap="square">
            <a:spAutoFit/>
          </a:bodyPr>
          <a:lstStyle/>
          <a:p>
            <a:pPr algn="just"/>
            <a:r>
              <a:rPr lang="fr-FR" dirty="0">
                <a:solidFill>
                  <a:srgbClr val="002060"/>
                </a:solidFill>
                <a:latin typeface="Calibri" panose="020F0502020204030204" pitchFamily="34" charset="0"/>
              </a:rPr>
              <a:t>  </a:t>
            </a:r>
          </a:p>
        </p:txBody>
      </p:sp>
      <p:sp>
        <p:nvSpPr>
          <p:cNvPr id="3" name="Rectangle 2">
            <a:extLst>
              <a:ext uri="{FF2B5EF4-FFF2-40B4-BE49-F238E27FC236}">
                <a16:creationId xmlns:a16="http://schemas.microsoft.com/office/drawing/2014/main" id="{D925C807-DFE3-48B9-931C-AC5252217B63}"/>
              </a:ext>
            </a:extLst>
          </p:cNvPr>
          <p:cNvSpPr/>
          <p:nvPr/>
        </p:nvSpPr>
        <p:spPr>
          <a:xfrm>
            <a:off x="4256076" y="2865543"/>
            <a:ext cx="6451253" cy="1754326"/>
          </a:xfrm>
          <a:prstGeom prst="rect">
            <a:avLst/>
          </a:prstGeom>
        </p:spPr>
        <p:txBody>
          <a:bodyPr wrap="square">
            <a:spAutoFit/>
          </a:bodyPr>
          <a:lstStyle/>
          <a:p>
            <a:pPr algn="just"/>
            <a:r>
              <a:rPr lang="fr-FR" b="1" dirty="0">
                <a:solidFill>
                  <a:srgbClr val="D24726"/>
                </a:solidFill>
                <a:latin typeface="Calibri" panose="020F0502020204030204" pitchFamily="34" charset="0"/>
              </a:rPr>
              <a:t>Julien </a:t>
            </a:r>
            <a:r>
              <a:rPr lang="fr-FR" b="1" dirty="0" err="1">
                <a:solidFill>
                  <a:srgbClr val="D24726"/>
                </a:solidFill>
                <a:latin typeface="Calibri" panose="020F0502020204030204" pitchFamily="34" charset="0"/>
              </a:rPr>
              <a:t>Offray</a:t>
            </a:r>
            <a:r>
              <a:rPr lang="fr-FR" b="1" dirty="0">
                <a:solidFill>
                  <a:srgbClr val="D24726"/>
                </a:solidFill>
                <a:latin typeface="Calibri" panose="020F0502020204030204" pitchFamily="34" charset="0"/>
              </a:rPr>
              <a:t> de La Mettrie, précurseur du transhumanisme considérait </a:t>
            </a:r>
            <a:r>
              <a:rPr lang="fr-FR" dirty="0">
                <a:solidFill>
                  <a:srgbClr val="002060"/>
                </a:solidFill>
                <a:latin typeface="Calibri" panose="020F0502020204030204" pitchFamily="34" charset="0"/>
              </a:rPr>
              <a:t>que</a:t>
            </a:r>
            <a:r>
              <a:rPr lang="fr-FR" b="1" dirty="0">
                <a:solidFill>
                  <a:srgbClr val="D24726"/>
                </a:solidFill>
                <a:latin typeface="Calibri" panose="020F0502020204030204" pitchFamily="34" charset="0"/>
              </a:rPr>
              <a:t> </a:t>
            </a:r>
            <a:r>
              <a:rPr lang="fr-FR" b="1" dirty="0">
                <a:solidFill>
                  <a:srgbClr val="002060"/>
                </a:solidFill>
                <a:latin typeface="Calibri" panose="020F0502020204030204" pitchFamily="34" charset="0"/>
              </a:rPr>
              <a:t>l</a:t>
            </a:r>
            <a:r>
              <a:rPr lang="fr-FR" dirty="0">
                <a:solidFill>
                  <a:srgbClr val="002060"/>
                </a:solidFill>
                <a:latin typeface="Calibri" panose="020F0502020204030204" pitchFamily="34" charset="0"/>
              </a:rPr>
              <a:t>’esprit devait être vu comme une « </a:t>
            </a:r>
            <a:r>
              <a:rPr lang="fr-FR" i="1" dirty="0">
                <a:solidFill>
                  <a:srgbClr val="002060"/>
                </a:solidFill>
                <a:latin typeface="Calibri" panose="020F0502020204030204" pitchFamily="34" charset="0"/>
              </a:rPr>
              <a:t>suite déterminée et mécaniste de l’organisation sophistiquée de la  matière dans le cerveau humain »</a:t>
            </a:r>
            <a:r>
              <a:rPr lang="fr-FR" dirty="0">
                <a:solidFill>
                  <a:srgbClr val="002060"/>
                </a:solidFill>
                <a:latin typeface="Calibri" panose="020F0502020204030204" pitchFamily="34" charset="0"/>
              </a:rPr>
              <a:t>, Cette représentation de l’homme rejoint celle des transhumanistes et la vision des tenants d’une intelligence artificielle consciente.   </a:t>
            </a:r>
          </a:p>
        </p:txBody>
      </p:sp>
      <p:pic>
        <p:nvPicPr>
          <p:cNvPr id="9" name="Picture 2" descr="RÃ©sultat de recherche d'images pour &quot;Julien Jean Offray de La Mettrie&quot;">
            <a:extLst>
              <a:ext uri="{FF2B5EF4-FFF2-40B4-BE49-F238E27FC236}">
                <a16:creationId xmlns:a16="http://schemas.microsoft.com/office/drawing/2014/main" id="{929851DC-24C8-410C-9E9C-62F01132895A}"/>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8756" y="2332598"/>
            <a:ext cx="3016235" cy="2762533"/>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4BA9905E-6522-4C7B-A18D-6870B1893866}"/>
              </a:ext>
            </a:extLst>
          </p:cNvPr>
          <p:cNvSpPr/>
          <p:nvPr/>
        </p:nvSpPr>
        <p:spPr>
          <a:xfrm>
            <a:off x="861059" y="5353393"/>
            <a:ext cx="2354090" cy="646331"/>
          </a:xfrm>
          <a:prstGeom prst="rect">
            <a:avLst/>
          </a:prstGeom>
        </p:spPr>
        <p:txBody>
          <a:bodyPr wrap="square">
            <a:spAutoFit/>
          </a:bodyPr>
          <a:lstStyle/>
          <a:p>
            <a:pPr algn="just"/>
            <a:r>
              <a:rPr lang="fr-FR" b="1" dirty="0">
                <a:solidFill>
                  <a:srgbClr val="D24726"/>
                </a:solidFill>
                <a:latin typeface="Calibri" panose="020F0502020204030204" pitchFamily="34" charset="0"/>
              </a:rPr>
              <a:t>Médecin et Philosophe 1709-1757</a:t>
            </a:r>
            <a:endParaRPr lang="fr-FR" dirty="0">
              <a:solidFill>
                <a:srgbClr val="D24726"/>
              </a:solidFill>
              <a:latin typeface="Calibri" panose="020F0502020204030204" pitchFamily="34" charset="0"/>
            </a:endParaRPr>
          </a:p>
        </p:txBody>
      </p:sp>
    </p:spTree>
    <p:extLst>
      <p:ext uri="{BB962C8B-B14F-4D97-AF65-F5344CB8AC3E}">
        <p14:creationId xmlns:p14="http://schemas.microsoft.com/office/powerpoint/2010/main" val="2751436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19</a:t>
              </a:r>
            </a:p>
          </p:txBody>
        </p:sp>
      </p:grpSp>
      <p:sp>
        <p:nvSpPr>
          <p:cNvPr id="12" name="Rectangle 11">
            <a:extLst>
              <a:ext uri="{FF2B5EF4-FFF2-40B4-BE49-F238E27FC236}">
                <a16:creationId xmlns:a16="http://schemas.microsoft.com/office/drawing/2014/main" id="{2749E54A-406D-42F1-9608-ADB05EFC5C63}"/>
              </a:ext>
            </a:extLst>
          </p:cNvPr>
          <p:cNvSpPr/>
          <p:nvPr/>
        </p:nvSpPr>
        <p:spPr>
          <a:xfrm>
            <a:off x="-355585" y="1239650"/>
            <a:ext cx="6377195"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L’homme machine [</a:t>
            </a:r>
            <a:r>
              <a:rPr lang="fr-FR" sz="2400" b="1" dirty="0">
                <a:solidFill>
                  <a:srgbClr val="D24726"/>
                </a:solidFill>
              </a:rPr>
              <a:t>Le monisme</a:t>
            </a:r>
            <a:r>
              <a:rPr lang="fr-FR" sz="2400" dirty="0">
                <a:solidFill>
                  <a:srgbClr val="D24726"/>
                </a:solidFill>
              </a:rPr>
              <a:t>]</a:t>
            </a:r>
            <a:endParaRPr lang="fr-FR" sz="2400" b="1" dirty="0">
              <a:solidFill>
                <a:srgbClr val="D24726"/>
              </a:solidFill>
            </a:endParaRPr>
          </a:p>
        </p:txBody>
      </p:sp>
      <p:sp>
        <p:nvSpPr>
          <p:cNvPr id="13" name="Titre 7">
            <a:extLst>
              <a:ext uri="{FF2B5EF4-FFF2-40B4-BE49-F238E27FC236}">
                <a16:creationId xmlns:a16="http://schemas.microsoft.com/office/drawing/2014/main" id="{E7834EF0-2667-4180-80D3-23A67AE88A66}"/>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Une nouvelle anthropologie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5" name="Rectangle 4">
            <a:extLst>
              <a:ext uri="{FF2B5EF4-FFF2-40B4-BE49-F238E27FC236}">
                <a16:creationId xmlns:a16="http://schemas.microsoft.com/office/drawing/2014/main" id="{CB4675B2-CC45-4E7D-A37C-1880FEA54784}"/>
              </a:ext>
            </a:extLst>
          </p:cNvPr>
          <p:cNvSpPr/>
          <p:nvPr/>
        </p:nvSpPr>
        <p:spPr>
          <a:xfrm>
            <a:off x="4256076" y="2167723"/>
            <a:ext cx="6190249" cy="369332"/>
          </a:xfrm>
          <a:prstGeom prst="rect">
            <a:avLst/>
          </a:prstGeom>
        </p:spPr>
        <p:txBody>
          <a:bodyPr wrap="square">
            <a:spAutoFit/>
          </a:bodyPr>
          <a:lstStyle/>
          <a:p>
            <a:pPr algn="just"/>
            <a:r>
              <a:rPr lang="fr-FR" dirty="0">
                <a:solidFill>
                  <a:srgbClr val="002060"/>
                </a:solidFill>
                <a:latin typeface="Calibri" panose="020F0502020204030204" pitchFamily="34" charset="0"/>
              </a:rPr>
              <a:t> </a:t>
            </a:r>
          </a:p>
        </p:txBody>
      </p:sp>
      <p:sp>
        <p:nvSpPr>
          <p:cNvPr id="6" name="Rectangle 5">
            <a:extLst>
              <a:ext uri="{FF2B5EF4-FFF2-40B4-BE49-F238E27FC236}">
                <a16:creationId xmlns:a16="http://schemas.microsoft.com/office/drawing/2014/main" id="{CD59955F-A19A-4D7B-B9FE-AAC06311161C}"/>
              </a:ext>
            </a:extLst>
          </p:cNvPr>
          <p:cNvSpPr/>
          <p:nvPr/>
        </p:nvSpPr>
        <p:spPr>
          <a:xfrm>
            <a:off x="4256076" y="5722542"/>
            <a:ext cx="6190249" cy="369332"/>
          </a:xfrm>
          <a:prstGeom prst="rect">
            <a:avLst/>
          </a:prstGeom>
        </p:spPr>
        <p:txBody>
          <a:bodyPr wrap="square">
            <a:spAutoFit/>
          </a:bodyPr>
          <a:lstStyle/>
          <a:p>
            <a:pPr algn="just"/>
            <a:r>
              <a:rPr lang="fr-FR" dirty="0">
                <a:solidFill>
                  <a:srgbClr val="002060"/>
                </a:solidFill>
                <a:latin typeface="Calibri" panose="020F0502020204030204" pitchFamily="34" charset="0"/>
              </a:rPr>
              <a:t>  </a:t>
            </a:r>
          </a:p>
        </p:txBody>
      </p:sp>
      <p:sp>
        <p:nvSpPr>
          <p:cNvPr id="3" name="Rectangle 2">
            <a:extLst>
              <a:ext uri="{FF2B5EF4-FFF2-40B4-BE49-F238E27FC236}">
                <a16:creationId xmlns:a16="http://schemas.microsoft.com/office/drawing/2014/main" id="{D925C807-DFE3-48B9-931C-AC5252217B63}"/>
              </a:ext>
            </a:extLst>
          </p:cNvPr>
          <p:cNvSpPr/>
          <p:nvPr/>
        </p:nvSpPr>
        <p:spPr>
          <a:xfrm>
            <a:off x="3748041" y="1873352"/>
            <a:ext cx="7736116" cy="4524315"/>
          </a:xfrm>
          <a:prstGeom prst="rect">
            <a:avLst/>
          </a:prstGeom>
        </p:spPr>
        <p:txBody>
          <a:bodyPr wrap="square">
            <a:spAutoFit/>
          </a:bodyPr>
          <a:lstStyle/>
          <a:p>
            <a:pPr algn="just"/>
            <a:r>
              <a:rPr lang="fr-FR" b="1" dirty="0">
                <a:solidFill>
                  <a:srgbClr val="D24726"/>
                </a:solidFill>
                <a:latin typeface="Calibri" panose="020F0502020204030204" pitchFamily="34" charset="0"/>
              </a:rPr>
              <a:t>En tant que thèse, le monisme  pose une seule réalité, une seule substance! Selon cette thèse le réel est un tout non dissociable, c’est la vision de Teilhard, la vision partagée par l’idéologie transhumaniste. </a:t>
            </a:r>
          </a:p>
          <a:p>
            <a:pPr algn="just"/>
            <a:endParaRPr lang="fr-FR" b="1" dirty="0">
              <a:solidFill>
                <a:srgbClr val="D24726"/>
              </a:solidFill>
              <a:latin typeface="Calibri" panose="020F0502020204030204" pitchFamily="34" charset="0"/>
            </a:endParaRPr>
          </a:p>
          <a:p>
            <a:pPr algn="just"/>
            <a:r>
              <a:rPr lang="fr-FR" dirty="0">
                <a:solidFill>
                  <a:srgbClr val="002060"/>
                </a:solidFill>
                <a:latin typeface="Calibri" panose="020F0502020204030204" pitchFamily="34" charset="0"/>
              </a:rPr>
              <a:t>Inversement pour les dualistes, l’origine de la conscience est ontologiquement, extérieure à notre monde. De fait la compréhension de son fonctionnement est hors de notre portée.</a:t>
            </a:r>
          </a:p>
          <a:p>
            <a:pPr algn="just"/>
            <a:endParaRPr lang="fr-FR" dirty="0">
              <a:solidFill>
                <a:srgbClr val="002060"/>
              </a:solidFill>
              <a:latin typeface="Calibri" panose="020F0502020204030204" pitchFamily="34" charset="0"/>
            </a:endParaRPr>
          </a:p>
          <a:p>
            <a:pPr algn="just"/>
            <a:r>
              <a:rPr lang="fr-FR" b="1" dirty="0">
                <a:solidFill>
                  <a:srgbClr val="DD462F"/>
                </a:solidFill>
                <a:latin typeface="Calibri" panose="020F0502020204030204" pitchFamily="34" charset="0"/>
              </a:rPr>
              <a:t>Le monisme s’appuie</a:t>
            </a:r>
            <a:r>
              <a:rPr lang="fr-FR" dirty="0">
                <a:solidFill>
                  <a:srgbClr val="DD462F"/>
                </a:solidFill>
                <a:latin typeface="Calibri" panose="020F0502020204030204" pitchFamily="34" charset="0"/>
              </a:rPr>
              <a:t> en revanche </a:t>
            </a:r>
            <a:r>
              <a:rPr lang="fr-FR" b="1" dirty="0">
                <a:solidFill>
                  <a:srgbClr val="DD462F"/>
                </a:solidFill>
                <a:latin typeface="Calibri" panose="020F0502020204030204" pitchFamily="34" charset="0"/>
              </a:rPr>
              <a:t>sur une conception entièrement matérialiste et mécanique, Le monisme perçoit la conscience comme un phénomène </a:t>
            </a:r>
            <a:r>
              <a:rPr lang="fr-FR" dirty="0">
                <a:solidFill>
                  <a:srgbClr val="002060"/>
                </a:solidFill>
                <a:latin typeface="Calibri" panose="020F0502020204030204" pitchFamily="34" charset="0"/>
              </a:rPr>
              <a:t>émergent</a:t>
            </a:r>
            <a:r>
              <a:rPr lang="fr-FR" b="1" dirty="0">
                <a:solidFill>
                  <a:srgbClr val="DD462F"/>
                </a:solidFill>
                <a:latin typeface="Calibri" panose="020F0502020204030204" pitchFamily="34" charset="0"/>
              </a:rPr>
              <a:t>, dont le support s’appuie exclusivement sur les atomes de notre corps</a:t>
            </a:r>
            <a:r>
              <a:rPr lang="fr-FR" dirty="0">
                <a:solidFill>
                  <a:srgbClr val="002060"/>
                </a:solidFill>
                <a:latin typeface="Calibri" panose="020F0502020204030204" pitchFamily="34" charset="0"/>
              </a:rPr>
              <a:t>, le cerveau support de la conscience en est réduit à une suite de contacts fonctionnels, par une série de signaux, d’informations déclenchés dans les neurones présynaptiques. L’information est transmise au moyen des neurotransmetteurs constituant le cerveau, De fait la conscience pourrait être réplicable en recopiant matériellement le cerveau humain.</a:t>
            </a:r>
          </a:p>
        </p:txBody>
      </p:sp>
      <p:pic>
        <p:nvPicPr>
          <p:cNvPr id="1026" name="Picture 2" descr="RÃ©sultat de recherche d'images pour &quot;Le monisme&quot;">
            <a:extLst>
              <a:ext uri="{FF2B5EF4-FFF2-40B4-BE49-F238E27FC236}">
                <a16:creationId xmlns:a16="http://schemas.microsoft.com/office/drawing/2014/main" id="{93B5EA98-3100-4CC6-A6BF-21FF1924A5C9}"/>
              </a:ext>
            </a:extLst>
          </p:cNvPr>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682800" y="2743439"/>
            <a:ext cx="2709329" cy="1479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809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47</a:t>
              </a:r>
            </a:p>
          </p:txBody>
        </p:sp>
      </p:grpSp>
      <p:pic>
        <p:nvPicPr>
          <p:cNvPr id="18434" name="Picture 2" descr="Image associÃ©e">
            <a:extLst>
              <a:ext uri="{FF2B5EF4-FFF2-40B4-BE49-F238E27FC236}">
                <a16:creationId xmlns:a16="http://schemas.microsoft.com/office/drawing/2014/main" id="{226B15C5-EE48-4504-A176-1E69E0714255}"/>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7713" y="1944922"/>
            <a:ext cx="3611823" cy="418917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F67892D-7A27-408A-879D-EB99401A4296}"/>
              </a:ext>
            </a:extLst>
          </p:cNvPr>
          <p:cNvSpPr/>
          <p:nvPr/>
        </p:nvSpPr>
        <p:spPr>
          <a:xfrm>
            <a:off x="5103889" y="3781566"/>
            <a:ext cx="6096000" cy="2246769"/>
          </a:xfrm>
          <a:prstGeom prst="rect">
            <a:avLst/>
          </a:prstGeom>
        </p:spPr>
        <p:txBody>
          <a:bodyPr>
            <a:spAutoFit/>
          </a:bodyPr>
          <a:lstStyle/>
          <a:p>
            <a:r>
              <a:rPr lang="fr-FR" sz="3600" dirty="0">
                <a:solidFill>
                  <a:srgbClr val="002060"/>
                </a:solidFill>
                <a:latin typeface="Calibri Light" panose="020F0302020204030204" pitchFamily="34" charset="0"/>
              </a:rPr>
              <a:t>«</a:t>
            </a:r>
            <a:r>
              <a:rPr lang="fr-FR" sz="3200" i="1" dirty="0">
                <a:solidFill>
                  <a:srgbClr val="002060"/>
                </a:solidFill>
                <a:latin typeface="Calibri Light" panose="020F0302020204030204" pitchFamily="34" charset="0"/>
              </a:rPr>
              <a:t> Pourquoi ne pourrions-nous pas écrire l’intégralité de l’Encyclopædia Britannica sur une tête d’épingle ? </a:t>
            </a:r>
            <a:r>
              <a:rPr lang="fr-FR" sz="3600" dirty="0">
                <a:solidFill>
                  <a:srgbClr val="002060"/>
                </a:solidFill>
                <a:latin typeface="Calibri Light" panose="020F0302020204030204" pitchFamily="34" charset="0"/>
              </a:rPr>
              <a:t>» </a:t>
            </a:r>
          </a:p>
          <a:p>
            <a:endParaRPr lang="fr-FR" sz="3600" dirty="0">
              <a:solidFill>
                <a:srgbClr val="002060"/>
              </a:solidFill>
              <a:latin typeface="Calibri Light" panose="020F0302020204030204" pitchFamily="34" charset="0"/>
            </a:endParaRPr>
          </a:p>
        </p:txBody>
      </p:sp>
      <p:sp>
        <p:nvSpPr>
          <p:cNvPr id="6" name="Rectangle 5">
            <a:extLst>
              <a:ext uri="{FF2B5EF4-FFF2-40B4-BE49-F238E27FC236}">
                <a16:creationId xmlns:a16="http://schemas.microsoft.com/office/drawing/2014/main" id="{6A06D3AE-A43D-4977-BACB-1900B10E6E5D}"/>
              </a:ext>
            </a:extLst>
          </p:cNvPr>
          <p:cNvSpPr/>
          <p:nvPr/>
        </p:nvSpPr>
        <p:spPr>
          <a:xfrm>
            <a:off x="5068067" y="2273461"/>
            <a:ext cx="6096000" cy="1508105"/>
          </a:xfrm>
          <a:prstGeom prst="rect">
            <a:avLst/>
          </a:prstGeom>
        </p:spPr>
        <p:txBody>
          <a:bodyPr>
            <a:spAutoFit/>
          </a:bodyPr>
          <a:lstStyle/>
          <a:p>
            <a:pPr algn="just"/>
            <a:r>
              <a:rPr lang="fr-FR" i="1" dirty="0">
                <a:solidFill>
                  <a:schemeClr val="bg2">
                    <a:lumMod val="10000"/>
                  </a:schemeClr>
                </a:solidFill>
                <a:latin typeface="Calibri" panose="020F0502020204030204" pitchFamily="34" charset="0"/>
              </a:rPr>
              <a:t>« </a:t>
            </a:r>
            <a:r>
              <a:rPr lang="fr-FR" sz="4400" i="1" dirty="0">
                <a:solidFill>
                  <a:srgbClr val="D24726"/>
                </a:solidFill>
                <a:latin typeface="Calibri" panose="020F0502020204030204" pitchFamily="34" charset="0"/>
              </a:rPr>
              <a:t>L</a:t>
            </a:r>
            <a:r>
              <a:rPr lang="fr-FR" sz="2400" i="1" dirty="0">
                <a:solidFill>
                  <a:srgbClr val="002060"/>
                </a:solidFill>
                <a:latin typeface="Calibri" panose="020F0502020204030204" pitchFamily="34" charset="0"/>
              </a:rPr>
              <a:t>es </a:t>
            </a:r>
            <a:r>
              <a:rPr lang="fr-FR" sz="2400" b="1" i="1" dirty="0">
                <a:solidFill>
                  <a:srgbClr val="002060"/>
                </a:solidFill>
                <a:latin typeface="Calibri" panose="020F0502020204030204" pitchFamily="34" charset="0"/>
              </a:rPr>
              <a:t>dangers de la nouvelle robotique </a:t>
            </a:r>
            <a:r>
              <a:rPr lang="fr-FR" sz="2400" i="1" dirty="0">
                <a:solidFill>
                  <a:srgbClr val="002060"/>
                </a:solidFill>
                <a:latin typeface="Calibri" panose="020F0502020204030204" pitchFamily="34" charset="0"/>
              </a:rPr>
              <a:t>… c’est le robot dans l’homme, le robot avalé » Paul </a:t>
            </a:r>
            <a:r>
              <a:rPr lang="fr-FR" sz="2400" dirty="0" err="1">
                <a:solidFill>
                  <a:srgbClr val="002060"/>
                </a:solidFill>
                <a:latin typeface="Calibri" panose="020F0502020204030204" pitchFamily="34" charset="0"/>
              </a:rPr>
              <a:t>Virolio</a:t>
            </a:r>
            <a:r>
              <a:rPr lang="fr-FR" sz="2400" dirty="0">
                <a:solidFill>
                  <a:srgbClr val="002060"/>
                </a:solidFill>
                <a:latin typeface="Calibri" panose="020F0502020204030204" pitchFamily="34" charset="0"/>
              </a:rPr>
              <a:t>  : Philosophe et Urbaniste</a:t>
            </a:r>
          </a:p>
        </p:txBody>
      </p:sp>
      <p:sp>
        <p:nvSpPr>
          <p:cNvPr id="7" name="Rectangle 6">
            <a:extLst>
              <a:ext uri="{FF2B5EF4-FFF2-40B4-BE49-F238E27FC236}">
                <a16:creationId xmlns:a16="http://schemas.microsoft.com/office/drawing/2014/main" id="{9FF697C3-3699-44DC-A804-86913A3D73AD}"/>
              </a:ext>
            </a:extLst>
          </p:cNvPr>
          <p:cNvSpPr/>
          <p:nvPr/>
        </p:nvSpPr>
        <p:spPr>
          <a:xfrm>
            <a:off x="654785" y="6213001"/>
            <a:ext cx="2690929" cy="369332"/>
          </a:xfrm>
          <a:prstGeom prst="rect">
            <a:avLst/>
          </a:prstGeom>
        </p:spPr>
        <p:txBody>
          <a:bodyPr wrap="none">
            <a:spAutoFit/>
          </a:bodyPr>
          <a:lstStyle/>
          <a:p>
            <a:r>
              <a:rPr lang="fr-FR" b="1" dirty="0">
                <a:solidFill>
                  <a:srgbClr val="D24726"/>
                </a:solidFill>
                <a:latin typeface="Calibri Light" panose="020F0302020204030204" pitchFamily="34" charset="0"/>
              </a:rPr>
              <a:t>Richard Feynman Physicien </a:t>
            </a:r>
          </a:p>
        </p:txBody>
      </p:sp>
      <p:sp>
        <p:nvSpPr>
          <p:cNvPr id="16" name="Rectangle 15">
            <a:extLst>
              <a:ext uri="{FF2B5EF4-FFF2-40B4-BE49-F238E27FC236}">
                <a16:creationId xmlns:a16="http://schemas.microsoft.com/office/drawing/2014/main" id="{B0EDCF3E-7FF3-4313-B99A-178DEA867ADD}"/>
              </a:ext>
            </a:extLst>
          </p:cNvPr>
          <p:cNvSpPr/>
          <p:nvPr/>
        </p:nvSpPr>
        <p:spPr>
          <a:xfrm>
            <a:off x="5141537" y="5659003"/>
            <a:ext cx="2690929" cy="369332"/>
          </a:xfrm>
          <a:prstGeom prst="rect">
            <a:avLst/>
          </a:prstGeom>
        </p:spPr>
        <p:txBody>
          <a:bodyPr wrap="none">
            <a:spAutoFit/>
          </a:bodyPr>
          <a:lstStyle/>
          <a:p>
            <a:r>
              <a:rPr lang="fr-FR" b="1" dirty="0">
                <a:solidFill>
                  <a:srgbClr val="D24726"/>
                </a:solidFill>
                <a:latin typeface="Calibri Light" panose="020F0302020204030204" pitchFamily="34" charset="0"/>
              </a:rPr>
              <a:t>Richard Feynman Physicien </a:t>
            </a:r>
          </a:p>
        </p:txBody>
      </p:sp>
      <p:sp>
        <p:nvSpPr>
          <p:cNvPr id="2" name="Rectangle 1">
            <a:extLst>
              <a:ext uri="{FF2B5EF4-FFF2-40B4-BE49-F238E27FC236}">
                <a16:creationId xmlns:a16="http://schemas.microsoft.com/office/drawing/2014/main" id="{E5D043AE-7E9F-425B-8A2D-0C114EF03BC7}"/>
              </a:ext>
            </a:extLst>
          </p:cNvPr>
          <p:cNvSpPr/>
          <p:nvPr/>
        </p:nvSpPr>
        <p:spPr>
          <a:xfrm>
            <a:off x="521207" y="1259140"/>
            <a:ext cx="5036892" cy="646331"/>
          </a:xfrm>
          <a:prstGeom prst="rect">
            <a:avLst/>
          </a:prstGeom>
        </p:spPr>
        <p:txBody>
          <a:bodyPr wrap="none">
            <a:spAutoFit/>
          </a:bodyPr>
          <a:lstStyle/>
          <a:p>
            <a:pPr marL="457200" indent="-457200">
              <a:buClr>
                <a:srgbClr val="D24726"/>
              </a:buClr>
              <a:buSzPct val="151000"/>
              <a:buFont typeface="Wingdings" panose="05000000000000000000" pitchFamily="2" charset="2"/>
              <a:buChar char="§"/>
            </a:pPr>
            <a:r>
              <a:rPr lang="fr-FR" sz="2800" dirty="0">
                <a:solidFill>
                  <a:srgbClr val="D24726"/>
                </a:solidFill>
              </a:rPr>
              <a:t>La dénaturation du Vivant </a:t>
            </a:r>
            <a:r>
              <a:rPr lang="fr-FR" sz="3600" b="1" dirty="0">
                <a:solidFill>
                  <a:srgbClr val="D24726"/>
                </a:solidFill>
                <a:latin typeface="Calibri Light" panose="020F0302020204030204" pitchFamily="34" charset="0"/>
              </a:rPr>
              <a:t>?</a:t>
            </a:r>
          </a:p>
        </p:txBody>
      </p:sp>
      <p:sp>
        <p:nvSpPr>
          <p:cNvPr id="14" name="Titre 7">
            <a:extLst>
              <a:ext uri="{FF2B5EF4-FFF2-40B4-BE49-F238E27FC236}">
                <a16:creationId xmlns:a16="http://schemas.microsoft.com/office/drawing/2014/main" id="{2504A92E-CF12-4C87-9D7D-12C023C1896F}"/>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Une nouvelle anthropologie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1872712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662621"/>
            <a:chOff x="6953426" y="711274"/>
            <a:chExt cx="558179" cy="662621"/>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646331"/>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487</a:t>
              </a:r>
            </a:p>
          </p:txBody>
        </p:sp>
      </p:grpSp>
      <p:sp>
        <p:nvSpPr>
          <p:cNvPr id="6" name="Rectangle 5">
            <a:extLst>
              <a:ext uri="{FF2B5EF4-FFF2-40B4-BE49-F238E27FC236}">
                <a16:creationId xmlns:a16="http://schemas.microsoft.com/office/drawing/2014/main" id="{6A06D3AE-A43D-4977-BACB-1900B10E6E5D}"/>
              </a:ext>
            </a:extLst>
          </p:cNvPr>
          <p:cNvSpPr/>
          <p:nvPr/>
        </p:nvSpPr>
        <p:spPr>
          <a:xfrm>
            <a:off x="5139710" y="2099446"/>
            <a:ext cx="6096000" cy="1046440"/>
          </a:xfrm>
          <a:prstGeom prst="rect">
            <a:avLst/>
          </a:prstGeom>
        </p:spPr>
        <p:txBody>
          <a:bodyPr>
            <a:spAutoFit/>
          </a:bodyPr>
          <a:lstStyle/>
          <a:p>
            <a:pPr algn="just"/>
            <a:r>
              <a:rPr lang="fr-FR" i="1" dirty="0">
                <a:solidFill>
                  <a:schemeClr val="bg2">
                    <a:lumMod val="10000"/>
                  </a:schemeClr>
                </a:solidFill>
                <a:latin typeface="Calibri" panose="020F0502020204030204" pitchFamily="34" charset="0"/>
              </a:rPr>
              <a:t>« </a:t>
            </a:r>
            <a:r>
              <a:rPr lang="fr-FR" sz="4400" i="1" dirty="0">
                <a:solidFill>
                  <a:srgbClr val="D24726"/>
                </a:solidFill>
                <a:latin typeface="Calibri" panose="020F0502020204030204" pitchFamily="34" charset="0"/>
              </a:rPr>
              <a:t>L</a:t>
            </a:r>
            <a:r>
              <a:rPr lang="fr-FR" i="1" dirty="0">
                <a:solidFill>
                  <a:srgbClr val="D24726"/>
                </a:solidFill>
                <a:latin typeface="Calibri" panose="020F0502020204030204" pitchFamily="34" charset="0"/>
              </a:rPr>
              <a:t>es dangers de la nouvelle robotique … c’est le robot dans l’homme, le robot avalé » Paul Virolio </a:t>
            </a:r>
          </a:p>
        </p:txBody>
      </p:sp>
      <p:pic>
        <p:nvPicPr>
          <p:cNvPr id="21506" name="Picture 2" descr="http://t1.gstatic.com/images?q=tbn:ANd9GcSHcWpyO_oae7EqRsofGLeyjfQaj0BBF8a0Hjn0wxnshQ6IGtC2">
            <a:extLst>
              <a:ext uri="{FF2B5EF4-FFF2-40B4-BE49-F238E27FC236}">
                <a16:creationId xmlns:a16="http://schemas.microsoft.com/office/drawing/2014/main" id="{04509787-995A-454E-AEE7-E1D1D0824CD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6129" y="2087507"/>
            <a:ext cx="2809584" cy="432243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1E8CCC1-BA3F-4D7F-9E02-43574532AA11}"/>
              </a:ext>
            </a:extLst>
          </p:cNvPr>
          <p:cNvSpPr/>
          <p:nvPr/>
        </p:nvSpPr>
        <p:spPr>
          <a:xfrm>
            <a:off x="5270461" y="3927903"/>
            <a:ext cx="6096000" cy="2492990"/>
          </a:xfrm>
          <a:prstGeom prst="rect">
            <a:avLst/>
          </a:prstGeom>
        </p:spPr>
        <p:txBody>
          <a:bodyPr>
            <a:spAutoFit/>
          </a:bodyPr>
          <a:lstStyle/>
          <a:p>
            <a:pPr algn="just"/>
            <a:r>
              <a:rPr lang="fr-FR" sz="4800" b="1" dirty="0">
                <a:solidFill>
                  <a:srgbClr val="D24726"/>
                </a:solidFill>
                <a:latin typeface="Calibri Light" panose="020F0302020204030204" pitchFamily="34" charset="0"/>
              </a:rPr>
              <a:t>L</a:t>
            </a:r>
            <a:r>
              <a:rPr lang="fr-FR" b="1" dirty="0">
                <a:solidFill>
                  <a:srgbClr val="002060"/>
                </a:solidFill>
                <a:latin typeface="Calibri Light" panose="020F0302020204030204" pitchFamily="34" charset="0"/>
              </a:rPr>
              <a:t>e</a:t>
            </a:r>
            <a:r>
              <a:rPr lang="fr-FR" sz="2400" b="1" dirty="0">
                <a:solidFill>
                  <a:srgbClr val="002060"/>
                </a:solidFill>
                <a:latin typeface="Calibri Light" panose="020F0302020204030204" pitchFamily="34" charset="0"/>
              </a:rPr>
              <a:t> </a:t>
            </a:r>
            <a:r>
              <a:rPr lang="fr-FR" b="1" dirty="0">
                <a:solidFill>
                  <a:srgbClr val="002060"/>
                </a:solidFill>
                <a:latin typeface="Calibri Light" panose="020F0302020204030204" pitchFamily="34" charset="0"/>
              </a:rPr>
              <a:t>synopsis : Un chercheur en génétique est menacé par son entreprise de licenciement après une découverte inquiétante. Après sa rupture de contrat avec son laboratoire, le généticien (docteur folamour) décide alors de s’implémenter, d’inoculer, d’injecter et d’incorporer ces ordinateurs de la taille d’une cellule humaine, dans son propre corps. Ces cellules métamorphosées vont peu à peu  manipuler leur environnement…. </a:t>
            </a:r>
          </a:p>
        </p:txBody>
      </p:sp>
      <p:pic>
        <p:nvPicPr>
          <p:cNvPr id="13" name="Image 12">
            <a:extLst>
              <a:ext uri="{FF2B5EF4-FFF2-40B4-BE49-F238E27FC236}">
                <a16:creationId xmlns:a16="http://schemas.microsoft.com/office/drawing/2014/main" id="{167D02EC-307C-4E38-9F28-1331DE621D16}"/>
              </a:ext>
            </a:extLst>
          </p:cNvPr>
          <p:cNvPicPr>
            <a:picLocks noChangeAspect="1"/>
          </p:cNvPicPr>
          <p:nvPr/>
        </p:nvPicPr>
        <p:blipFill>
          <a:blip r:embed="rId4">
            <a:duotone>
              <a:schemeClr val="accent2">
                <a:shade val="45000"/>
                <a:satMod val="135000"/>
              </a:schemeClr>
              <a:prstClr val="white"/>
            </a:duotone>
          </a:blip>
          <a:stretch>
            <a:fillRect/>
          </a:stretch>
        </p:blipFill>
        <p:spPr>
          <a:xfrm>
            <a:off x="7172325" y="3102341"/>
            <a:ext cx="1857375" cy="1212483"/>
          </a:xfrm>
          <a:prstGeom prst="rect">
            <a:avLst/>
          </a:prstGeom>
        </p:spPr>
      </p:pic>
      <p:sp>
        <p:nvSpPr>
          <p:cNvPr id="15" name="Rectangle 14">
            <a:extLst>
              <a:ext uri="{FF2B5EF4-FFF2-40B4-BE49-F238E27FC236}">
                <a16:creationId xmlns:a16="http://schemas.microsoft.com/office/drawing/2014/main" id="{66D3C2D6-FE3C-4121-9A21-AC109F744671}"/>
              </a:ext>
            </a:extLst>
          </p:cNvPr>
          <p:cNvSpPr/>
          <p:nvPr/>
        </p:nvSpPr>
        <p:spPr>
          <a:xfrm>
            <a:off x="521207" y="1259140"/>
            <a:ext cx="5036892" cy="646331"/>
          </a:xfrm>
          <a:prstGeom prst="rect">
            <a:avLst/>
          </a:prstGeom>
        </p:spPr>
        <p:txBody>
          <a:bodyPr wrap="none">
            <a:spAutoFit/>
          </a:bodyPr>
          <a:lstStyle/>
          <a:p>
            <a:pPr marL="457200" indent="-457200">
              <a:buClr>
                <a:srgbClr val="D24726"/>
              </a:buClr>
              <a:buSzPct val="151000"/>
              <a:buFont typeface="Wingdings" panose="05000000000000000000" pitchFamily="2" charset="2"/>
              <a:buChar char="§"/>
            </a:pPr>
            <a:r>
              <a:rPr lang="fr-FR" sz="2800" dirty="0">
                <a:solidFill>
                  <a:srgbClr val="D24726"/>
                </a:solidFill>
              </a:rPr>
              <a:t>La dénaturation du Vivant </a:t>
            </a:r>
            <a:r>
              <a:rPr lang="fr-FR" sz="3600" b="1" dirty="0">
                <a:solidFill>
                  <a:srgbClr val="D24726"/>
                </a:solidFill>
                <a:latin typeface="Calibri Light" panose="020F0302020204030204" pitchFamily="34" charset="0"/>
              </a:rPr>
              <a:t>?</a:t>
            </a:r>
          </a:p>
        </p:txBody>
      </p:sp>
      <p:sp>
        <p:nvSpPr>
          <p:cNvPr id="12" name="Titre 7">
            <a:extLst>
              <a:ext uri="{FF2B5EF4-FFF2-40B4-BE49-F238E27FC236}">
                <a16:creationId xmlns:a16="http://schemas.microsoft.com/office/drawing/2014/main" id="{303BC378-26F0-49EB-9DBE-392CD0B11BCB}"/>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Une nouvelle anthropologie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3753947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49</a:t>
              </a:r>
            </a:p>
          </p:txBody>
        </p:sp>
      </p:grpSp>
      <p:sp>
        <p:nvSpPr>
          <p:cNvPr id="6" name="Rectangle 5">
            <a:extLst>
              <a:ext uri="{FF2B5EF4-FFF2-40B4-BE49-F238E27FC236}">
                <a16:creationId xmlns:a16="http://schemas.microsoft.com/office/drawing/2014/main" id="{6A06D3AE-A43D-4977-BACB-1900B10E6E5D}"/>
              </a:ext>
            </a:extLst>
          </p:cNvPr>
          <p:cNvSpPr/>
          <p:nvPr/>
        </p:nvSpPr>
        <p:spPr>
          <a:xfrm>
            <a:off x="5139710" y="1904010"/>
            <a:ext cx="6096000" cy="1046440"/>
          </a:xfrm>
          <a:prstGeom prst="rect">
            <a:avLst/>
          </a:prstGeom>
        </p:spPr>
        <p:txBody>
          <a:bodyPr>
            <a:spAutoFit/>
          </a:bodyPr>
          <a:lstStyle/>
          <a:p>
            <a:pPr algn="just"/>
            <a:r>
              <a:rPr lang="fr-FR" i="1" dirty="0">
                <a:solidFill>
                  <a:schemeClr val="bg2">
                    <a:lumMod val="10000"/>
                  </a:schemeClr>
                </a:solidFill>
                <a:latin typeface="Calibri" panose="020F0502020204030204" pitchFamily="34" charset="0"/>
              </a:rPr>
              <a:t>« </a:t>
            </a:r>
            <a:r>
              <a:rPr lang="fr-FR" sz="4400" i="1" dirty="0">
                <a:solidFill>
                  <a:srgbClr val="D24726"/>
                </a:solidFill>
                <a:latin typeface="Calibri" panose="020F0502020204030204" pitchFamily="34" charset="0"/>
              </a:rPr>
              <a:t>L</a:t>
            </a:r>
            <a:r>
              <a:rPr lang="fr-FR" i="1" dirty="0">
                <a:solidFill>
                  <a:schemeClr val="bg2">
                    <a:lumMod val="10000"/>
                  </a:schemeClr>
                </a:solidFill>
                <a:latin typeface="Calibri" panose="020F0502020204030204" pitchFamily="34" charset="0"/>
              </a:rPr>
              <a:t>es dangers de la nouvelle robotique … c’est le robot dans l’homme, le robot avalé » Paul Virolio </a:t>
            </a:r>
          </a:p>
        </p:txBody>
      </p:sp>
      <p:pic>
        <p:nvPicPr>
          <p:cNvPr id="22530" name="Picture 2" descr="RÃ©sultat de recherche d'images pour &quot;ERIC drexler&quot;">
            <a:extLst>
              <a:ext uri="{FF2B5EF4-FFF2-40B4-BE49-F238E27FC236}">
                <a16:creationId xmlns:a16="http://schemas.microsoft.com/office/drawing/2014/main" id="{3A6B038D-B8CB-48A5-9208-C35492AC157C}"/>
              </a:ext>
            </a:extLst>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05547" y="1904010"/>
            <a:ext cx="4124325" cy="41243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BEBED9C-D4D9-40F8-8FBE-D7F1C3152DC9}"/>
              </a:ext>
            </a:extLst>
          </p:cNvPr>
          <p:cNvSpPr/>
          <p:nvPr/>
        </p:nvSpPr>
        <p:spPr>
          <a:xfrm>
            <a:off x="5249379" y="3104458"/>
            <a:ext cx="6096000" cy="2923877"/>
          </a:xfrm>
          <a:prstGeom prst="rect">
            <a:avLst/>
          </a:prstGeom>
        </p:spPr>
        <p:txBody>
          <a:bodyPr>
            <a:spAutoFit/>
          </a:bodyPr>
          <a:lstStyle/>
          <a:p>
            <a:pPr algn="just"/>
            <a:r>
              <a:rPr lang="fr-FR" sz="4400" b="1" dirty="0">
                <a:solidFill>
                  <a:srgbClr val="D24726"/>
                </a:solidFill>
                <a:latin typeface="Calibri Light" panose="020F0302020204030204" pitchFamily="34" charset="0"/>
              </a:rPr>
              <a:t>E</a:t>
            </a:r>
            <a:r>
              <a:rPr lang="fr-FR" sz="2000" b="1" dirty="0">
                <a:solidFill>
                  <a:srgbClr val="002060"/>
                </a:solidFill>
                <a:latin typeface="Calibri Light" panose="020F0302020204030204" pitchFamily="34" charset="0"/>
              </a:rPr>
              <a:t>ric Drexler a également prévu ce qu’on pourrait appeler le revers de la médaille, en effet </a:t>
            </a:r>
            <a:r>
              <a:rPr lang="fr-FR" sz="2000" b="1" dirty="0">
                <a:solidFill>
                  <a:srgbClr val="D24726"/>
                </a:solidFill>
                <a:latin typeface="Calibri Light" panose="020F0302020204030204" pitchFamily="34" charset="0"/>
              </a:rPr>
              <a:t>les micro structures pourraient être capables de se reproduire ou du moins de se répliquer par elles-mêmes pourraient être tout simplement cataclysmique puisque, par exemple, des bactéries créées dans un quelconque intérêt commun pourraient se répliquer à l’infini </a:t>
            </a:r>
            <a:r>
              <a:rPr lang="fr-FR" sz="2000" b="1" dirty="0">
                <a:solidFill>
                  <a:srgbClr val="002060"/>
                </a:solidFill>
                <a:latin typeface="Calibri Light" panose="020F0302020204030204" pitchFamily="34" charset="0"/>
              </a:rPr>
              <a:t>et causer des ravages sur la flore mais aussi sur la faune et même sur l’humanité. </a:t>
            </a:r>
            <a:endParaRPr lang="fr-FR" sz="2000" b="1" dirty="0">
              <a:latin typeface="Calibri Light" panose="020F0302020204030204" pitchFamily="34" charset="0"/>
            </a:endParaRPr>
          </a:p>
        </p:txBody>
      </p:sp>
      <p:sp>
        <p:nvSpPr>
          <p:cNvPr id="13" name="Rectangle 12">
            <a:extLst>
              <a:ext uri="{FF2B5EF4-FFF2-40B4-BE49-F238E27FC236}">
                <a16:creationId xmlns:a16="http://schemas.microsoft.com/office/drawing/2014/main" id="{A15AAB21-0377-4AA4-BE3E-24398FD5DBCB}"/>
              </a:ext>
            </a:extLst>
          </p:cNvPr>
          <p:cNvSpPr/>
          <p:nvPr/>
        </p:nvSpPr>
        <p:spPr>
          <a:xfrm>
            <a:off x="521207" y="6213001"/>
            <a:ext cx="1481496" cy="369332"/>
          </a:xfrm>
          <a:prstGeom prst="rect">
            <a:avLst/>
          </a:prstGeom>
        </p:spPr>
        <p:txBody>
          <a:bodyPr wrap="none">
            <a:spAutoFit/>
          </a:bodyPr>
          <a:lstStyle/>
          <a:p>
            <a:r>
              <a:rPr lang="fr-FR" b="1" dirty="0">
                <a:solidFill>
                  <a:srgbClr val="D24726"/>
                </a:solidFill>
                <a:latin typeface="Calibri Light" panose="020F0302020204030204" pitchFamily="34" charset="0"/>
              </a:rPr>
              <a:t>Eric DREXLER  </a:t>
            </a:r>
          </a:p>
        </p:txBody>
      </p:sp>
      <p:sp>
        <p:nvSpPr>
          <p:cNvPr id="16" name="Rectangle 15">
            <a:extLst>
              <a:ext uri="{FF2B5EF4-FFF2-40B4-BE49-F238E27FC236}">
                <a16:creationId xmlns:a16="http://schemas.microsoft.com/office/drawing/2014/main" id="{BC141414-F1A7-4CD9-880C-E1DB8D079729}"/>
              </a:ext>
            </a:extLst>
          </p:cNvPr>
          <p:cNvSpPr/>
          <p:nvPr/>
        </p:nvSpPr>
        <p:spPr>
          <a:xfrm>
            <a:off x="521207" y="1259140"/>
            <a:ext cx="5036892" cy="646331"/>
          </a:xfrm>
          <a:prstGeom prst="rect">
            <a:avLst/>
          </a:prstGeom>
        </p:spPr>
        <p:txBody>
          <a:bodyPr wrap="none">
            <a:spAutoFit/>
          </a:bodyPr>
          <a:lstStyle/>
          <a:p>
            <a:pPr marL="457200" indent="-457200">
              <a:buClr>
                <a:srgbClr val="D24726"/>
              </a:buClr>
              <a:buSzPct val="151000"/>
              <a:buFont typeface="Wingdings" panose="05000000000000000000" pitchFamily="2" charset="2"/>
              <a:buChar char="§"/>
            </a:pPr>
            <a:r>
              <a:rPr lang="fr-FR" sz="2800" dirty="0">
                <a:solidFill>
                  <a:srgbClr val="D24726"/>
                </a:solidFill>
              </a:rPr>
              <a:t>La dénaturation du Vivant </a:t>
            </a:r>
            <a:r>
              <a:rPr lang="fr-FR" sz="3600" b="1" dirty="0">
                <a:solidFill>
                  <a:srgbClr val="D24726"/>
                </a:solidFill>
                <a:latin typeface="Calibri Light" panose="020F0302020204030204" pitchFamily="34" charset="0"/>
              </a:rPr>
              <a:t>?</a:t>
            </a:r>
          </a:p>
        </p:txBody>
      </p:sp>
      <p:sp>
        <p:nvSpPr>
          <p:cNvPr id="14" name="Titre 7">
            <a:extLst>
              <a:ext uri="{FF2B5EF4-FFF2-40B4-BE49-F238E27FC236}">
                <a16:creationId xmlns:a16="http://schemas.microsoft.com/office/drawing/2014/main" id="{307B65ED-1BAE-4C26-8227-AB18D476B6B8}"/>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Une nouvelle anthropologie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2025092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087369" y="602833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43</a:t>
              </a:r>
            </a:p>
          </p:txBody>
        </p:sp>
      </p:grpSp>
      <p:sp>
        <p:nvSpPr>
          <p:cNvPr id="3" name="Rectangle 2">
            <a:extLst>
              <a:ext uri="{FF2B5EF4-FFF2-40B4-BE49-F238E27FC236}">
                <a16:creationId xmlns:a16="http://schemas.microsoft.com/office/drawing/2014/main" id="{DCE74277-6FB3-443B-BE52-A39CF4B3C8DD}"/>
              </a:ext>
            </a:extLst>
          </p:cNvPr>
          <p:cNvSpPr/>
          <p:nvPr/>
        </p:nvSpPr>
        <p:spPr>
          <a:xfrm>
            <a:off x="4156630" y="1840818"/>
            <a:ext cx="7157175" cy="4278094"/>
          </a:xfrm>
          <a:prstGeom prst="rect">
            <a:avLst/>
          </a:prstGeom>
        </p:spPr>
        <p:txBody>
          <a:bodyPr wrap="square">
            <a:spAutoFit/>
          </a:bodyPr>
          <a:lstStyle/>
          <a:p>
            <a:pPr algn="ctr"/>
            <a:r>
              <a:rPr lang="fr-FR" sz="3600" b="1" dirty="0">
                <a:solidFill>
                  <a:srgbClr val="D24726"/>
                </a:solidFill>
                <a:latin typeface="Calibri Light" panose="020F0302020204030204" pitchFamily="34" charset="0"/>
              </a:rPr>
              <a:t> </a:t>
            </a:r>
          </a:p>
          <a:p>
            <a:pPr algn="ctr"/>
            <a:endParaRPr lang="fr-FR" sz="800" b="1" dirty="0">
              <a:solidFill>
                <a:srgbClr val="D24726"/>
              </a:solidFill>
              <a:latin typeface="Calibri Light" panose="020F0302020204030204" pitchFamily="34" charset="0"/>
            </a:endParaRPr>
          </a:p>
          <a:p>
            <a:pPr lvl="1" algn="just"/>
            <a:r>
              <a:rPr lang="fr-FR" sz="4000" b="1" dirty="0">
                <a:solidFill>
                  <a:srgbClr val="D24726"/>
                </a:solidFill>
                <a:latin typeface="Calibri Light" panose="020F0302020204030204" pitchFamily="34" charset="0"/>
              </a:rPr>
              <a:t>E</a:t>
            </a:r>
            <a:r>
              <a:rPr lang="fr-FR" b="1" dirty="0">
                <a:solidFill>
                  <a:srgbClr val="002060"/>
                </a:solidFill>
                <a:latin typeface="Calibri Light" panose="020F0302020204030204" pitchFamily="34" charset="0"/>
              </a:rPr>
              <a:t>n cassant autant que possible les frontières, les clôtures entre le vivant et la matière.  </a:t>
            </a:r>
          </a:p>
          <a:p>
            <a:pPr lvl="1" algn="just"/>
            <a:endParaRPr lang="fr-FR" sz="1400" b="1" dirty="0">
              <a:solidFill>
                <a:srgbClr val="002060"/>
              </a:solidFill>
              <a:latin typeface="Calibri Light" panose="020F0302020204030204" pitchFamily="34" charset="0"/>
            </a:endParaRPr>
          </a:p>
          <a:p>
            <a:pPr lvl="1" algn="just"/>
            <a:r>
              <a:rPr lang="fr-FR" sz="4000" b="1" dirty="0">
                <a:solidFill>
                  <a:srgbClr val="D24726"/>
                </a:solidFill>
                <a:latin typeface="Calibri Light" panose="020F0302020204030204" pitchFamily="34" charset="0"/>
              </a:rPr>
              <a:t>E</a:t>
            </a:r>
            <a:r>
              <a:rPr lang="fr-FR" b="1" dirty="0">
                <a:solidFill>
                  <a:srgbClr val="002060"/>
                </a:solidFill>
                <a:latin typeface="Calibri Light" panose="020F0302020204030204" pitchFamily="34" charset="0"/>
              </a:rPr>
              <a:t>n s’affranchissant des barrières du vivant et de la matière inerte. </a:t>
            </a:r>
          </a:p>
          <a:p>
            <a:pPr lvl="1" algn="just"/>
            <a:endParaRPr lang="fr-FR" b="1" dirty="0">
              <a:solidFill>
                <a:srgbClr val="002060"/>
              </a:solidFill>
              <a:latin typeface="Calibri Light" panose="020F0302020204030204" pitchFamily="34" charset="0"/>
            </a:endParaRPr>
          </a:p>
          <a:p>
            <a:pPr lvl="1" algn="just"/>
            <a:r>
              <a:rPr lang="fr-FR" sz="4000" b="1" dirty="0">
                <a:solidFill>
                  <a:srgbClr val="D24726"/>
                </a:solidFill>
                <a:latin typeface="Calibri Light" panose="020F0302020204030204" pitchFamily="34" charset="0"/>
              </a:rPr>
              <a:t>E</a:t>
            </a:r>
            <a:r>
              <a:rPr lang="fr-FR" b="1" dirty="0">
                <a:solidFill>
                  <a:srgbClr val="002060"/>
                </a:solidFill>
                <a:latin typeface="Calibri Light" panose="020F0302020204030204" pitchFamily="34" charset="0"/>
              </a:rPr>
              <a:t>n transformant le vivant en jeu de lego, transformable à souhait, interchangeable.</a:t>
            </a:r>
            <a:endParaRPr lang="fr-FR" sz="1400" b="1" dirty="0">
              <a:solidFill>
                <a:srgbClr val="002060"/>
              </a:solidFill>
              <a:latin typeface="Calibri Light" panose="020F0302020204030204" pitchFamily="34" charset="0"/>
            </a:endParaRPr>
          </a:p>
          <a:p>
            <a:pPr marL="1095375" lvl="2" algn="just">
              <a:buClr>
                <a:srgbClr val="D24726"/>
              </a:buClr>
            </a:pPr>
            <a:endParaRPr lang="fr-FR" sz="2000" dirty="0">
              <a:solidFill>
                <a:srgbClr val="002060"/>
              </a:solidFill>
              <a:latin typeface="Calibri Light" panose="020F0302020204030204" pitchFamily="34" charset="0"/>
            </a:endParaRPr>
          </a:p>
          <a:p>
            <a:pPr marL="1095375" lvl="2" algn="just">
              <a:buClr>
                <a:srgbClr val="D24726"/>
              </a:buClr>
            </a:pPr>
            <a:endParaRPr lang="fr-FR" sz="2000" dirty="0">
              <a:latin typeface="Calibri Light" panose="020F0302020204030204" pitchFamily="34" charset="0"/>
            </a:endParaRPr>
          </a:p>
        </p:txBody>
      </p:sp>
      <p:pic>
        <p:nvPicPr>
          <p:cNvPr id="12290" name="Picture 2" descr="RÃ©sultat de recherche d'images pour &quot;idÃ©ologie&quot;">
            <a:extLst>
              <a:ext uri="{FF2B5EF4-FFF2-40B4-BE49-F238E27FC236}">
                <a16:creationId xmlns:a16="http://schemas.microsoft.com/office/drawing/2014/main" id="{5D745B59-F0C2-44D6-BFB9-2A51F156A1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51" t="9330" r="4059" b="27392"/>
          <a:stretch/>
        </p:blipFill>
        <p:spPr bwMode="auto">
          <a:xfrm>
            <a:off x="546452" y="2250043"/>
            <a:ext cx="3764971" cy="377829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7C5591D6-28D6-4B52-9BCD-DED00D8DBEF0}"/>
              </a:ext>
            </a:extLst>
          </p:cNvPr>
          <p:cNvSpPr/>
          <p:nvPr/>
        </p:nvSpPr>
        <p:spPr>
          <a:xfrm>
            <a:off x="521207" y="1419539"/>
            <a:ext cx="7636947" cy="523220"/>
          </a:xfrm>
          <a:prstGeom prst="rect">
            <a:avLst/>
          </a:prstGeom>
        </p:spPr>
        <p:txBody>
          <a:bodyPr wrap="square">
            <a:spAutoFit/>
          </a:bodyPr>
          <a:lstStyle/>
          <a:p>
            <a:pPr marL="457200" indent="-457200">
              <a:buClr>
                <a:srgbClr val="D24726"/>
              </a:buClr>
              <a:buSzPct val="151000"/>
              <a:buFont typeface="Wingdings" panose="05000000000000000000" pitchFamily="2" charset="2"/>
              <a:buChar char="§"/>
              <a:tabLst>
                <a:tab pos="982663" algn="l"/>
              </a:tabLst>
            </a:pPr>
            <a:r>
              <a:rPr lang="fr-FR" sz="2800" dirty="0">
                <a:solidFill>
                  <a:srgbClr val="D24726"/>
                </a:solidFill>
              </a:rPr>
              <a:t>Passer de l’homo sapiens à l’homo cyborg… </a:t>
            </a:r>
          </a:p>
        </p:txBody>
      </p:sp>
      <p:sp>
        <p:nvSpPr>
          <p:cNvPr id="10" name="Titre 7">
            <a:extLst>
              <a:ext uri="{FF2B5EF4-FFF2-40B4-BE49-F238E27FC236}">
                <a16:creationId xmlns:a16="http://schemas.microsoft.com/office/drawing/2014/main" id="{E672705E-86B8-4D70-97CE-C7B64FF4E69B}"/>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Une nouvelle anthropologie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556986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20775</a:t>
              </a:r>
            </a:p>
          </p:txBody>
        </p:sp>
      </p:grpSp>
      <p:sp>
        <p:nvSpPr>
          <p:cNvPr id="3" name="ZoneTexte 2">
            <a:extLst>
              <a:ext uri="{FF2B5EF4-FFF2-40B4-BE49-F238E27FC236}">
                <a16:creationId xmlns:a16="http://schemas.microsoft.com/office/drawing/2014/main" id="{9F66C7BD-C0A6-4C65-BB42-E1292FF1EB1E}"/>
              </a:ext>
            </a:extLst>
          </p:cNvPr>
          <p:cNvSpPr txBox="1"/>
          <p:nvPr/>
        </p:nvSpPr>
        <p:spPr>
          <a:xfrm>
            <a:off x="1048750" y="5642829"/>
            <a:ext cx="2527038" cy="923330"/>
          </a:xfrm>
          <a:prstGeom prst="rect">
            <a:avLst/>
          </a:prstGeom>
          <a:noFill/>
        </p:spPr>
        <p:txBody>
          <a:bodyPr wrap="none" rtlCol="0">
            <a:spAutoFit/>
          </a:bodyPr>
          <a:lstStyle/>
          <a:p>
            <a:pPr algn="ctr"/>
            <a:r>
              <a:rPr lang="fr-FR" dirty="0">
                <a:solidFill>
                  <a:srgbClr val="D24726"/>
                </a:solidFill>
                <a:latin typeface="Calibri" panose="020F0502020204030204" pitchFamily="34" charset="0"/>
              </a:rPr>
              <a:t>Frédéric Pohl 1919 -2013</a:t>
            </a:r>
          </a:p>
          <a:p>
            <a:pPr algn="ctr"/>
            <a:r>
              <a:rPr lang="fr-FR" b="1" dirty="0">
                <a:solidFill>
                  <a:srgbClr val="D24726"/>
                </a:solidFill>
                <a:latin typeface="Calibri" panose="020F0502020204030204" pitchFamily="34" charset="0"/>
              </a:rPr>
              <a:t>L’homme schématique</a:t>
            </a:r>
          </a:p>
          <a:p>
            <a:pPr algn="ctr"/>
            <a:r>
              <a:rPr lang="fr-FR" dirty="0">
                <a:solidFill>
                  <a:srgbClr val="D24726"/>
                </a:solidFill>
                <a:latin typeface="Calibri" panose="020F0502020204030204" pitchFamily="34" charset="0"/>
              </a:rPr>
              <a:t> Roman écrit en 1968</a:t>
            </a:r>
          </a:p>
        </p:txBody>
      </p:sp>
      <p:sp>
        <p:nvSpPr>
          <p:cNvPr id="6" name="ZoneTexte 5">
            <a:extLst>
              <a:ext uri="{FF2B5EF4-FFF2-40B4-BE49-F238E27FC236}">
                <a16:creationId xmlns:a16="http://schemas.microsoft.com/office/drawing/2014/main" id="{F689BCB9-AE8A-439A-A09B-9F0DAAB16FE4}"/>
              </a:ext>
            </a:extLst>
          </p:cNvPr>
          <p:cNvSpPr txBox="1"/>
          <p:nvPr/>
        </p:nvSpPr>
        <p:spPr>
          <a:xfrm>
            <a:off x="4734519" y="2135571"/>
            <a:ext cx="6501191" cy="4093428"/>
          </a:xfrm>
          <a:prstGeom prst="rect">
            <a:avLst/>
          </a:prstGeom>
          <a:noFill/>
        </p:spPr>
        <p:txBody>
          <a:bodyPr wrap="square" rtlCol="0">
            <a:spAutoFit/>
          </a:bodyPr>
          <a:lstStyle/>
          <a:p>
            <a:pPr algn="just"/>
            <a:r>
              <a:rPr lang="fr-FR" sz="4400" dirty="0">
                <a:solidFill>
                  <a:srgbClr val="D24726"/>
                </a:solidFill>
                <a:latin typeface="Calibri" panose="020F0502020204030204" pitchFamily="34" charset="0"/>
              </a:rPr>
              <a:t>L</a:t>
            </a:r>
            <a:r>
              <a:rPr lang="fr-FR" dirty="0">
                <a:solidFill>
                  <a:srgbClr val="D24726"/>
                </a:solidFill>
                <a:latin typeface="Calibri" panose="020F0502020204030204" pitchFamily="34" charset="0"/>
              </a:rPr>
              <a:t>e romancier Frédéric Pohl </a:t>
            </a:r>
            <a:r>
              <a:rPr lang="fr-FR" dirty="0">
                <a:solidFill>
                  <a:srgbClr val="002060"/>
                </a:solidFill>
                <a:latin typeface="Calibri" panose="020F0502020204030204" pitchFamily="34" charset="0"/>
              </a:rPr>
              <a:t>qui a entretenu une correspondance avec le mathématicien Norbert Wiener et fut l’ami d’Isaac Asimov décrit le processus de machinisation de l’homme dans ses œuvres de science fiction et fut celui qui imagina également dans l’homme schématique le processus d’un téléchargement («</a:t>
            </a:r>
            <a:r>
              <a:rPr lang="fr-FR" i="1" dirty="0">
                <a:solidFill>
                  <a:srgbClr val="002060"/>
                </a:solidFill>
                <a:latin typeface="Calibri" panose="020F0502020204030204" pitchFamily="34" charset="0"/>
              </a:rPr>
              <a:t>l’homme télégraphié</a:t>
            </a:r>
            <a:r>
              <a:rPr lang="fr-FR" dirty="0">
                <a:solidFill>
                  <a:srgbClr val="002060"/>
                </a:solidFill>
                <a:latin typeface="Calibri" panose="020F0502020204030204" pitchFamily="34" charset="0"/>
              </a:rPr>
              <a:t>») de l’homme dans l’ordinateur afin de répliquer les façons de penser de réfléchir y compris de s’exprimer, un ordinateur capable de simuler la pensée humaine</a:t>
            </a:r>
            <a:r>
              <a:rPr lang="fr-FR" b="1" dirty="0">
                <a:solidFill>
                  <a:srgbClr val="002060"/>
                </a:solidFill>
                <a:latin typeface="Calibri" panose="020F0502020204030204" pitchFamily="34" charset="0"/>
              </a:rPr>
              <a:t>.  Dans un autre roman de SF </a:t>
            </a:r>
            <a:r>
              <a:rPr lang="fr-FR" b="1" dirty="0">
                <a:solidFill>
                  <a:srgbClr val="D24726"/>
                </a:solidFill>
                <a:latin typeface="Calibri" panose="020F0502020204030204" pitchFamily="34" charset="0"/>
              </a:rPr>
              <a:t>Man Plus</a:t>
            </a:r>
            <a:r>
              <a:rPr lang="fr-FR" b="1" dirty="0">
                <a:solidFill>
                  <a:srgbClr val="002060"/>
                </a:solidFill>
                <a:latin typeface="Calibri" panose="020F0502020204030204" pitchFamily="34" charset="0"/>
              </a:rPr>
              <a:t>, publié en 1976 il imagina la métamorphose biologique d’un être humain évoluant vers la dimension d’un cyborg, un être « </a:t>
            </a:r>
            <a:r>
              <a:rPr lang="fr-FR" b="1" dirty="0" err="1">
                <a:solidFill>
                  <a:srgbClr val="002060"/>
                </a:solidFill>
                <a:latin typeface="Calibri" panose="020F0502020204030204" pitchFamily="34" charset="0"/>
              </a:rPr>
              <a:t>machinisé</a:t>
            </a:r>
            <a:r>
              <a:rPr lang="fr-FR" b="1" dirty="0">
                <a:solidFill>
                  <a:srgbClr val="002060"/>
                </a:solidFill>
                <a:latin typeface="Calibri" panose="020F0502020204030204" pitchFamily="34" charset="0"/>
              </a:rPr>
              <a:t> »  pour s’adapter aux conditions hostiles de la planète Mars. Ajoutons que cet homme engagé usa de beaucoup de cynisme à l’encontre de la société de consommation.</a:t>
            </a:r>
          </a:p>
        </p:txBody>
      </p:sp>
      <p:pic>
        <p:nvPicPr>
          <p:cNvPr id="1026" name="Picture 2" descr="RÃ©sultat de recherche d'images pour &quot;FrÃ©dÃ©ric Pohl&quot;">
            <a:extLst>
              <a:ext uri="{FF2B5EF4-FFF2-40B4-BE49-F238E27FC236}">
                <a16:creationId xmlns:a16="http://schemas.microsoft.com/office/drawing/2014/main" id="{AE8B5024-130E-447F-9F7D-FF552D7735ED}"/>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0418" y="1980122"/>
            <a:ext cx="2983702" cy="352405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DC112B56-6E93-42D0-BC47-071596EB51EE}"/>
              </a:ext>
            </a:extLst>
          </p:cNvPr>
          <p:cNvSpPr/>
          <p:nvPr/>
        </p:nvSpPr>
        <p:spPr>
          <a:xfrm>
            <a:off x="521207" y="1419539"/>
            <a:ext cx="7636947" cy="523220"/>
          </a:xfrm>
          <a:prstGeom prst="rect">
            <a:avLst/>
          </a:prstGeom>
        </p:spPr>
        <p:txBody>
          <a:bodyPr wrap="square">
            <a:spAutoFit/>
          </a:bodyPr>
          <a:lstStyle/>
          <a:p>
            <a:pPr marL="457200" indent="-457200">
              <a:buClr>
                <a:srgbClr val="D24726"/>
              </a:buClr>
              <a:buSzPct val="151000"/>
              <a:buFont typeface="Wingdings" panose="05000000000000000000" pitchFamily="2" charset="2"/>
              <a:buChar char="§"/>
              <a:tabLst>
                <a:tab pos="982663" algn="l"/>
              </a:tabLst>
            </a:pPr>
            <a:r>
              <a:rPr lang="fr-FR" sz="2800" dirty="0">
                <a:solidFill>
                  <a:srgbClr val="D24726"/>
                </a:solidFill>
              </a:rPr>
              <a:t>Passer de l’homo sapiens à l’homo cyborg… </a:t>
            </a:r>
          </a:p>
        </p:txBody>
      </p:sp>
      <p:sp>
        <p:nvSpPr>
          <p:cNvPr id="14" name="Titre 7">
            <a:extLst>
              <a:ext uri="{FF2B5EF4-FFF2-40B4-BE49-F238E27FC236}">
                <a16:creationId xmlns:a16="http://schemas.microsoft.com/office/drawing/2014/main" id="{B7795FA4-EB1E-4C26-A26D-933E02F94AB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Une nouvelle anthropologie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2675013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45</a:t>
              </a:r>
            </a:p>
          </p:txBody>
        </p:sp>
      </p:grpSp>
      <p:sp>
        <p:nvSpPr>
          <p:cNvPr id="2" name="ZoneTexte 1">
            <a:extLst>
              <a:ext uri="{FF2B5EF4-FFF2-40B4-BE49-F238E27FC236}">
                <a16:creationId xmlns:a16="http://schemas.microsoft.com/office/drawing/2014/main" id="{DAEF0BA4-1DB5-4271-A269-88CDD07E7A35}"/>
              </a:ext>
            </a:extLst>
          </p:cNvPr>
          <p:cNvSpPr txBox="1"/>
          <p:nvPr/>
        </p:nvSpPr>
        <p:spPr>
          <a:xfrm>
            <a:off x="3693030" y="4175974"/>
            <a:ext cx="2764919" cy="923330"/>
          </a:xfrm>
          <a:prstGeom prst="rect">
            <a:avLst/>
          </a:prstGeom>
          <a:noFill/>
        </p:spPr>
        <p:txBody>
          <a:bodyPr wrap="square" rtlCol="0">
            <a:spAutoFit/>
          </a:bodyPr>
          <a:lstStyle/>
          <a:p>
            <a:pPr algn="just"/>
            <a:r>
              <a:rPr lang="fr-FR" b="1" dirty="0">
                <a:solidFill>
                  <a:srgbClr val="D24726"/>
                </a:solidFill>
              </a:rPr>
              <a:t>Le rêve d’une bascule technologique « La singularité »</a:t>
            </a:r>
          </a:p>
        </p:txBody>
      </p:sp>
      <p:sp>
        <p:nvSpPr>
          <p:cNvPr id="5" name="Rectangle 4">
            <a:extLst>
              <a:ext uri="{FF2B5EF4-FFF2-40B4-BE49-F238E27FC236}">
                <a16:creationId xmlns:a16="http://schemas.microsoft.com/office/drawing/2014/main" id="{34B174E9-7E81-43B2-9320-C8FEB7E7F891}"/>
              </a:ext>
            </a:extLst>
          </p:cNvPr>
          <p:cNvSpPr/>
          <p:nvPr/>
        </p:nvSpPr>
        <p:spPr>
          <a:xfrm>
            <a:off x="3547099" y="2278112"/>
            <a:ext cx="8515350" cy="707886"/>
          </a:xfrm>
          <a:prstGeom prst="rect">
            <a:avLst/>
          </a:prstGeom>
        </p:spPr>
        <p:txBody>
          <a:bodyPr wrap="square">
            <a:spAutoFit/>
          </a:bodyPr>
          <a:lstStyle/>
          <a:p>
            <a:r>
              <a:rPr lang="fr-FR" sz="4000" b="1" dirty="0">
                <a:solidFill>
                  <a:srgbClr val="D24726"/>
                </a:solidFill>
                <a:latin typeface="Calibri Light" panose="020F0302020204030204" pitchFamily="34" charset="0"/>
              </a:rPr>
              <a:t>D</a:t>
            </a:r>
            <a:r>
              <a:rPr lang="fr-FR" b="1" dirty="0">
                <a:solidFill>
                  <a:srgbClr val="002060"/>
                </a:solidFill>
                <a:latin typeface="Calibri Light" panose="020F0302020204030204" pitchFamily="34" charset="0"/>
              </a:rPr>
              <a:t>épasser la mort biologique, s’affranchir le plus possible des limites physiques</a:t>
            </a:r>
          </a:p>
        </p:txBody>
      </p:sp>
      <p:pic>
        <p:nvPicPr>
          <p:cNvPr id="14338" name="Picture 2" descr="RÃ©sultat de recherche d'images pour &quot;transhumanisme&quot;">
            <a:extLst>
              <a:ext uri="{FF2B5EF4-FFF2-40B4-BE49-F238E27FC236}">
                <a16:creationId xmlns:a16="http://schemas.microsoft.com/office/drawing/2014/main" id="{E4BB1EC3-FAB0-4508-9CF1-141E18C661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173" r="15403"/>
          <a:stretch/>
        </p:blipFill>
        <p:spPr bwMode="auto">
          <a:xfrm>
            <a:off x="664082" y="2278112"/>
            <a:ext cx="2395054" cy="346447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RÃ©sultat de recherche d'images pour &quot;transhumanisme&quot;">
            <a:extLst>
              <a:ext uri="{FF2B5EF4-FFF2-40B4-BE49-F238E27FC236}">
                <a16:creationId xmlns:a16="http://schemas.microsoft.com/office/drawing/2014/main" id="{E09D60BF-1CAF-4445-8DB3-A8D0623AAC0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200"/>
          <a:stretch/>
        </p:blipFill>
        <p:spPr bwMode="auto">
          <a:xfrm>
            <a:off x="6602761" y="3317401"/>
            <a:ext cx="4632949" cy="28956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85D959A3-2DF0-4D25-932C-14CFC7B19D82}"/>
              </a:ext>
            </a:extLst>
          </p:cNvPr>
          <p:cNvSpPr/>
          <p:nvPr/>
        </p:nvSpPr>
        <p:spPr>
          <a:xfrm>
            <a:off x="521207" y="1485137"/>
            <a:ext cx="11425083" cy="523220"/>
          </a:xfrm>
          <a:prstGeom prst="rect">
            <a:avLst/>
          </a:prstGeom>
        </p:spPr>
        <p:txBody>
          <a:bodyPr wrap="square">
            <a:spAutoFit/>
          </a:bodyPr>
          <a:lstStyle/>
          <a:p>
            <a:pPr marL="457200" indent="-457200">
              <a:buClr>
                <a:srgbClr val="D24726"/>
              </a:buClr>
              <a:buSzPct val="151000"/>
              <a:buFont typeface="Wingdings" panose="05000000000000000000" pitchFamily="2" charset="2"/>
              <a:buChar char="§"/>
              <a:tabLst>
                <a:tab pos="982663" algn="l"/>
              </a:tabLst>
            </a:pPr>
            <a:r>
              <a:rPr lang="fr-FR" sz="2800" dirty="0">
                <a:solidFill>
                  <a:srgbClr val="D24726"/>
                </a:solidFill>
              </a:rPr>
              <a:t> Passer de l’homo sapiens à l’homo cyborg… </a:t>
            </a:r>
          </a:p>
        </p:txBody>
      </p:sp>
      <p:sp>
        <p:nvSpPr>
          <p:cNvPr id="13" name="Titre 7">
            <a:extLst>
              <a:ext uri="{FF2B5EF4-FFF2-40B4-BE49-F238E27FC236}">
                <a16:creationId xmlns:a16="http://schemas.microsoft.com/office/drawing/2014/main" id="{8DBFF7DA-E4A0-43FE-BDEF-F5EFC46F799B}"/>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Une nouvelle anthropologie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107354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46</a:t>
              </a:r>
            </a:p>
          </p:txBody>
        </p:sp>
      </p:grpSp>
      <p:sp>
        <p:nvSpPr>
          <p:cNvPr id="2" name="ZoneTexte 1">
            <a:extLst>
              <a:ext uri="{FF2B5EF4-FFF2-40B4-BE49-F238E27FC236}">
                <a16:creationId xmlns:a16="http://schemas.microsoft.com/office/drawing/2014/main" id="{DAEF0BA4-1DB5-4271-A269-88CDD07E7A35}"/>
              </a:ext>
            </a:extLst>
          </p:cNvPr>
          <p:cNvSpPr txBox="1"/>
          <p:nvPr/>
        </p:nvSpPr>
        <p:spPr>
          <a:xfrm>
            <a:off x="3383330" y="4175974"/>
            <a:ext cx="2548901" cy="923330"/>
          </a:xfrm>
          <a:prstGeom prst="rect">
            <a:avLst/>
          </a:prstGeom>
          <a:noFill/>
        </p:spPr>
        <p:txBody>
          <a:bodyPr wrap="square" rtlCol="0">
            <a:spAutoFit/>
          </a:bodyPr>
          <a:lstStyle/>
          <a:p>
            <a:pPr algn="just"/>
            <a:r>
              <a:rPr lang="fr-FR" b="1" dirty="0">
                <a:solidFill>
                  <a:srgbClr val="D24726"/>
                </a:solidFill>
              </a:rPr>
              <a:t>Le rêve d’une bascule technologique « La singularité »</a:t>
            </a:r>
          </a:p>
        </p:txBody>
      </p:sp>
      <p:sp>
        <p:nvSpPr>
          <p:cNvPr id="5" name="Rectangle 4">
            <a:extLst>
              <a:ext uri="{FF2B5EF4-FFF2-40B4-BE49-F238E27FC236}">
                <a16:creationId xmlns:a16="http://schemas.microsoft.com/office/drawing/2014/main" id="{34B174E9-7E81-43B2-9320-C8FEB7E7F891}"/>
              </a:ext>
            </a:extLst>
          </p:cNvPr>
          <p:cNvSpPr/>
          <p:nvPr/>
        </p:nvSpPr>
        <p:spPr>
          <a:xfrm>
            <a:off x="3547099" y="2278112"/>
            <a:ext cx="8515350" cy="707886"/>
          </a:xfrm>
          <a:prstGeom prst="rect">
            <a:avLst/>
          </a:prstGeom>
        </p:spPr>
        <p:txBody>
          <a:bodyPr wrap="square">
            <a:spAutoFit/>
          </a:bodyPr>
          <a:lstStyle/>
          <a:p>
            <a:r>
              <a:rPr lang="fr-FR" sz="4000" b="1" dirty="0">
                <a:solidFill>
                  <a:srgbClr val="D24726"/>
                </a:solidFill>
                <a:latin typeface="Calibri Light" panose="020F0302020204030204" pitchFamily="34" charset="0"/>
              </a:rPr>
              <a:t>D</a:t>
            </a:r>
            <a:r>
              <a:rPr lang="fr-FR" b="1" dirty="0">
                <a:solidFill>
                  <a:srgbClr val="002060"/>
                </a:solidFill>
                <a:latin typeface="Calibri Light" panose="020F0302020204030204" pitchFamily="34" charset="0"/>
              </a:rPr>
              <a:t>écupler les connaissances cognitives et corporelles</a:t>
            </a:r>
          </a:p>
        </p:txBody>
      </p:sp>
      <p:pic>
        <p:nvPicPr>
          <p:cNvPr id="14338" name="Picture 2" descr="RÃ©sultat de recherche d'images pour &quot;transhumanisme&quot;">
            <a:extLst>
              <a:ext uri="{FF2B5EF4-FFF2-40B4-BE49-F238E27FC236}">
                <a16:creationId xmlns:a16="http://schemas.microsoft.com/office/drawing/2014/main" id="{E4BB1EC3-FAB0-4508-9CF1-141E18C661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173" r="15403"/>
          <a:stretch/>
        </p:blipFill>
        <p:spPr bwMode="auto">
          <a:xfrm>
            <a:off x="664082" y="2278112"/>
            <a:ext cx="2395054" cy="346447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RÃ©sultat de recherche d'images pour &quot;transhumanisme&quot;">
            <a:extLst>
              <a:ext uri="{FF2B5EF4-FFF2-40B4-BE49-F238E27FC236}">
                <a16:creationId xmlns:a16="http://schemas.microsoft.com/office/drawing/2014/main" id="{DC1AD98D-CE87-40EA-B5A9-EE9DD5BA00E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200"/>
          <a:stretch/>
        </p:blipFill>
        <p:spPr bwMode="auto">
          <a:xfrm>
            <a:off x="5955061" y="3317401"/>
            <a:ext cx="4632949" cy="28956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DCDBD77-2AF6-4287-BD9F-4CB40C1F4B87}"/>
              </a:ext>
            </a:extLst>
          </p:cNvPr>
          <p:cNvSpPr/>
          <p:nvPr/>
        </p:nvSpPr>
        <p:spPr>
          <a:xfrm>
            <a:off x="521207" y="1419539"/>
            <a:ext cx="7636947" cy="523220"/>
          </a:xfrm>
          <a:prstGeom prst="rect">
            <a:avLst/>
          </a:prstGeom>
        </p:spPr>
        <p:txBody>
          <a:bodyPr wrap="square">
            <a:spAutoFit/>
          </a:bodyPr>
          <a:lstStyle/>
          <a:p>
            <a:pPr marL="457200" indent="-457200">
              <a:buClr>
                <a:srgbClr val="D24726"/>
              </a:buClr>
              <a:buSzPct val="151000"/>
              <a:buFont typeface="Wingdings" panose="05000000000000000000" pitchFamily="2" charset="2"/>
              <a:buChar char="§"/>
              <a:tabLst>
                <a:tab pos="982663" algn="l"/>
              </a:tabLst>
            </a:pPr>
            <a:r>
              <a:rPr lang="fr-FR" sz="2800" dirty="0">
                <a:solidFill>
                  <a:srgbClr val="D24726"/>
                </a:solidFill>
              </a:rPr>
              <a:t>Passer de l’homo sapiens à l’homo cyborg… </a:t>
            </a:r>
          </a:p>
        </p:txBody>
      </p:sp>
      <p:sp>
        <p:nvSpPr>
          <p:cNvPr id="14" name="Titre 7">
            <a:extLst>
              <a:ext uri="{FF2B5EF4-FFF2-40B4-BE49-F238E27FC236}">
                <a16:creationId xmlns:a16="http://schemas.microsoft.com/office/drawing/2014/main" id="{A51EA38E-E51F-42BF-8019-3F17B4DD4C50}"/>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Une nouvelle anthropologie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1628148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e 17" descr="Petit cercle contenant le chiffre 1 pour indiquer la première étape"/>
          <p:cNvGrpSpPr/>
          <p:nvPr/>
        </p:nvGrpSpPr>
        <p:grpSpPr bwMode="blackWhite">
          <a:xfrm>
            <a:off x="11335684" y="5914762"/>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44</a:t>
              </a:r>
            </a:p>
          </p:txBody>
        </p:sp>
      </p:grpSp>
      <p:sp>
        <p:nvSpPr>
          <p:cNvPr id="2" name="ZoneTexte 1">
            <a:extLst>
              <a:ext uri="{FF2B5EF4-FFF2-40B4-BE49-F238E27FC236}">
                <a16:creationId xmlns:a16="http://schemas.microsoft.com/office/drawing/2014/main" id="{DAEF0BA4-1DB5-4271-A269-88CDD07E7A35}"/>
              </a:ext>
            </a:extLst>
          </p:cNvPr>
          <p:cNvSpPr txBox="1"/>
          <p:nvPr/>
        </p:nvSpPr>
        <p:spPr>
          <a:xfrm>
            <a:off x="3630678" y="4459711"/>
            <a:ext cx="2572157" cy="923330"/>
          </a:xfrm>
          <a:prstGeom prst="rect">
            <a:avLst/>
          </a:prstGeom>
          <a:noFill/>
        </p:spPr>
        <p:txBody>
          <a:bodyPr wrap="square" rtlCol="0">
            <a:spAutoFit/>
          </a:bodyPr>
          <a:lstStyle/>
          <a:p>
            <a:pPr algn="just"/>
            <a:r>
              <a:rPr lang="fr-FR" b="1" dirty="0">
                <a:solidFill>
                  <a:srgbClr val="D24726"/>
                </a:solidFill>
              </a:rPr>
              <a:t>Le rêve d’une bascule technologique « La singularité »</a:t>
            </a:r>
          </a:p>
        </p:txBody>
      </p:sp>
      <p:sp>
        <p:nvSpPr>
          <p:cNvPr id="5" name="Rectangle 4">
            <a:extLst>
              <a:ext uri="{FF2B5EF4-FFF2-40B4-BE49-F238E27FC236}">
                <a16:creationId xmlns:a16="http://schemas.microsoft.com/office/drawing/2014/main" id="{34B174E9-7E81-43B2-9320-C8FEB7E7F891}"/>
              </a:ext>
            </a:extLst>
          </p:cNvPr>
          <p:cNvSpPr/>
          <p:nvPr/>
        </p:nvSpPr>
        <p:spPr>
          <a:xfrm>
            <a:off x="3547099" y="2443341"/>
            <a:ext cx="8515350" cy="1261884"/>
          </a:xfrm>
          <a:prstGeom prst="rect">
            <a:avLst/>
          </a:prstGeom>
        </p:spPr>
        <p:txBody>
          <a:bodyPr wrap="square">
            <a:spAutoFit/>
          </a:bodyPr>
          <a:lstStyle/>
          <a:p>
            <a:r>
              <a:rPr lang="fr-FR" sz="4000" b="1" dirty="0">
                <a:solidFill>
                  <a:srgbClr val="D24726"/>
                </a:solidFill>
                <a:latin typeface="Calibri Light" panose="020F0302020204030204" pitchFamily="34" charset="0"/>
              </a:rPr>
              <a:t>M</a:t>
            </a:r>
            <a:r>
              <a:rPr lang="fr-FR" b="1" dirty="0">
                <a:solidFill>
                  <a:srgbClr val="002060"/>
                </a:solidFill>
                <a:latin typeface="Calibri Light" panose="020F0302020204030204" pitchFamily="34" charset="0"/>
              </a:rPr>
              <a:t>ettre en place les technologies de réparation et d’amélioration en proposant un dépassement progressif de notre condition humaine actuelle : prothèses contrôlées par la pensée, cœurs artificiels, yeux bioniques... </a:t>
            </a:r>
          </a:p>
        </p:txBody>
      </p:sp>
      <p:pic>
        <p:nvPicPr>
          <p:cNvPr id="14338" name="Picture 2" descr="RÃ©sultat de recherche d'images pour &quot;transhumanisme&quot;">
            <a:extLst>
              <a:ext uri="{FF2B5EF4-FFF2-40B4-BE49-F238E27FC236}">
                <a16:creationId xmlns:a16="http://schemas.microsoft.com/office/drawing/2014/main" id="{E4BB1EC3-FAB0-4508-9CF1-141E18C661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173" r="15403"/>
          <a:stretch/>
        </p:blipFill>
        <p:spPr bwMode="auto">
          <a:xfrm>
            <a:off x="664082" y="2278112"/>
            <a:ext cx="2395054" cy="346447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RÃ©sultat de recherche d'images pour &quot;transhumanisme&quot;">
            <a:extLst>
              <a:ext uri="{FF2B5EF4-FFF2-40B4-BE49-F238E27FC236}">
                <a16:creationId xmlns:a16="http://schemas.microsoft.com/office/drawing/2014/main" id="{E09D60BF-1CAF-4445-8DB3-A8D0623AAC0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200"/>
          <a:stretch/>
        </p:blipFill>
        <p:spPr bwMode="auto">
          <a:xfrm>
            <a:off x="6774378" y="3705225"/>
            <a:ext cx="4632949" cy="28956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3DBA28D-486C-42E2-A74B-BF510F472D9A}"/>
              </a:ext>
            </a:extLst>
          </p:cNvPr>
          <p:cNvSpPr/>
          <p:nvPr/>
        </p:nvSpPr>
        <p:spPr>
          <a:xfrm>
            <a:off x="521207" y="1419539"/>
            <a:ext cx="7636947" cy="523220"/>
          </a:xfrm>
          <a:prstGeom prst="rect">
            <a:avLst/>
          </a:prstGeom>
        </p:spPr>
        <p:txBody>
          <a:bodyPr wrap="square">
            <a:spAutoFit/>
          </a:bodyPr>
          <a:lstStyle/>
          <a:p>
            <a:pPr marL="457200" indent="-457200">
              <a:buClr>
                <a:srgbClr val="D24726"/>
              </a:buClr>
              <a:buSzPct val="151000"/>
              <a:buFont typeface="Wingdings" panose="05000000000000000000" pitchFamily="2" charset="2"/>
              <a:buChar char="§"/>
              <a:tabLst>
                <a:tab pos="982663" algn="l"/>
              </a:tabLst>
            </a:pPr>
            <a:r>
              <a:rPr lang="fr-FR" sz="2800" dirty="0">
                <a:solidFill>
                  <a:srgbClr val="D24726"/>
                </a:solidFill>
              </a:rPr>
              <a:t>Passer de l’homo sapiens à l’homo cyborg… </a:t>
            </a:r>
          </a:p>
        </p:txBody>
      </p:sp>
      <p:sp>
        <p:nvSpPr>
          <p:cNvPr id="12" name="Titre 7">
            <a:extLst>
              <a:ext uri="{FF2B5EF4-FFF2-40B4-BE49-F238E27FC236}">
                <a16:creationId xmlns:a16="http://schemas.microsoft.com/office/drawing/2014/main" id="{0E178F9E-6700-4370-9491-3B36D5B4E74F}"/>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Une nouvelle anthropologie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107578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22</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r>
              <a:rPr lang="fr-FR" b="1" dirty="0">
                <a:solidFill>
                  <a:srgbClr val="002060"/>
                </a:solidFill>
                <a:latin typeface="PT Serif"/>
              </a:rPr>
              <a:t>  </a:t>
            </a:r>
            <a:endParaRPr lang="fr-FR" b="1" dirty="0">
              <a:solidFill>
                <a:srgbClr val="002060"/>
              </a:solidFill>
            </a:endParaRPr>
          </a:p>
        </p:txBody>
      </p:sp>
      <p:sp>
        <p:nvSpPr>
          <p:cNvPr id="11" name="Rectangle 10">
            <a:extLst>
              <a:ext uri="{FF2B5EF4-FFF2-40B4-BE49-F238E27FC236}">
                <a16:creationId xmlns:a16="http://schemas.microsoft.com/office/drawing/2014/main" id="{2FA392A7-25F3-4E71-A86A-9ACA28F6D289}"/>
              </a:ext>
            </a:extLst>
          </p:cNvPr>
          <p:cNvSpPr/>
          <p:nvPr/>
        </p:nvSpPr>
        <p:spPr>
          <a:xfrm>
            <a:off x="2960971" y="1568343"/>
            <a:ext cx="7723012" cy="523220"/>
          </a:xfrm>
          <a:prstGeom prst="rect">
            <a:avLst/>
          </a:prstGeom>
        </p:spPr>
        <p:txBody>
          <a:bodyPr wrap="none">
            <a:spAutoFit/>
          </a:bodyPr>
          <a:lstStyle/>
          <a:p>
            <a:pPr marL="895350">
              <a:buClr>
                <a:srgbClr val="D24726"/>
              </a:buClr>
              <a:buSzPct val="150000"/>
            </a:pPr>
            <a:r>
              <a:rPr lang="fr-FR" sz="2800" b="1" dirty="0">
                <a:solidFill>
                  <a:srgbClr val="D24726"/>
                </a:solidFill>
              </a:rPr>
              <a:t> **** La déconstruction de l’homme****</a:t>
            </a:r>
          </a:p>
        </p:txBody>
      </p:sp>
      <p:pic>
        <p:nvPicPr>
          <p:cNvPr id="4" name="Image 3">
            <a:extLst>
              <a:ext uri="{FF2B5EF4-FFF2-40B4-BE49-F238E27FC236}">
                <a16:creationId xmlns:a16="http://schemas.microsoft.com/office/drawing/2014/main" id="{5E909A37-748B-4998-93FD-084DE91476D8}"/>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78068" y="2024279"/>
            <a:ext cx="2382903" cy="3366323"/>
          </a:xfrm>
          <a:prstGeom prst="rect">
            <a:avLst/>
          </a:prstGeom>
        </p:spPr>
      </p:pic>
      <p:sp>
        <p:nvSpPr>
          <p:cNvPr id="5" name="Rectangle 4">
            <a:extLst>
              <a:ext uri="{FF2B5EF4-FFF2-40B4-BE49-F238E27FC236}">
                <a16:creationId xmlns:a16="http://schemas.microsoft.com/office/drawing/2014/main" id="{AE5647BD-21DA-428D-89F1-D9DB936A6011}"/>
              </a:ext>
            </a:extLst>
          </p:cNvPr>
          <p:cNvSpPr/>
          <p:nvPr/>
        </p:nvSpPr>
        <p:spPr>
          <a:xfrm>
            <a:off x="3703029" y="2145412"/>
            <a:ext cx="7377926" cy="923330"/>
          </a:xfrm>
          <a:prstGeom prst="rect">
            <a:avLst/>
          </a:prstGeom>
        </p:spPr>
        <p:txBody>
          <a:bodyPr wrap="square">
            <a:spAutoFit/>
          </a:bodyPr>
          <a:lstStyle/>
          <a:p>
            <a:pPr algn="just"/>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rPr>
              <a:t>En mécanisant la conscience, le transhumanisme interroge finalement le sens de la vie, la question essentielle est bien celle du sens  et celle aussi du bonheur ! </a:t>
            </a:r>
            <a:endParaRPr lang="fr-FR" dirty="0"/>
          </a:p>
        </p:txBody>
      </p:sp>
      <p:sp>
        <p:nvSpPr>
          <p:cNvPr id="14" name="Rectangle 13">
            <a:extLst>
              <a:ext uri="{FF2B5EF4-FFF2-40B4-BE49-F238E27FC236}">
                <a16:creationId xmlns:a16="http://schemas.microsoft.com/office/drawing/2014/main" id="{EAC416E8-1F41-4B93-B10A-C8EF3A047E7E}"/>
              </a:ext>
            </a:extLst>
          </p:cNvPr>
          <p:cNvSpPr/>
          <p:nvPr/>
        </p:nvSpPr>
        <p:spPr>
          <a:xfrm>
            <a:off x="3703029" y="3068938"/>
            <a:ext cx="7461038" cy="1200329"/>
          </a:xfrm>
          <a:prstGeom prst="rect">
            <a:avLst/>
          </a:prstGeom>
        </p:spPr>
        <p:txBody>
          <a:bodyPr wrap="square">
            <a:spAutoFit/>
          </a:bodyPr>
          <a:lstStyle/>
          <a:p>
            <a:pPr algn="just"/>
            <a:r>
              <a:rPr lang="fr-FR" dirty="0">
                <a:solidFill>
                  <a:srgbClr val="002060"/>
                </a:solidFill>
                <a:latin typeface="Calibri" panose="020F0502020204030204" pitchFamily="34" charset="0"/>
                <a:cs typeface="Times New Roman" panose="02020603050405020304" pitchFamily="18" charset="0"/>
              </a:rPr>
              <a:t>Sur la question du sens, le transhumaniste ne peut pas y répondre ,  une telle question est réduite en effet dans l’ère civilisationnelle transhumaniste aux seules notions de performance, de consommation matérielle, de course à la survie.</a:t>
            </a:r>
          </a:p>
        </p:txBody>
      </p:sp>
      <p:sp>
        <p:nvSpPr>
          <p:cNvPr id="15" name="Rectangle 14">
            <a:extLst>
              <a:ext uri="{FF2B5EF4-FFF2-40B4-BE49-F238E27FC236}">
                <a16:creationId xmlns:a16="http://schemas.microsoft.com/office/drawing/2014/main" id="{6C86367C-F3AA-40E0-98B5-5B7E6FD8145E}"/>
              </a:ext>
            </a:extLst>
          </p:cNvPr>
          <p:cNvSpPr/>
          <p:nvPr/>
        </p:nvSpPr>
        <p:spPr>
          <a:xfrm>
            <a:off x="3774477" y="4211776"/>
            <a:ext cx="7542452" cy="2031325"/>
          </a:xfrm>
          <a:prstGeom prst="rect">
            <a:avLst/>
          </a:prstGeom>
        </p:spPr>
        <p:txBody>
          <a:bodyPr wrap="square">
            <a:spAutoFit/>
          </a:bodyPr>
          <a:lstStyle/>
          <a:p>
            <a:pPr algn="just"/>
            <a:r>
              <a:rPr lang="fr-FR" b="1" dirty="0">
                <a:solidFill>
                  <a:srgbClr val="DD462F"/>
                </a:solidFill>
                <a:latin typeface="Calibri" panose="020F0502020204030204" pitchFamily="34" charset="0"/>
                <a:cs typeface="Times New Roman" panose="02020603050405020304" pitchFamily="18" charset="0"/>
              </a:rPr>
              <a:t>Le philosophe  Karl Popper </a:t>
            </a:r>
            <a:r>
              <a:rPr lang="fr-FR" dirty="0">
                <a:solidFill>
                  <a:srgbClr val="002060"/>
                </a:solidFill>
                <a:latin typeface="Calibri" panose="020F0502020204030204" pitchFamily="34" charset="0"/>
                <a:cs typeface="Times New Roman" panose="02020603050405020304" pitchFamily="18" charset="0"/>
              </a:rPr>
              <a:t>prend le contre pied de cette idéologie et souligne que nous sommes en réalité aux antipodes du déterminisme mécanique, que nous avons notre propre liberté, que l’univers a lui-même sa propre liberté, que nous ne sommes ni mus, ni contraints, libres de choisir, libres de nous déterminer. La responsabilité individuelle est au cœur même de la vie, cette liberté de l’homme était au cœur de l’Éden, la liberté est une dimension de la sacralité, l’essence devrais-je écrire de la dimension sacrée de notre existence.</a:t>
            </a:r>
          </a:p>
        </p:txBody>
      </p:sp>
      <p:sp>
        <p:nvSpPr>
          <p:cNvPr id="19" name="Titre 7">
            <a:extLst>
              <a:ext uri="{FF2B5EF4-FFF2-40B4-BE49-F238E27FC236}">
                <a16:creationId xmlns:a16="http://schemas.microsoft.com/office/drawing/2014/main" id="{5C1A8D75-BA08-422F-AA6C-B9214983701B}"/>
              </a:ext>
            </a:extLst>
          </p:cNvPr>
          <p:cNvSpPr txBox="1">
            <a:spLocks/>
          </p:cNvSpPr>
          <p:nvPr/>
        </p:nvSpPr>
        <p:spPr>
          <a:xfrm>
            <a:off x="521025" y="112226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Une nouvelle anthropologie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349366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9E26867-3F62-4E0D-9F6C-AFEFBF1C6AE9}"/>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554476"/>
            <a:ext cx="12425316" cy="8274731"/>
          </a:xfrm>
          <a:prstGeom prst="rect">
            <a:avLst/>
          </a:prstGeom>
        </p:spPr>
      </p:pic>
      <p:sp>
        <p:nvSpPr>
          <p:cNvPr id="5" name="Rectangle 4">
            <a:extLst>
              <a:ext uri="{FF2B5EF4-FFF2-40B4-BE49-F238E27FC236}">
                <a16:creationId xmlns:a16="http://schemas.microsoft.com/office/drawing/2014/main" id="{886FAA15-D89A-4082-847A-9B72F8CCC388}"/>
              </a:ext>
            </a:extLst>
          </p:cNvPr>
          <p:cNvSpPr/>
          <p:nvPr/>
        </p:nvSpPr>
        <p:spPr>
          <a:xfrm>
            <a:off x="959667" y="-143952"/>
            <a:ext cx="11045228" cy="7309693"/>
          </a:xfrm>
          <a:prstGeom prst="rect">
            <a:avLst/>
          </a:prstGeom>
        </p:spPr>
        <p:txBody>
          <a:bodyPr wrap="square">
            <a:spAutoFit/>
          </a:bodyPr>
          <a:lstStyle/>
          <a:p>
            <a:r>
              <a:rPr lang="fr-FR" sz="5400" b="1" dirty="0">
                <a:solidFill>
                  <a:srgbClr val="5C4600"/>
                </a:solidFill>
                <a:latin typeface="+mj-lt"/>
                <a:ea typeface="+mj-ea"/>
                <a:cs typeface="+mj-cs"/>
              </a:rPr>
              <a:t>Les facteurs conditionnant l’avènement de l’homme mutant :</a:t>
            </a:r>
          </a:p>
          <a:p>
            <a:endParaRPr lang="fr-FR" sz="900" b="1" dirty="0">
              <a:solidFill>
                <a:srgbClr val="5C4600"/>
              </a:solidFill>
              <a:latin typeface="+mj-lt"/>
              <a:ea typeface="+mj-ea"/>
              <a:cs typeface="+mj-cs"/>
            </a:endParaRPr>
          </a:p>
          <a:p>
            <a:pPr lvl="6"/>
            <a:endParaRPr lang="fr-FR" sz="2800" b="1" dirty="0">
              <a:solidFill>
                <a:srgbClr val="5C4600"/>
              </a:solidFill>
              <a:effectLst>
                <a:outerShdw blurRad="38100" dist="38100" dir="2700000" algn="tl">
                  <a:srgbClr val="000000">
                    <a:alpha val="43137"/>
                  </a:srgbClr>
                </a:outerShdw>
              </a:effectLst>
              <a:latin typeface="+mj-lt"/>
              <a:ea typeface="+mj-ea"/>
              <a:cs typeface="+mj-cs"/>
            </a:endParaRPr>
          </a:p>
          <a:p>
            <a:pPr lvl="6"/>
            <a:r>
              <a:rPr lang="fr-FR" sz="5400" b="1" dirty="0">
                <a:solidFill>
                  <a:srgbClr val="5C4600"/>
                </a:solidFill>
                <a:effectLst>
                  <a:outerShdw blurRad="38100" dist="38100" dir="2700000" algn="tl">
                    <a:srgbClr val="000000">
                      <a:alpha val="43137"/>
                    </a:srgbClr>
                  </a:outerShdw>
                </a:effectLst>
                <a:latin typeface="+mj-lt"/>
                <a:ea typeface="+mj-ea"/>
                <a:cs typeface="+mj-cs"/>
              </a:rPr>
              <a:t>Le Matérialisme, </a:t>
            </a:r>
          </a:p>
          <a:p>
            <a:pPr lvl="6"/>
            <a:r>
              <a:rPr lang="fr-FR" sz="5400" b="1" dirty="0">
                <a:solidFill>
                  <a:srgbClr val="5C4600"/>
                </a:solidFill>
                <a:effectLst>
                  <a:outerShdw blurRad="38100" dist="38100" dir="2700000" algn="tl">
                    <a:srgbClr val="000000">
                      <a:alpha val="43137"/>
                    </a:srgbClr>
                  </a:outerShdw>
                </a:effectLst>
                <a:latin typeface="+mj-lt"/>
                <a:ea typeface="+mj-ea"/>
                <a:cs typeface="+mj-cs"/>
              </a:rPr>
              <a:t>Le Narcissisme </a:t>
            </a:r>
          </a:p>
          <a:p>
            <a:pPr lvl="6"/>
            <a:r>
              <a:rPr lang="fr-FR" sz="5400" b="1" dirty="0">
                <a:solidFill>
                  <a:srgbClr val="5C4600"/>
                </a:solidFill>
                <a:effectLst>
                  <a:outerShdw blurRad="38100" dist="38100" dir="2700000" algn="tl">
                    <a:srgbClr val="000000">
                      <a:alpha val="43137"/>
                    </a:srgbClr>
                  </a:outerShdw>
                </a:effectLst>
                <a:latin typeface="+mj-lt"/>
                <a:ea typeface="+mj-ea"/>
                <a:cs typeface="+mj-cs"/>
              </a:rPr>
              <a:t>La Technique</a:t>
            </a:r>
          </a:p>
          <a:p>
            <a:pPr lvl="6"/>
            <a:r>
              <a:rPr lang="fr-FR" sz="5400" b="1" dirty="0">
                <a:solidFill>
                  <a:srgbClr val="5C4600"/>
                </a:solidFill>
                <a:effectLst>
                  <a:outerShdw blurRad="38100" dist="38100" dir="2700000" algn="tl">
                    <a:srgbClr val="000000">
                      <a:alpha val="43137"/>
                    </a:srgbClr>
                  </a:outerShdw>
                </a:effectLst>
                <a:latin typeface="+mj-lt"/>
                <a:ea typeface="+mj-ea"/>
                <a:cs typeface="+mj-cs"/>
              </a:rPr>
              <a:t>Le Consumérisme</a:t>
            </a:r>
          </a:p>
          <a:p>
            <a:pPr lvl="6"/>
            <a:r>
              <a:rPr lang="fr-FR" sz="5400" b="1" dirty="0">
                <a:solidFill>
                  <a:srgbClr val="5C4600"/>
                </a:solidFill>
                <a:effectLst>
                  <a:outerShdw blurRad="38100" dist="38100" dir="2700000" algn="tl">
                    <a:srgbClr val="000000">
                      <a:alpha val="43137"/>
                    </a:srgbClr>
                  </a:outerShdw>
                </a:effectLst>
                <a:latin typeface="+mj-lt"/>
                <a:ea typeface="+mj-ea"/>
                <a:cs typeface="+mj-cs"/>
              </a:rPr>
              <a:t>L’Eugénisme</a:t>
            </a:r>
          </a:p>
          <a:p>
            <a:pPr lvl="6"/>
            <a:endParaRPr lang="fr-FR" sz="5400" b="1" dirty="0">
              <a:solidFill>
                <a:srgbClr val="5C4600"/>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687198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16</a:t>
              </a:r>
            </a:p>
          </p:txBody>
        </p:sp>
      </p:grpSp>
      <p:sp>
        <p:nvSpPr>
          <p:cNvPr id="6" name="Rectangle 5">
            <a:extLst>
              <a:ext uri="{FF2B5EF4-FFF2-40B4-BE49-F238E27FC236}">
                <a16:creationId xmlns:a16="http://schemas.microsoft.com/office/drawing/2014/main" id="{0CA9E424-6B50-4BD3-87EC-4E82AE4C9A19}"/>
              </a:ext>
            </a:extLst>
          </p:cNvPr>
          <p:cNvSpPr/>
          <p:nvPr/>
        </p:nvSpPr>
        <p:spPr>
          <a:xfrm>
            <a:off x="10683260" y="5933356"/>
            <a:ext cx="1104900" cy="4098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sp>
        <p:nvSpPr>
          <p:cNvPr id="11" name="Titre 7">
            <a:extLst>
              <a:ext uri="{FF2B5EF4-FFF2-40B4-BE49-F238E27FC236}">
                <a16:creationId xmlns:a16="http://schemas.microsoft.com/office/drawing/2014/main" id="{CF90D05B-EFE1-4665-BF29-E605AABA71A0}"/>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de l’homme mutant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graphicFrame>
        <p:nvGraphicFramePr>
          <p:cNvPr id="10" name="Diagramme 9">
            <a:extLst>
              <a:ext uri="{FF2B5EF4-FFF2-40B4-BE49-F238E27FC236}">
                <a16:creationId xmlns:a16="http://schemas.microsoft.com/office/drawing/2014/main" id="{60BB693B-3763-4C22-AE24-CB3D5443C6F7}"/>
              </a:ext>
            </a:extLst>
          </p:cNvPr>
          <p:cNvGraphicFramePr/>
          <p:nvPr>
            <p:extLst>
              <p:ext uri="{D42A27DB-BD31-4B8C-83A1-F6EECF244321}">
                <p14:modId xmlns:p14="http://schemas.microsoft.com/office/powerpoint/2010/main" val="3947482308"/>
              </p:ext>
            </p:extLst>
          </p:nvPr>
        </p:nvGraphicFramePr>
        <p:xfrm>
          <a:off x="3256292" y="1578761"/>
          <a:ext cx="9440330" cy="4392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434" name="Picture 2" descr="RÃ©sultat de recherche d'images pour &quot;L'homme augmentÃ©&quot;">
            <a:extLst>
              <a:ext uri="{FF2B5EF4-FFF2-40B4-BE49-F238E27FC236}">
                <a16:creationId xmlns:a16="http://schemas.microsoft.com/office/drawing/2014/main" id="{EF3454AE-446B-4785-8DC9-04515387796E}"/>
              </a:ext>
            </a:extLst>
          </p:cNvPr>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9357" y="2189192"/>
            <a:ext cx="3416134" cy="303276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77D788EC-1E37-4F15-826C-6E891AD3473D}"/>
              </a:ext>
            </a:extLst>
          </p:cNvPr>
          <p:cNvSpPr txBox="1"/>
          <p:nvPr/>
        </p:nvSpPr>
        <p:spPr>
          <a:xfrm>
            <a:off x="527700" y="1745836"/>
            <a:ext cx="3764620" cy="369332"/>
          </a:xfrm>
          <a:prstGeom prst="rect">
            <a:avLst/>
          </a:prstGeom>
          <a:noFill/>
        </p:spPr>
        <p:txBody>
          <a:bodyPr wrap="none" rtlCol="0">
            <a:spAutoFit/>
          </a:bodyPr>
          <a:lstStyle/>
          <a:p>
            <a:r>
              <a:rPr lang="fr-FR" b="1" dirty="0">
                <a:solidFill>
                  <a:srgbClr val="D24726"/>
                </a:solidFill>
              </a:rPr>
              <a:t>L’avènement de l’homme mutant</a:t>
            </a:r>
          </a:p>
        </p:txBody>
      </p:sp>
    </p:spTree>
    <p:extLst>
      <p:ext uri="{BB962C8B-B14F-4D97-AF65-F5344CB8AC3E}">
        <p14:creationId xmlns:p14="http://schemas.microsoft.com/office/powerpoint/2010/main" val="63281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16</a:t>
              </a:r>
            </a:p>
          </p:txBody>
        </p:sp>
      </p:grpSp>
      <p:sp>
        <p:nvSpPr>
          <p:cNvPr id="6" name="Rectangle 5">
            <a:extLst>
              <a:ext uri="{FF2B5EF4-FFF2-40B4-BE49-F238E27FC236}">
                <a16:creationId xmlns:a16="http://schemas.microsoft.com/office/drawing/2014/main" id="{0CA9E424-6B50-4BD3-87EC-4E82AE4C9A19}"/>
              </a:ext>
            </a:extLst>
          </p:cNvPr>
          <p:cNvSpPr/>
          <p:nvPr/>
        </p:nvSpPr>
        <p:spPr>
          <a:xfrm>
            <a:off x="10715625" y="6012045"/>
            <a:ext cx="1104900" cy="4098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sp>
        <p:nvSpPr>
          <p:cNvPr id="3" name="Rectangle 2">
            <a:extLst>
              <a:ext uri="{FF2B5EF4-FFF2-40B4-BE49-F238E27FC236}">
                <a16:creationId xmlns:a16="http://schemas.microsoft.com/office/drawing/2014/main" id="{DCE74277-6FB3-443B-BE52-A39CF4B3C8DD}"/>
              </a:ext>
            </a:extLst>
          </p:cNvPr>
          <p:cNvSpPr/>
          <p:nvPr/>
        </p:nvSpPr>
        <p:spPr>
          <a:xfrm>
            <a:off x="3336743" y="1397488"/>
            <a:ext cx="7898967" cy="3477875"/>
          </a:xfrm>
          <a:prstGeom prst="rect">
            <a:avLst/>
          </a:prstGeom>
        </p:spPr>
        <p:txBody>
          <a:bodyPr wrap="square">
            <a:spAutoFit/>
          </a:bodyPr>
          <a:lstStyle/>
          <a:p>
            <a:pPr algn="ctr"/>
            <a:r>
              <a:rPr lang="fr-FR" sz="3600" b="1" dirty="0">
                <a:solidFill>
                  <a:srgbClr val="D24726"/>
                </a:solidFill>
                <a:latin typeface="Calibri Light" panose="020F0302020204030204" pitchFamily="34" charset="0"/>
              </a:rPr>
              <a:t>            Le Matérialisme</a:t>
            </a:r>
          </a:p>
          <a:p>
            <a:pPr algn="ctr"/>
            <a:endParaRPr lang="fr-FR" sz="3600" b="1" dirty="0">
              <a:solidFill>
                <a:srgbClr val="D24726"/>
              </a:solidFill>
              <a:latin typeface="Calibri Light" panose="020F0302020204030204" pitchFamily="34" charset="0"/>
            </a:endParaRPr>
          </a:p>
          <a:p>
            <a:pPr algn="ctr"/>
            <a:endParaRPr lang="fr-FR" sz="3600" b="1" dirty="0">
              <a:solidFill>
                <a:srgbClr val="D24726"/>
              </a:solidFill>
              <a:latin typeface="Calibri Light" panose="020F0302020204030204" pitchFamily="34" charset="0"/>
            </a:endParaRPr>
          </a:p>
          <a:p>
            <a:pPr marL="1095375" lvl="2" algn="just">
              <a:buClr>
                <a:srgbClr val="D24726"/>
              </a:buClr>
              <a:buSzPct val="123000"/>
            </a:pPr>
            <a:r>
              <a:rPr lang="fr-FR" sz="4000" b="1" dirty="0">
                <a:solidFill>
                  <a:srgbClr val="D24726"/>
                </a:solidFill>
                <a:latin typeface="Calibri Light" panose="020F0302020204030204" pitchFamily="34" charset="0"/>
              </a:rPr>
              <a:t>L</a:t>
            </a:r>
            <a:r>
              <a:rPr lang="fr-FR" b="1" dirty="0">
                <a:solidFill>
                  <a:srgbClr val="002060"/>
                </a:solidFill>
              </a:rPr>
              <a:t>e matérialisme</a:t>
            </a:r>
            <a:r>
              <a:rPr lang="fr-FR" dirty="0">
                <a:solidFill>
                  <a:srgbClr val="002060"/>
                </a:solidFill>
              </a:rPr>
              <a:t> est un système philosophique qui soutient que tout doit être ramené à une même substance c’est-à-dire la matière et que, fondamentalement, tout phénomène est le résultat d'interactions matérielles Il en ressort une vision exclusivement mécaniste et déterministe de l’univers .</a:t>
            </a:r>
            <a:endParaRPr lang="fr-FR" sz="800" b="1" dirty="0">
              <a:solidFill>
                <a:srgbClr val="002060"/>
              </a:solidFill>
              <a:latin typeface="Calibri Light" panose="020F0302020204030204" pitchFamily="34" charset="0"/>
            </a:endParaRPr>
          </a:p>
        </p:txBody>
      </p:sp>
      <p:pic>
        <p:nvPicPr>
          <p:cNvPr id="12290" name="Picture 2" descr="RÃ©sultat de recherche d'images pour &quot;idÃ©ologie&quot;">
            <a:extLst>
              <a:ext uri="{FF2B5EF4-FFF2-40B4-BE49-F238E27FC236}">
                <a16:creationId xmlns:a16="http://schemas.microsoft.com/office/drawing/2014/main" id="{5D745B59-F0C2-44D6-BFB9-2A51F156A1F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51" t="9330" r="4059" b="27392"/>
          <a:stretch/>
        </p:blipFill>
        <p:spPr bwMode="auto">
          <a:xfrm>
            <a:off x="521208" y="2233753"/>
            <a:ext cx="3421516" cy="343362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61978F57-C07C-40C0-B3F3-64B280806C40}"/>
              </a:ext>
            </a:extLst>
          </p:cNvPr>
          <p:cNvSpPr txBox="1"/>
          <p:nvPr/>
        </p:nvSpPr>
        <p:spPr>
          <a:xfrm>
            <a:off x="521025" y="1337697"/>
            <a:ext cx="3374065" cy="707886"/>
          </a:xfrm>
          <a:prstGeom prst="rect">
            <a:avLst/>
          </a:prstGeom>
          <a:noFill/>
        </p:spPr>
        <p:txBody>
          <a:bodyPr wrap="none" rtlCol="0">
            <a:spAutoFit/>
          </a:bodyPr>
          <a:lstStyle/>
          <a:p>
            <a:r>
              <a:rPr lang="fr-FR" sz="4000" b="1" dirty="0">
                <a:solidFill>
                  <a:srgbClr val="D24726"/>
                </a:solidFill>
              </a:rPr>
              <a:t>Les facteurs :</a:t>
            </a:r>
            <a:r>
              <a:rPr lang="fr-FR" dirty="0">
                <a:solidFill>
                  <a:srgbClr val="D24726"/>
                </a:solidFill>
              </a:rPr>
              <a:t> </a:t>
            </a:r>
          </a:p>
        </p:txBody>
      </p:sp>
      <p:sp>
        <p:nvSpPr>
          <p:cNvPr id="12" name="Titre 7">
            <a:extLst>
              <a:ext uri="{FF2B5EF4-FFF2-40B4-BE49-F238E27FC236}">
                <a16:creationId xmlns:a16="http://schemas.microsoft.com/office/drawing/2014/main" id="{B9789D8A-7D5C-4E7D-8ADA-FD807C23C307}"/>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de l’homme mutant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500462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26</a:t>
              </a:r>
            </a:p>
          </p:txBody>
        </p:sp>
      </p:grpSp>
      <p:sp>
        <p:nvSpPr>
          <p:cNvPr id="3" name="Rectangle 2">
            <a:extLst>
              <a:ext uri="{FF2B5EF4-FFF2-40B4-BE49-F238E27FC236}">
                <a16:creationId xmlns:a16="http://schemas.microsoft.com/office/drawing/2014/main" id="{DCE74277-6FB3-443B-BE52-A39CF4B3C8DD}"/>
              </a:ext>
            </a:extLst>
          </p:cNvPr>
          <p:cNvSpPr/>
          <p:nvPr/>
        </p:nvSpPr>
        <p:spPr>
          <a:xfrm>
            <a:off x="3959766" y="1868722"/>
            <a:ext cx="7410823" cy="4278094"/>
          </a:xfrm>
          <a:prstGeom prst="rect">
            <a:avLst/>
          </a:prstGeom>
        </p:spPr>
        <p:txBody>
          <a:bodyPr wrap="square">
            <a:spAutoFit/>
          </a:bodyPr>
          <a:lstStyle/>
          <a:p>
            <a:pPr algn="ctr"/>
            <a:r>
              <a:rPr lang="fr-FR" sz="3600" b="1" dirty="0">
                <a:solidFill>
                  <a:srgbClr val="D24726"/>
                </a:solidFill>
                <a:latin typeface="Calibri Light" panose="020F0302020204030204" pitchFamily="34" charset="0"/>
              </a:rPr>
              <a:t>Matérialisme… </a:t>
            </a:r>
          </a:p>
          <a:p>
            <a:pPr algn="ctr"/>
            <a:endParaRPr lang="fr-FR" sz="800" b="1" dirty="0">
              <a:solidFill>
                <a:srgbClr val="D24726"/>
              </a:solidFill>
              <a:latin typeface="Calibri Light" panose="020F0302020204030204" pitchFamily="34" charset="0"/>
            </a:endParaRPr>
          </a:p>
          <a:p>
            <a:pPr marL="1095375" lvl="2" algn="just">
              <a:buClr>
                <a:srgbClr val="D24726"/>
              </a:buClr>
            </a:pPr>
            <a:r>
              <a:rPr lang="fr-FR" sz="4800" b="1" dirty="0">
                <a:solidFill>
                  <a:srgbClr val="DD462F"/>
                </a:solidFill>
                <a:latin typeface="Calibri Light" panose="020F0302020204030204" pitchFamily="34" charset="0"/>
              </a:rPr>
              <a:t>L</a:t>
            </a:r>
            <a:r>
              <a:rPr lang="fr-FR" sz="2000" b="1" dirty="0">
                <a:solidFill>
                  <a:srgbClr val="002060"/>
                </a:solidFill>
                <a:latin typeface="Calibri Light" panose="020F0302020204030204" pitchFamily="34" charset="0"/>
              </a:rPr>
              <a:t>e</a:t>
            </a:r>
            <a:r>
              <a:rPr lang="fr-FR" sz="2000" dirty="0">
                <a:solidFill>
                  <a:srgbClr val="002060"/>
                </a:solidFill>
                <a:latin typeface="Calibri Light" panose="020F0302020204030204" pitchFamily="34" charset="0"/>
              </a:rPr>
              <a:t> </a:t>
            </a:r>
            <a:r>
              <a:rPr lang="fr-FR" sz="2000" b="1" dirty="0">
                <a:solidFill>
                  <a:srgbClr val="002060"/>
                </a:solidFill>
                <a:latin typeface="Calibri Light" panose="020F0302020204030204" pitchFamily="34" charset="0"/>
              </a:rPr>
              <a:t>matérialisme</a:t>
            </a:r>
            <a:r>
              <a:rPr lang="fr-FR" sz="2000" dirty="0">
                <a:solidFill>
                  <a:srgbClr val="002060"/>
                </a:solidFill>
                <a:latin typeface="Calibri Light" panose="020F0302020204030204" pitchFamily="34" charset="0"/>
              </a:rPr>
              <a:t> </a:t>
            </a:r>
            <a:r>
              <a:rPr lang="fr-FR" sz="2000" b="1" dirty="0">
                <a:solidFill>
                  <a:srgbClr val="002060"/>
                </a:solidFill>
                <a:latin typeface="Calibri Light" panose="020F0302020204030204" pitchFamily="34" charset="0"/>
              </a:rPr>
              <a:t>porte en soi la vision à la fois d’une dénaturation de l’existence et de mouvement qui donne accès à l’artificialisation de la vie, </a:t>
            </a:r>
          </a:p>
          <a:p>
            <a:pPr marL="1095375" lvl="2" algn="just">
              <a:buClr>
                <a:srgbClr val="D24726"/>
              </a:buClr>
            </a:pPr>
            <a:endParaRPr lang="fr-FR" sz="2000" b="1" dirty="0">
              <a:solidFill>
                <a:srgbClr val="002060"/>
              </a:solidFill>
              <a:latin typeface="Calibri Light" panose="020F0302020204030204" pitchFamily="34" charset="0"/>
            </a:endParaRPr>
          </a:p>
          <a:p>
            <a:pPr marL="1095375" lvl="2" algn="just">
              <a:buClr>
                <a:srgbClr val="D24726"/>
              </a:buClr>
            </a:pPr>
            <a:r>
              <a:rPr lang="fr-FR" sz="2000" b="1" dirty="0">
                <a:solidFill>
                  <a:srgbClr val="002060"/>
                </a:solidFill>
                <a:latin typeface="Calibri Light" panose="020F0302020204030204" pitchFamily="34" charset="0"/>
              </a:rPr>
              <a:t>Selon les concepts promus par l’idéologie matérialiste il convient de ne plus avoir peur, d’en finir avec « la sanctuarisation de la vie humaine, le dogme de l’unicité des individus ». « Le progrès est [ainsi] appelé à bousculer le mystère ». </a:t>
            </a:r>
          </a:p>
          <a:p>
            <a:pPr marL="1095375" lvl="2" algn="just">
              <a:buClr>
                <a:srgbClr val="D24726"/>
              </a:buClr>
            </a:pPr>
            <a:endParaRPr lang="fr-FR" sz="2000" dirty="0">
              <a:latin typeface="Calibri Light" panose="020F0302020204030204" pitchFamily="34" charset="0"/>
            </a:endParaRPr>
          </a:p>
        </p:txBody>
      </p:sp>
      <p:pic>
        <p:nvPicPr>
          <p:cNvPr id="12290" name="Picture 2" descr="RÃ©sultat de recherche d'images pour &quot;idÃ©ologie&quot;">
            <a:extLst>
              <a:ext uri="{FF2B5EF4-FFF2-40B4-BE49-F238E27FC236}">
                <a16:creationId xmlns:a16="http://schemas.microsoft.com/office/drawing/2014/main" id="{5D745B59-F0C2-44D6-BFB9-2A51F156A1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51" t="9330" r="4059" b="27392"/>
          <a:stretch/>
        </p:blipFill>
        <p:spPr bwMode="auto">
          <a:xfrm>
            <a:off x="546452" y="2250043"/>
            <a:ext cx="3764971" cy="3778292"/>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BEABE9F9-821D-406C-8E6E-C48DF3E7B4E5}"/>
              </a:ext>
            </a:extLst>
          </p:cNvPr>
          <p:cNvSpPr txBox="1"/>
          <p:nvPr/>
        </p:nvSpPr>
        <p:spPr>
          <a:xfrm>
            <a:off x="449382" y="1349022"/>
            <a:ext cx="3374065" cy="707886"/>
          </a:xfrm>
          <a:prstGeom prst="rect">
            <a:avLst/>
          </a:prstGeom>
          <a:noFill/>
        </p:spPr>
        <p:txBody>
          <a:bodyPr wrap="none" rtlCol="0">
            <a:spAutoFit/>
          </a:bodyPr>
          <a:lstStyle/>
          <a:p>
            <a:r>
              <a:rPr lang="fr-FR" sz="4000" b="1" dirty="0">
                <a:solidFill>
                  <a:srgbClr val="D24726"/>
                </a:solidFill>
              </a:rPr>
              <a:t>Les facteurs :</a:t>
            </a:r>
            <a:r>
              <a:rPr lang="fr-FR" dirty="0">
                <a:solidFill>
                  <a:srgbClr val="D24726"/>
                </a:solidFill>
              </a:rPr>
              <a:t> </a:t>
            </a:r>
          </a:p>
        </p:txBody>
      </p:sp>
      <p:sp>
        <p:nvSpPr>
          <p:cNvPr id="10" name="Titre 7">
            <a:extLst>
              <a:ext uri="{FF2B5EF4-FFF2-40B4-BE49-F238E27FC236}">
                <a16:creationId xmlns:a16="http://schemas.microsoft.com/office/drawing/2014/main" id="{ECC6B1D7-E9C3-4C07-BB33-54722E0A1F69}"/>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de l’homme mutant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2721502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16</a:t>
              </a:r>
            </a:p>
          </p:txBody>
        </p:sp>
      </p:grpSp>
      <p:sp>
        <p:nvSpPr>
          <p:cNvPr id="6" name="Rectangle 5">
            <a:extLst>
              <a:ext uri="{FF2B5EF4-FFF2-40B4-BE49-F238E27FC236}">
                <a16:creationId xmlns:a16="http://schemas.microsoft.com/office/drawing/2014/main" id="{0CA9E424-6B50-4BD3-87EC-4E82AE4C9A19}"/>
              </a:ext>
            </a:extLst>
          </p:cNvPr>
          <p:cNvSpPr/>
          <p:nvPr/>
        </p:nvSpPr>
        <p:spPr>
          <a:xfrm>
            <a:off x="10715625" y="6012045"/>
            <a:ext cx="1104900" cy="4098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sp>
        <p:nvSpPr>
          <p:cNvPr id="3" name="Rectangle 2">
            <a:extLst>
              <a:ext uri="{FF2B5EF4-FFF2-40B4-BE49-F238E27FC236}">
                <a16:creationId xmlns:a16="http://schemas.microsoft.com/office/drawing/2014/main" id="{DCE74277-6FB3-443B-BE52-A39CF4B3C8DD}"/>
              </a:ext>
            </a:extLst>
          </p:cNvPr>
          <p:cNvSpPr/>
          <p:nvPr/>
        </p:nvSpPr>
        <p:spPr>
          <a:xfrm>
            <a:off x="3336743" y="1397488"/>
            <a:ext cx="7898967" cy="3816429"/>
          </a:xfrm>
          <a:prstGeom prst="rect">
            <a:avLst/>
          </a:prstGeom>
        </p:spPr>
        <p:txBody>
          <a:bodyPr wrap="square">
            <a:spAutoFit/>
          </a:bodyPr>
          <a:lstStyle/>
          <a:p>
            <a:pPr algn="ctr"/>
            <a:r>
              <a:rPr lang="fr-FR" sz="3600" b="1" dirty="0">
                <a:solidFill>
                  <a:srgbClr val="D24726"/>
                </a:solidFill>
                <a:latin typeface="Calibri Light" panose="020F0302020204030204" pitchFamily="34" charset="0"/>
              </a:rPr>
              <a:t>            Le Matérialisme</a:t>
            </a:r>
          </a:p>
          <a:p>
            <a:pPr algn="ctr"/>
            <a:endParaRPr lang="fr-FR" sz="3600" b="1" dirty="0">
              <a:solidFill>
                <a:srgbClr val="D24726"/>
              </a:solidFill>
              <a:latin typeface="Calibri Light" panose="020F0302020204030204" pitchFamily="34" charset="0"/>
            </a:endParaRPr>
          </a:p>
          <a:p>
            <a:pPr algn="ctr"/>
            <a:endParaRPr lang="fr-FR" sz="3600" b="1" dirty="0">
              <a:solidFill>
                <a:srgbClr val="D24726"/>
              </a:solidFill>
              <a:latin typeface="Calibri Light" panose="020F0302020204030204" pitchFamily="34" charset="0"/>
            </a:endParaRPr>
          </a:p>
          <a:p>
            <a:pPr marL="1095375" lvl="2" algn="just">
              <a:buClr>
                <a:srgbClr val="D24726"/>
              </a:buClr>
              <a:buSzPct val="123000"/>
            </a:pPr>
            <a:r>
              <a:rPr lang="fr-FR" sz="5400" b="1" dirty="0">
                <a:solidFill>
                  <a:srgbClr val="DD462F"/>
                </a:solidFill>
                <a:latin typeface="Calibri Light" panose="020F0302020204030204" pitchFamily="34" charset="0"/>
              </a:rPr>
              <a:t>L</a:t>
            </a:r>
            <a:r>
              <a:rPr lang="fr-FR" sz="2400" b="1" dirty="0">
                <a:solidFill>
                  <a:srgbClr val="002060"/>
                </a:solidFill>
                <a:latin typeface="Calibri Light" panose="020F0302020204030204" pitchFamily="34" charset="0"/>
              </a:rPr>
              <a:t>a pensée humaine est réductible à un organe purement matériel. </a:t>
            </a:r>
            <a:r>
              <a:rPr lang="fr-FR" sz="2400" b="1" dirty="0">
                <a:solidFill>
                  <a:srgbClr val="DD462F"/>
                </a:solidFill>
                <a:latin typeface="Calibri Light" panose="020F0302020204030204" pitchFamily="34" charset="0"/>
              </a:rPr>
              <a:t>Il serait donc possible selon les transhumanistes de coder et de répliquer le cerveau humain.  </a:t>
            </a:r>
          </a:p>
          <a:p>
            <a:pPr marL="1095375" lvl="2" algn="just">
              <a:buClr>
                <a:srgbClr val="D24726"/>
              </a:buClr>
              <a:buSzPct val="150000"/>
            </a:pPr>
            <a:endParaRPr lang="fr-FR" sz="800" b="1" dirty="0">
              <a:solidFill>
                <a:srgbClr val="002060"/>
              </a:solidFill>
              <a:latin typeface="Calibri Light" panose="020F0302020204030204" pitchFamily="34" charset="0"/>
            </a:endParaRPr>
          </a:p>
        </p:txBody>
      </p:sp>
      <p:pic>
        <p:nvPicPr>
          <p:cNvPr id="12290" name="Picture 2" descr="RÃ©sultat de recherche d'images pour &quot;idÃ©ologie&quot;">
            <a:extLst>
              <a:ext uri="{FF2B5EF4-FFF2-40B4-BE49-F238E27FC236}">
                <a16:creationId xmlns:a16="http://schemas.microsoft.com/office/drawing/2014/main" id="{5D745B59-F0C2-44D6-BFB9-2A51F156A1F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51" t="9330" r="4059" b="27392"/>
          <a:stretch/>
        </p:blipFill>
        <p:spPr bwMode="auto">
          <a:xfrm>
            <a:off x="521208" y="2233753"/>
            <a:ext cx="3421516" cy="343362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61978F57-C07C-40C0-B3F3-64B280806C40}"/>
              </a:ext>
            </a:extLst>
          </p:cNvPr>
          <p:cNvSpPr txBox="1"/>
          <p:nvPr/>
        </p:nvSpPr>
        <p:spPr>
          <a:xfrm>
            <a:off x="521025" y="1337697"/>
            <a:ext cx="3374065" cy="707886"/>
          </a:xfrm>
          <a:prstGeom prst="rect">
            <a:avLst/>
          </a:prstGeom>
          <a:noFill/>
        </p:spPr>
        <p:txBody>
          <a:bodyPr wrap="none" rtlCol="0">
            <a:spAutoFit/>
          </a:bodyPr>
          <a:lstStyle/>
          <a:p>
            <a:r>
              <a:rPr lang="fr-FR" sz="4000" b="1" dirty="0">
                <a:solidFill>
                  <a:srgbClr val="D24726"/>
                </a:solidFill>
              </a:rPr>
              <a:t>Les facteurs :</a:t>
            </a:r>
            <a:r>
              <a:rPr lang="fr-FR" dirty="0">
                <a:solidFill>
                  <a:srgbClr val="D24726"/>
                </a:solidFill>
              </a:rPr>
              <a:t> </a:t>
            </a:r>
          </a:p>
        </p:txBody>
      </p:sp>
      <p:sp>
        <p:nvSpPr>
          <p:cNvPr id="12" name="Titre 7">
            <a:extLst>
              <a:ext uri="{FF2B5EF4-FFF2-40B4-BE49-F238E27FC236}">
                <a16:creationId xmlns:a16="http://schemas.microsoft.com/office/drawing/2014/main" id="{BE9F6334-AAEA-4D6A-978A-687ACD3D4F94}"/>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de l’homme mutant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1725538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27</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r>
              <a:rPr lang="fr-FR" b="1" dirty="0">
                <a:solidFill>
                  <a:srgbClr val="002060"/>
                </a:solidFill>
                <a:latin typeface="PT Serif"/>
              </a:rPr>
              <a:t>  </a:t>
            </a:r>
            <a:endParaRPr lang="fr-FR" b="1" dirty="0">
              <a:solidFill>
                <a:srgbClr val="002060"/>
              </a:solidFill>
            </a:endParaRPr>
          </a:p>
        </p:txBody>
      </p:sp>
      <p:sp>
        <p:nvSpPr>
          <p:cNvPr id="5" name="Rectangle 4">
            <a:extLst>
              <a:ext uri="{FF2B5EF4-FFF2-40B4-BE49-F238E27FC236}">
                <a16:creationId xmlns:a16="http://schemas.microsoft.com/office/drawing/2014/main" id="{ABC557B3-E41C-48F2-ABAD-41A67723C0B3}"/>
              </a:ext>
            </a:extLst>
          </p:cNvPr>
          <p:cNvSpPr/>
          <p:nvPr/>
        </p:nvSpPr>
        <p:spPr>
          <a:xfrm>
            <a:off x="4863314" y="2525906"/>
            <a:ext cx="6393610" cy="3416320"/>
          </a:xfrm>
          <a:prstGeom prst="rect">
            <a:avLst/>
          </a:prstGeom>
        </p:spPr>
        <p:txBody>
          <a:bodyPr wrap="square">
            <a:spAutoFit/>
          </a:bodyPr>
          <a:lstStyle/>
          <a:p>
            <a:pPr algn="just"/>
            <a:endParaRPr lang="fr-FR" dirty="0">
              <a:solidFill>
                <a:srgbClr val="002060"/>
              </a:solidFill>
              <a:latin typeface="Calibri" panose="020F0502020204030204" pitchFamily="34" charset="0"/>
            </a:endParaRPr>
          </a:p>
          <a:p>
            <a:pPr algn="just"/>
            <a:r>
              <a:rPr lang="fr-FR" dirty="0">
                <a:solidFill>
                  <a:srgbClr val="002060"/>
                </a:solidFill>
                <a:latin typeface="Calibri" panose="020F0502020204030204" pitchFamily="34" charset="0"/>
              </a:rPr>
              <a:t>Nous assistons, sous nos yeux et sans doute, à l’émergence d’une nouvelle religion, </a:t>
            </a:r>
            <a:r>
              <a:rPr lang="fr-FR" b="1" dirty="0">
                <a:solidFill>
                  <a:srgbClr val="D24726"/>
                </a:solidFill>
                <a:latin typeface="Calibri" panose="020F0502020204030204" pitchFamily="34" charset="0"/>
              </a:rPr>
              <a:t>prônant une forme de narcissisme</a:t>
            </a:r>
            <a:r>
              <a:rPr lang="fr-FR" dirty="0">
                <a:solidFill>
                  <a:srgbClr val="002060"/>
                </a:solidFill>
                <a:latin typeface="Calibri" panose="020F0502020204030204" pitchFamily="34" charset="0"/>
              </a:rPr>
              <a:t>, de </a:t>
            </a:r>
            <a:r>
              <a:rPr lang="fr-FR" dirty="0">
                <a:solidFill>
                  <a:srgbClr val="D24726"/>
                </a:solidFill>
                <a:latin typeface="Calibri" panose="020F0502020204030204" pitchFamily="34" charset="0"/>
              </a:rPr>
              <a:t>contentement de soi</a:t>
            </a:r>
            <a:r>
              <a:rPr lang="fr-FR" dirty="0">
                <a:solidFill>
                  <a:srgbClr val="002060"/>
                </a:solidFill>
                <a:latin typeface="Calibri" panose="020F0502020204030204" pitchFamily="34" charset="0"/>
              </a:rPr>
              <a:t>, de </a:t>
            </a:r>
            <a:r>
              <a:rPr lang="fr-FR" dirty="0">
                <a:solidFill>
                  <a:srgbClr val="D24726"/>
                </a:solidFill>
                <a:latin typeface="Calibri" panose="020F0502020204030204" pitchFamily="34" charset="0"/>
              </a:rPr>
              <a:t>désincarnation des relations </a:t>
            </a:r>
            <a:r>
              <a:rPr lang="fr-FR" dirty="0">
                <a:solidFill>
                  <a:srgbClr val="002060"/>
                </a:solidFill>
                <a:latin typeface="Calibri" panose="020F0502020204030204" pitchFamily="34" charset="0"/>
              </a:rPr>
              <a:t>et de </a:t>
            </a:r>
            <a:r>
              <a:rPr lang="fr-FR" b="1" dirty="0">
                <a:solidFill>
                  <a:srgbClr val="D24726"/>
                </a:solidFill>
                <a:latin typeface="Calibri" panose="020F0502020204030204" pitchFamily="34" charset="0"/>
              </a:rPr>
              <a:t>dématérialisation</a:t>
            </a:r>
            <a:r>
              <a:rPr lang="fr-FR" dirty="0">
                <a:solidFill>
                  <a:srgbClr val="002060"/>
                </a:solidFill>
                <a:latin typeface="Calibri" panose="020F0502020204030204" pitchFamily="34" charset="0"/>
              </a:rPr>
              <a:t> des échanges, pour aboutir à l’émergence d’un monde virtuel, déconnecté d’un rapport au réel.</a:t>
            </a:r>
          </a:p>
          <a:p>
            <a:pPr algn="just"/>
            <a:endParaRPr lang="fr-FR" dirty="0">
              <a:solidFill>
                <a:srgbClr val="002060"/>
              </a:solidFill>
              <a:latin typeface="Calibri" panose="020F0502020204030204" pitchFamily="34" charset="0"/>
            </a:endParaRPr>
          </a:p>
          <a:p>
            <a:pPr algn="just"/>
            <a:r>
              <a:rPr lang="fr-FR" b="1" dirty="0">
                <a:solidFill>
                  <a:srgbClr val="002060"/>
                </a:solidFill>
                <a:latin typeface="Calibri" panose="020F0502020204030204" pitchFamily="34" charset="0"/>
              </a:rPr>
              <a:t>L’aspiration de l’homme augmenté c’est finalement l'amour de soi</a:t>
            </a:r>
            <a:r>
              <a:rPr lang="fr-FR" dirty="0">
                <a:solidFill>
                  <a:srgbClr val="002060"/>
                </a:solidFill>
                <a:latin typeface="Calibri" panose="020F0502020204030204" pitchFamily="34" charset="0"/>
              </a:rPr>
              <a:t>, </a:t>
            </a:r>
            <a:r>
              <a:rPr lang="fr-FR" b="1" dirty="0">
                <a:solidFill>
                  <a:srgbClr val="002060"/>
                </a:solidFill>
                <a:latin typeface="Calibri" panose="020F0502020204030204" pitchFamily="34" charset="0"/>
              </a:rPr>
              <a:t>la satisfaction de l'intérêt personnel</a:t>
            </a:r>
            <a:r>
              <a:rPr lang="fr-FR" dirty="0">
                <a:solidFill>
                  <a:srgbClr val="002060"/>
                </a:solidFill>
                <a:latin typeface="Calibri" panose="020F0502020204030204" pitchFamily="34" charset="0"/>
              </a:rPr>
              <a:t>,  au risque de provoquer, la dissociation du lien social dès lors que chacun cherche à s'affirmer, à s’imposer, aux dépends des autres, aspirant à sa performance, son confort, son bien être.</a:t>
            </a:r>
          </a:p>
        </p:txBody>
      </p:sp>
      <p:sp>
        <p:nvSpPr>
          <p:cNvPr id="10" name="ZoneTexte 9">
            <a:extLst>
              <a:ext uri="{FF2B5EF4-FFF2-40B4-BE49-F238E27FC236}">
                <a16:creationId xmlns:a16="http://schemas.microsoft.com/office/drawing/2014/main" id="{48F20EA1-32F5-406B-9CA2-751D661774FA}"/>
              </a:ext>
            </a:extLst>
          </p:cNvPr>
          <p:cNvSpPr txBox="1"/>
          <p:nvPr/>
        </p:nvSpPr>
        <p:spPr>
          <a:xfrm>
            <a:off x="4842100" y="2140225"/>
            <a:ext cx="6393610" cy="369332"/>
          </a:xfrm>
          <a:prstGeom prst="rect">
            <a:avLst/>
          </a:prstGeom>
          <a:noFill/>
        </p:spPr>
        <p:txBody>
          <a:bodyPr wrap="none" rtlCol="0">
            <a:spAutoFit/>
          </a:bodyPr>
          <a:lstStyle/>
          <a:p>
            <a:r>
              <a:rPr lang="fr-FR" b="1" dirty="0">
                <a:solidFill>
                  <a:srgbClr val="002060"/>
                </a:solidFill>
              </a:rPr>
              <a:t>La culture de l’homme augmenté est celle du narcissisme</a:t>
            </a:r>
          </a:p>
        </p:txBody>
      </p:sp>
      <p:pic>
        <p:nvPicPr>
          <p:cNvPr id="2050" name="Picture 2" descr="RÃ©sultat de recherche d'images pour &quot;Narcisse&quot;">
            <a:extLst>
              <a:ext uri="{FF2B5EF4-FFF2-40B4-BE49-F238E27FC236}">
                <a16:creationId xmlns:a16="http://schemas.microsoft.com/office/drawing/2014/main" id="{080786A9-1E2D-4533-8941-F925ED0A59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5" y="2569107"/>
            <a:ext cx="3195301" cy="3195301"/>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C34E2687-69BC-414F-8151-621B4A85AFC5}"/>
              </a:ext>
            </a:extLst>
          </p:cNvPr>
          <p:cNvSpPr/>
          <p:nvPr/>
        </p:nvSpPr>
        <p:spPr>
          <a:xfrm>
            <a:off x="5331888" y="1346162"/>
            <a:ext cx="5456461" cy="646331"/>
          </a:xfrm>
          <a:prstGeom prst="rect">
            <a:avLst/>
          </a:prstGeom>
        </p:spPr>
        <p:txBody>
          <a:bodyPr wrap="square">
            <a:spAutoFit/>
          </a:bodyPr>
          <a:lstStyle/>
          <a:p>
            <a:pPr algn="ctr"/>
            <a:r>
              <a:rPr lang="fr-FR" sz="3600" b="1" dirty="0">
                <a:solidFill>
                  <a:srgbClr val="D24726"/>
                </a:solidFill>
                <a:latin typeface="Calibri Light" panose="020F0302020204030204" pitchFamily="34" charset="0"/>
              </a:rPr>
              <a:t>Narcissisme… </a:t>
            </a:r>
          </a:p>
        </p:txBody>
      </p:sp>
      <p:sp>
        <p:nvSpPr>
          <p:cNvPr id="12" name="ZoneTexte 11">
            <a:extLst>
              <a:ext uri="{FF2B5EF4-FFF2-40B4-BE49-F238E27FC236}">
                <a16:creationId xmlns:a16="http://schemas.microsoft.com/office/drawing/2014/main" id="{3E880721-9EF1-43E0-BECA-170BB4B96C04}"/>
              </a:ext>
            </a:extLst>
          </p:cNvPr>
          <p:cNvSpPr txBox="1"/>
          <p:nvPr/>
        </p:nvSpPr>
        <p:spPr>
          <a:xfrm>
            <a:off x="541610" y="1322612"/>
            <a:ext cx="3374065" cy="707886"/>
          </a:xfrm>
          <a:prstGeom prst="rect">
            <a:avLst/>
          </a:prstGeom>
          <a:noFill/>
        </p:spPr>
        <p:txBody>
          <a:bodyPr wrap="none" rtlCol="0">
            <a:spAutoFit/>
          </a:bodyPr>
          <a:lstStyle/>
          <a:p>
            <a:r>
              <a:rPr lang="fr-FR" sz="4000" b="1" dirty="0">
                <a:solidFill>
                  <a:srgbClr val="D24726"/>
                </a:solidFill>
              </a:rPr>
              <a:t>Les facteurs :</a:t>
            </a:r>
            <a:r>
              <a:rPr lang="fr-FR" dirty="0">
                <a:solidFill>
                  <a:srgbClr val="D24726"/>
                </a:solidFill>
              </a:rPr>
              <a:t> </a:t>
            </a:r>
          </a:p>
        </p:txBody>
      </p:sp>
      <p:sp>
        <p:nvSpPr>
          <p:cNvPr id="14" name="Titre 7">
            <a:extLst>
              <a:ext uri="{FF2B5EF4-FFF2-40B4-BE49-F238E27FC236}">
                <a16:creationId xmlns:a16="http://schemas.microsoft.com/office/drawing/2014/main" id="{7B0A818B-8E14-4655-99E3-2D4DD1AD5298}"/>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de l’homme mutant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49623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28</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r>
              <a:rPr lang="fr-FR" b="1" dirty="0">
                <a:solidFill>
                  <a:srgbClr val="002060"/>
                </a:solidFill>
                <a:latin typeface="PT Serif"/>
              </a:rPr>
              <a:t>  </a:t>
            </a:r>
            <a:endParaRPr lang="fr-FR" b="1" dirty="0">
              <a:solidFill>
                <a:srgbClr val="002060"/>
              </a:solidFill>
            </a:endParaRPr>
          </a:p>
        </p:txBody>
      </p:sp>
      <p:sp>
        <p:nvSpPr>
          <p:cNvPr id="3" name="Rectangle 2">
            <a:extLst>
              <a:ext uri="{FF2B5EF4-FFF2-40B4-BE49-F238E27FC236}">
                <a16:creationId xmlns:a16="http://schemas.microsoft.com/office/drawing/2014/main" id="{74935855-A811-4ABB-8B8A-DAD74CE09835}"/>
              </a:ext>
            </a:extLst>
          </p:cNvPr>
          <p:cNvSpPr/>
          <p:nvPr/>
        </p:nvSpPr>
        <p:spPr>
          <a:xfrm>
            <a:off x="3621474" y="2843761"/>
            <a:ext cx="7916819" cy="3416320"/>
          </a:xfrm>
          <a:prstGeom prst="rect">
            <a:avLst/>
          </a:prstGeom>
        </p:spPr>
        <p:txBody>
          <a:bodyPr wrap="square">
            <a:spAutoFit/>
          </a:bodyPr>
          <a:lstStyle/>
          <a:p>
            <a:pPr algn="just"/>
            <a:r>
              <a:rPr lang="fr-FR" dirty="0">
                <a:solidFill>
                  <a:srgbClr val="002060"/>
                </a:solidFill>
                <a:latin typeface="Calibri" panose="020F0502020204030204" pitchFamily="34" charset="0"/>
              </a:rPr>
              <a:t>En effet nous assistons dans cette post modernité naissante à </a:t>
            </a:r>
            <a:r>
              <a:rPr lang="fr-FR" b="1">
                <a:solidFill>
                  <a:srgbClr val="002060"/>
                </a:solidFill>
                <a:latin typeface="Calibri" panose="020F0502020204030204" pitchFamily="34" charset="0"/>
              </a:rPr>
              <a:t>une forme </a:t>
            </a:r>
            <a:r>
              <a:rPr lang="fr-FR" b="1" dirty="0">
                <a:solidFill>
                  <a:srgbClr val="002060"/>
                </a:solidFill>
                <a:latin typeface="Calibri" panose="020F0502020204030204" pitchFamily="34" charset="0"/>
              </a:rPr>
              <a:t>de dissociation </a:t>
            </a:r>
            <a:r>
              <a:rPr lang="fr-FR" dirty="0">
                <a:solidFill>
                  <a:srgbClr val="002060"/>
                </a:solidFill>
                <a:latin typeface="Calibri" panose="020F0502020204030204" pitchFamily="34" charset="0"/>
              </a:rPr>
              <a:t>du lien social, au </a:t>
            </a:r>
            <a:r>
              <a:rPr lang="fr-FR" b="1" dirty="0">
                <a:solidFill>
                  <a:srgbClr val="002060"/>
                </a:solidFill>
                <a:latin typeface="Calibri" panose="020F0502020204030204" pitchFamily="34" charset="0"/>
              </a:rPr>
              <a:t>délitement de la dimension relationnelle </a:t>
            </a:r>
            <a:r>
              <a:rPr lang="fr-FR" dirty="0">
                <a:solidFill>
                  <a:srgbClr val="002060"/>
                </a:solidFill>
                <a:latin typeface="Calibri" panose="020F0502020204030204" pitchFamily="34" charset="0"/>
              </a:rPr>
              <a:t>à une forme de </a:t>
            </a:r>
            <a:r>
              <a:rPr lang="fr-FR" b="1" dirty="0">
                <a:solidFill>
                  <a:srgbClr val="002060"/>
                </a:solidFill>
                <a:latin typeface="Calibri" panose="020F0502020204030204" pitchFamily="34" charset="0"/>
              </a:rPr>
              <a:t>désintégration sociale</a:t>
            </a:r>
            <a:r>
              <a:rPr lang="fr-FR" dirty="0">
                <a:solidFill>
                  <a:srgbClr val="002060"/>
                </a:solidFill>
                <a:latin typeface="Calibri" panose="020F0502020204030204" pitchFamily="34" charset="0"/>
              </a:rPr>
              <a:t>, du fait de l’individualisation extrême dans laquelle, peu à peu, les humains cheminent, </a:t>
            </a:r>
          </a:p>
          <a:p>
            <a:pPr algn="just"/>
            <a:endParaRPr lang="fr-FR" dirty="0">
              <a:solidFill>
                <a:srgbClr val="002060"/>
              </a:solidFill>
              <a:latin typeface="Calibri" panose="020F0502020204030204" pitchFamily="34" charset="0"/>
            </a:endParaRPr>
          </a:p>
          <a:p>
            <a:pPr algn="just"/>
            <a:r>
              <a:rPr lang="fr-FR" dirty="0">
                <a:solidFill>
                  <a:srgbClr val="002060"/>
                </a:solidFill>
                <a:latin typeface="Calibri" panose="020F0502020204030204" pitchFamily="34" charset="0"/>
              </a:rPr>
              <a:t>L’économiste Jacques Généreux décrivait la « Dissociété, » comme une société morcelée, une société fragmentée, l’émergence d’une société d’étrangers, d’</a:t>
            </a:r>
            <a:r>
              <a:rPr lang="fr-FR" dirty="0">
                <a:solidFill>
                  <a:srgbClr val="D24726"/>
                </a:solidFill>
                <a:latin typeface="Calibri" panose="020F0502020204030204" pitchFamily="34" charset="0"/>
              </a:rPr>
              <a:t>hommes étrangers à la destinée des autres</a:t>
            </a:r>
            <a:r>
              <a:rPr lang="fr-FR" dirty="0">
                <a:solidFill>
                  <a:srgbClr val="002060"/>
                </a:solidFill>
                <a:latin typeface="Calibri" panose="020F0502020204030204" pitchFamily="34" charset="0"/>
              </a:rPr>
              <a:t>, comme le dépeignait également Alexis de Tocqueville,</a:t>
            </a:r>
          </a:p>
          <a:p>
            <a:pPr algn="just"/>
            <a:endParaRPr lang="fr-FR" dirty="0">
              <a:solidFill>
                <a:srgbClr val="002060"/>
              </a:solidFill>
              <a:latin typeface="Calibri" panose="020F0502020204030204" pitchFamily="34" charset="0"/>
            </a:endParaRPr>
          </a:p>
          <a:p>
            <a:pPr algn="just"/>
            <a:r>
              <a:rPr lang="fr-FR" dirty="0">
                <a:solidFill>
                  <a:srgbClr val="002060"/>
                </a:solidFill>
                <a:latin typeface="Calibri" panose="020F0502020204030204" pitchFamily="34" charset="0"/>
              </a:rPr>
              <a:t>L’individualisme moderne ou post-moderne n’exprime en soi et finalement que la disparition de l’individu…  </a:t>
            </a:r>
          </a:p>
        </p:txBody>
      </p:sp>
      <p:sp>
        <p:nvSpPr>
          <p:cNvPr id="4" name="ZoneTexte 3">
            <a:extLst>
              <a:ext uri="{FF2B5EF4-FFF2-40B4-BE49-F238E27FC236}">
                <a16:creationId xmlns:a16="http://schemas.microsoft.com/office/drawing/2014/main" id="{AB9289A8-4BA8-4426-A890-C520C3D04DB7}"/>
              </a:ext>
            </a:extLst>
          </p:cNvPr>
          <p:cNvSpPr txBox="1"/>
          <p:nvPr/>
        </p:nvSpPr>
        <p:spPr>
          <a:xfrm>
            <a:off x="3544868" y="2001959"/>
            <a:ext cx="7916819" cy="646331"/>
          </a:xfrm>
          <a:prstGeom prst="rect">
            <a:avLst/>
          </a:prstGeom>
          <a:noFill/>
        </p:spPr>
        <p:txBody>
          <a:bodyPr wrap="square" rtlCol="0">
            <a:spAutoFit/>
          </a:bodyPr>
          <a:lstStyle/>
          <a:p>
            <a:pPr algn="just"/>
            <a:r>
              <a:rPr lang="fr-FR" b="1" dirty="0">
                <a:solidFill>
                  <a:srgbClr val="002060"/>
                </a:solidFill>
              </a:rPr>
              <a:t>L’homme augmenté se caractérise par le passage de la personne à l’individu </a:t>
            </a:r>
          </a:p>
        </p:txBody>
      </p:sp>
      <p:pic>
        <p:nvPicPr>
          <p:cNvPr id="12" name="Picture 2" descr="RÃ©sultat de recherche d'images pour &quot;Narcisse&quot;">
            <a:extLst>
              <a:ext uri="{FF2B5EF4-FFF2-40B4-BE49-F238E27FC236}">
                <a16:creationId xmlns:a16="http://schemas.microsoft.com/office/drawing/2014/main" id="{7EDEA0F1-1F45-41B8-A3FE-181FFFC3F7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610" y="3015993"/>
            <a:ext cx="2890061" cy="2960199"/>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42795B9D-5CAA-412C-8951-751979FC206D}"/>
              </a:ext>
            </a:extLst>
          </p:cNvPr>
          <p:cNvSpPr/>
          <p:nvPr/>
        </p:nvSpPr>
        <p:spPr>
          <a:xfrm>
            <a:off x="4276013" y="1333575"/>
            <a:ext cx="5456461" cy="646331"/>
          </a:xfrm>
          <a:prstGeom prst="rect">
            <a:avLst/>
          </a:prstGeom>
        </p:spPr>
        <p:txBody>
          <a:bodyPr wrap="square">
            <a:spAutoFit/>
          </a:bodyPr>
          <a:lstStyle/>
          <a:p>
            <a:pPr algn="ctr"/>
            <a:r>
              <a:rPr lang="fr-FR" sz="3600" b="1" dirty="0">
                <a:solidFill>
                  <a:srgbClr val="D24726"/>
                </a:solidFill>
                <a:latin typeface="Calibri Light" panose="020F0302020204030204" pitchFamily="34" charset="0"/>
              </a:rPr>
              <a:t>Narcissisme… </a:t>
            </a:r>
          </a:p>
        </p:txBody>
      </p:sp>
      <p:sp>
        <p:nvSpPr>
          <p:cNvPr id="14" name="ZoneTexte 13">
            <a:extLst>
              <a:ext uri="{FF2B5EF4-FFF2-40B4-BE49-F238E27FC236}">
                <a16:creationId xmlns:a16="http://schemas.microsoft.com/office/drawing/2014/main" id="{F0011F30-1BB7-4E13-92AC-E0C5B295ECC0}"/>
              </a:ext>
            </a:extLst>
          </p:cNvPr>
          <p:cNvSpPr txBox="1"/>
          <p:nvPr/>
        </p:nvSpPr>
        <p:spPr>
          <a:xfrm>
            <a:off x="409575" y="1337697"/>
            <a:ext cx="3374065" cy="707886"/>
          </a:xfrm>
          <a:prstGeom prst="rect">
            <a:avLst/>
          </a:prstGeom>
          <a:noFill/>
        </p:spPr>
        <p:txBody>
          <a:bodyPr wrap="none" rtlCol="0">
            <a:spAutoFit/>
          </a:bodyPr>
          <a:lstStyle/>
          <a:p>
            <a:r>
              <a:rPr lang="fr-FR" sz="4000" b="1" dirty="0">
                <a:solidFill>
                  <a:srgbClr val="D24726"/>
                </a:solidFill>
              </a:rPr>
              <a:t>Les facteurs :</a:t>
            </a:r>
            <a:r>
              <a:rPr lang="fr-FR" dirty="0">
                <a:solidFill>
                  <a:srgbClr val="D24726"/>
                </a:solidFill>
              </a:rPr>
              <a:t> </a:t>
            </a:r>
          </a:p>
        </p:txBody>
      </p:sp>
      <p:sp>
        <p:nvSpPr>
          <p:cNvPr id="15" name="Titre 7">
            <a:extLst>
              <a:ext uri="{FF2B5EF4-FFF2-40B4-BE49-F238E27FC236}">
                <a16:creationId xmlns:a16="http://schemas.microsoft.com/office/drawing/2014/main" id="{A7D0D0F6-EF35-4A47-AF04-840616D53DC9}"/>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du transhumanisme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3658887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29</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r>
              <a:rPr lang="fr-FR" b="1" dirty="0">
                <a:solidFill>
                  <a:srgbClr val="002060"/>
                </a:solidFill>
                <a:latin typeface="PT Serif"/>
              </a:rPr>
              <a:t>  </a:t>
            </a:r>
            <a:endParaRPr lang="fr-FR" b="1" dirty="0">
              <a:solidFill>
                <a:srgbClr val="002060"/>
              </a:solidFill>
            </a:endParaRPr>
          </a:p>
        </p:txBody>
      </p:sp>
      <p:sp>
        <p:nvSpPr>
          <p:cNvPr id="3" name="Rectangle 2">
            <a:extLst>
              <a:ext uri="{FF2B5EF4-FFF2-40B4-BE49-F238E27FC236}">
                <a16:creationId xmlns:a16="http://schemas.microsoft.com/office/drawing/2014/main" id="{74935855-A811-4ABB-8B8A-DAD74CE09835}"/>
              </a:ext>
            </a:extLst>
          </p:cNvPr>
          <p:cNvSpPr/>
          <p:nvPr/>
        </p:nvSpPr>
        <p:spPr>
          <a:xfrm>
            <a:off x="3732415" y="3031198"/>
            <a:ext cx="7532708" cy="3139321"/>
          </a:xfrm>
          <a:prstGeom prst="rect">
            <a:avLst/>
          </a:prstGeom>
        </p:spPr>
        <p:txBody>
          <a:bodyPr wrap="square">
            <a:spAutoFit/>
          </a:bodyPr>
          <a:lstStyle/>
          <a:p>
            <a:pPr algn="just"/>
            <a:r>
              <a:rPr lang="fr-FR" dirty="0">
                <a:solidFill>
                  <a:srgbClr val="002060"/>
                </a:solidFill>
                <a:latin typeface="Calibri" panose="020F0502020204030204" pitchFamily="34" charset="0"/>
              </a:rPr>
              <a:t>Le web et ses dérivés participent en effet :</a:t>
            </a:r>
          </a:p>
          <a:p>
            <a:pPr algn="just"/>
            <a:endParaRPr lang="fr-FR" dirty="0">
              <a:solidFill>
                <a:srgbClr val="002060"/>
              </a:solidFill>
              <a:latin typeface="Calibri" panose="020F0502020204030204" pitchFamily="34" charset="0"/>
            </a:endParaRPr>
          </a:p>
          <a:p>
            <a:pPr marL="285750" indent="-285750" algn="just">
              <a:buClr>
                <a:srgbClr val="D24726"/>
              </a:buClr>
              <a:buSzPct val="150000"/>
              <a:buFont typeface="Wingdings" panose="05000000000000000000" pitchFamily="2" charset="2"/>
              <a:buChar char="§"/>
            </a:pPr>
            <a:r>
              <a:rPr lang="fr-FR" dirty="0">
                <a:solidFill>
                  <a:srgbClr val="002060"/>
                </a:solidFill>
                <a:latin typeface="Calibri" panose="020F0502020204030204" pitchFamily="34" charset="0"/>
              </a:rPr>
              <a:t>À favoriser l’égo portrait </a:t>
            </a:r>
          </a:p>
          <a:p>
            <a:pPr marL="285750" indent="-285750" algn="just">
              <a:buClr>
                <a:srgbClr val="D24726"/>
              </a:buClr>
              <a:buSzPct val="150000"/>
              <a:buFont typeface="Wingdings" panose="05000000000000000000" pitchFamily="2" charset="2"/>
              <a:buChar char="§"/>
            </a:pPr>
            <a:r>
              <a:rPr lang="fr-FR" dirty="0">
                <a:solidFill>
                  <a:srgbClr val="002060"/>
                </a:solidFill>
                <a:latin typeface="Calibri" panose="020F0502020204030204" pitchFamily="34" charset="0"/>
              </a:rPr>
              <a:t>à fabriquer de l’entre nous, </a:t>
            </a:r>
          </a:p>
          <a:p>
            <a:pPr marL="285750" indent="-285750" algn="just">
              <a:buClr>
                <a:srgbClr val="D24726"/>
              </a:buClr>
              <a:buSzPct val="150000"/>
              <a:buFont typeface="Wingdings" panose="05000000000000000000" pitchFamily="2" charset="2"/>
              <a:buChar char="§"/>
            </a:pPr>
            <a:r>
              <a:rPr lang="fr-FR" dirty="0">
                <a:solidFill>
                  <a:srgbClr val="002060"/>
                </a:solidFill>
                <a:latin typeface="Calibri" panose="020F0502020204030204" pitchFamily="34" charset="0"/>
              </a:rPr>
              <a:t>à standardiser, </a:t>
            </a:r>
          </a:p>
          <a:p>
            <a:pPr marL="285750" indent="-285750" algn="just">
              <a:buClr>
                <a:srgbClr val="D24726"/>
              </a:buClr>
              <a:buSzPct val="150000"/>
              <a:buFont typeface="Wingdings" panose="05000000000000000000" pitchFamily="2" charset="2"/>
              <a:buChar char="§"/>
            </a:pPr>
            <a:r>
              <a:rPr lang="fr-FR" dirty="0">
                <a:solidFill>
                  <a:srgbClr val="002060"/>
                </a:solidFill>
                <a:latin typeface="Calibri" panose="020F0502020204030204" pitchFamily="34" charset="0"/>
              </a:rPr>
              <a:t>à uniformiser la notion même de personne. </a:t>
            </a:r>
          </a:p>
          <a:p>
            <a:pPr marL="285750" indent="-285750" algn="just">
              <a:buClr>
                <a:srgbClr val="D24726"/>
              </a:buClr>
              <a:buSzPct val="150000"/>
              <a:buFont typeface="Wingdings" panose="05000000000000000000" pitchFamily="2" charset="2"/>
              <a:buChar char="§"/>
            </a:pPr>
            <a:endParaRPr lang="fr-FR" dirty="0">
              <a:solidFill>
                <a:srgbClr val="002060"/>
              </a:solidFill>
              <a:latin typeface="Calibri" panose="020F0502020204030204" pitchFamily="34" charset="0"/>
            </a:endParaRPr>
          </a:p>
          <a:p>
            <a:pPr algn="just">
              <a:buClr>
                <a:srgbClr val="D24726"/>
              </a:buClr>
              <a:buSzPct val="150000"/>
            </a:pPr>
            <a:r>
              <a:rPr lang="fr-FR" dirty="0">
                <a:solidFill>
                  <a:srgbClr val="002060"/>
                </a:solidFill>
                <a:latin typeface="Calibri" panose="020F0502020204030204" pitchFamily="34" charset="0"/>
              </a:rPr>
              <a:t>Les réseaux sociaux, par exemple, incitent à agréger les individus iconoclastes dans un esprit d’égrégore, de communisme numérique, d’« esprit de ruche », effaçant les singularités humaines, les dimensions de la typicité qui font les caractéristiques de la vie sociale</a:t>
            </a:r>
          </a:p>
        </p:txBody>
      </p:sp>
      <p:sp>
        <p:nvSpPr>
          <p:cNvPr id="4" name="ZoneTexte 3">
            <a:extLst>
              <a:ext uri="{FF2B5EF4-FFF2-40B4-BE49-F238E27FC236}">
                <a16:creationId xmlns:a16="http://schemas.microsoft.com/office/drawing/2014/main" id="{AB9289A8-4BA8-4426-A890-C520C3D04DB7}"/>
              </a:ext>
            </a:extLst>
          </p:cNvPr>
          <p:cNvSpPr txBox="1"/>
          <p:nvPr/>
        </p:nvSpPr>
        <p:spPr>
          <a:xfrm>
            <a:off x="3544868" y="2318300"/>
            <a:ext cx="7720255" cy="369332"/>
          </a:xfrm>
          <a:prstGeom prst="rect">
            <a:avLst/>
          </a:prstGeom>
          <a:noFill/>
        </p:spPr>
        <p:txBody>
          <a:bodyPr wrap="none" rtlCol="0">
            <a:spAutoFit/>
          </a:bodyPr>
          <a:lstStyle/>
          <a:p>
            <a:r>
              <a:rPr lang="fr-FR" b="1" dirty="0">
                <a:solidFill>
                  <a:srgbClr val="002060"/>
                </a:solidFill>
              </a:rPr>
              <a:t>La modernité se caractérise par le passage de la personne à l’individu </a:t>
            </a:r>
          </a:p>
        </p:txBody>
      </p:sp>
      <p:pic>
        <p:nvPicPr>
          <p:cNvPr id="14" name="Picture 2" descr="RÃ©sultat de recherche d'images pour &quot;Narcisse&quot;">
            <a:extLst>
              <a:ext uri="{FF2B5EF4-FFF2-40B4-BE49-F238E27FC236}">
                <a16:creationId xmlns:a16="http://schemas.microsoft.com/office/drawing/2014/main" id="{16636293-FF4E-4954-BFE2-CF4FF2E264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025" y="2933321"/>
            <a:ext cx="2890061" cy="2960199"/>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E41C0041-41D1-4DF7-808A-12E90C622E9A}"/>
              </a:ext>
            </a:extLst>
          </p:cNvPr>
          <p:cNvSpPr/>
          <p:nvPr/>
        </p:nvSpPr>
        <p:spPr>
          <a:xfrm>
            <a:off x="4276013" y="1333575"/>
            <a:ext cx="5456461" cy="646331"/>
          </a:xfrm>
          <a:prstGeom prst="rect">
            <a:avLst/>
          </a:prstGeom>
        </p:spPr>
        <p:txBody>
          <a:bodyPr wrap="square">
            <a:spAutoFit/>
          </a:bodyPr>
          <a:lstStyle/>
          <a:p>
            <a:pPr algn="ctr"/>
            <a:r>
              <a:rPr lang="fr-FR" sz="3600" b="1" dirty="0">
                <a:solidFill>
                  <a:srgbClr val="D24726"/>
                </a:solidFill>
                <a:latin typeface="Calibri Light" panose="020F0302020204030204" pitchFamily="34" charset="0"/>
              </a:rPr>
              <a:t>Narcissisme… </a:t>
            </a:r>
          </a:p>
        </p:txBody>
      </p:sp>
      <p:sp>
        <p:nvSpPr>
          <p:cNvPr id="12" name="ZoneTexte 11">
            <a:extLst>
              <a:ext uri="{FF2B5EF4-FFF2-40B4-BE49-F238E27FC236}">
                <a16:creationId xmlns:a16="http://schemas.microsoft.com/office/drawing/2014/main" id="{0FEF2CBC-E50A-4E40-ADD7-B411170D1E97}"/>
              </a:ext>
            </a:extLst>
          </p:cNvPr>
          <p:cNvSpPr txBox="1"/>
          <p:nvPr/>
        </p:nvSpPr>
        <p:spPr>
          <a:xfrm>
            <a:off x="409575" y="1337697"/>
            <a:ext cx="3374065" cy="707886"/>
          </a:xfrm>
          <a:prstGeom prst="rect">
            <a:avLst/>
          </a:prstGeom>
          <a:noFill/>
        </p:spPr>
        <p:txBody>
          <a:bodyPr wrap="none" rtlCol="0">
            <a:spAutoFit/>
          </a:bodyPr>
          <a:lstStyle/>
          <a:p>
            <a:r>
              <a:rPr lang="fr-FR" sz="4000" b="1" dirty="0">
                <a:solidFill>
                  <a:srgbClr val="D24726"/>
                </a:solidFill>
              </a:rPr>
              <a:t>Les facteurs :</a:t>
            </a:r>
            <a:r>
              <a:rPr lang="fr-FR" dirty="0">
                <a:solidFill>
                  <a:srgbClr val="D24726"/>
                </a:solidFill>
              </a:rPr>
              <a:t> </a:t>
            </a:r>
          </a:p>
        </p:txBody>
      </p:sp>
      <p:sp>
        <p:nvSpPr>
          <p:cNvPr id="16" name="Titre 7">
            <a:extLst>
              <a:ext uri="{FF2B5EF4-FFF2-40B4-BE49-F238E27FC236}">
                <a16:creationId xmlns:a16="http://schemas.microsoft.com/office/drawing/2014/main" id="{E70EEFDD-07E7-4C7A-9440-117FBF65F947}"/>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du transhumanisme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1375637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30</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r>
              <a:rPr lang="fr-FR" b="1" dirty="0">
                <a:solidFill>
                  <a:srgbClr val="002060"/>
                </a:solidFill>
                <a:latin typeface="PT Serif"/>
              </a:rPr>
              <a:t>  </a:t>
            </a:r>
            <a:endParaRPr lang="fr-FR" b="1" dirty="0">
              <a:solidFill>
                <a:srgbClr val="002060"/>
              </a:solidFill>
            </a:endParaRPr>
          </a:p>
        </p:txBody>
      </p:sp>
      <p:sp>
        <p:nvSpPr>
          <p:cNvPr id="13" name="Rectangle 12">
            <a:extLst>
              <a:ext uri="{FF2B5EF4-FFF2-40B4-BE49-F238E27FC236}">
                <a16:creationId xmlns:a16="http://schemas.microsoft.com/office/drawing/2014/main" id="{A25542F2-0516-42BD-A24C-F2F98250B506}"/>
              </a:ext>
            </a:extLst>
          </p:cNvPr>
          <p:cNvSpPr/>
          <p:nvPr/>
        </p:nvSpPr>
        <p:spPr>
          <a:xfrm>
            <a:off x="4276013" y="1333575"/>
            <a:ext cx="6438169" cy="646331"/>
          </a:xfrm>
          <a:prstGeom prst="rect">
            <a:avLst/>
          </a:prstGeom>
        </p:spPr>
        <p:txBody>
          <a:bodyPr wrap="square">
            <a:spAutoFit/>
          </a:bodyPr>
          <a:lstStyle/>
          <a:p>
            <a:pPr algn="ctr"/>
            <a:r>
              <a:rPr lang="fr-FR" sz="3600" b="1" dirty="0">
                <a:solidFill>
                  <a:srgbClr val="D24726"/>
                </a:solidFill>
                <a:latin typeface="Calibri Light" panose="020F0302020204030204" pitchFamily="34" charset="0"/>
              </a:rPr>
              <a:t>Technicisme… </a:t>
            </a:r>
          </a:p>
        </p:txBody>
      </p:sp>
      <p:sp>
        <p:nvSpPr>
          <p:cNvPr id="15" name="ZoneTexte 14">
            <a:extLst>
              <a:ext uri="{FF2B5EF4-FFF2-40B4-BE49-F238E27FC236}">
                <a16:creationId xmlns:a16="http://schemas.microsoft.com/office/drawing/2014/main" id="{9C83D4E5-3E0D-40EF-843A-47BF05FD60CB}"/>
              </a:ext>
            </a:extLst>
          </p:cNvPr>
          <p:cNvSpPr txBox="1"/>
          <p:nvPr/>
        </p:nvSpPr>
        <p:spPr>
          <a:xfrm>
            <a:off x="409575" y="1337697"/>
            <a:ext cx="3515129" cy="707886"/>
          </a:xfrm>
          <a:prstGeom prst="rect">
            <a:avLst/>
          </a:prstGeom>
          <a:noFill/>
        </p:spPr>
        <p:txBody>
          <a:bodyPr wrap="none" rtlCol="0">
            <a:spAutoFit/>
          </a:bodyPr>
          <a:lstStyle/>
          <a:p>
            <a:r>
              <a:rPr lang="fr-FR" sz="4000" b="1" dirty="0">
                <a:solidFill>
                  <a:srgbClr val="D24726"/>
                </a:solidFill>
              </a:rPr>
              <a:t>Les facteurs  :</a:t>
            </a:r>
            <a:r>
              <a:rPr lang="fr-FR" dirty="0">
                <a:solidFill>
                  <a:srgbClr val="D24726"/>
                </a:solidFill>
              </a:rPr>
              <a:t> </a:t>
            </a:r>
          </a:p>
        </p:txBody>
      </p:sp>
      <p:pic>
        <p:nvPicPr>
          <p:cNvPr id="16" name="Image 15">
            <a:extLst>
              <a:ext uri="{FF2B5EF4-FFF2-40B4-BE49-F238E27FC236}">
                <a16:creationId xmlns:a16="http://schemas.microsoft.com/office/drawing/2014/main" id="{FDCB26AB-3DB3-495C-BFEE-433C4C360A08}"/>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Lst>
          </a:blip>
          <a:stretch>
            <a:fillRect/>
          </a:stretch>
        </p:blipFill>
        <p:spPr>
          <a:xfrm rot="5400000">
            <a:off x="-29855" y="3088163"/>
            <a:ext cx="3751402" cy="2498274"/>
          </a:xfrm>
          <a:prstGeom prst="rect">
            <a:avLst/>
          </a:prstGeom>
        </p:spPr>
      </p:pic>
      <p:sp>
        <p:nvSpPr>
          <p:cNvPr id="3" name="Rectangle 2">
            <a:extLst>
              <a:ext uri="{FF2B5EF4-FFF2-40B4-BE49-F238E27FC236}">
                <a16:creationId xmlns:a16="http://schemas.microsoft.com/office/drawing/2014/main" id="{1156BB8E-24F9-4BBB-98AE-8814B31901B2}"/>
              </a:ext>
            </a:extLst>
          </p:cNvPr>
          <p:cNvSpPr/>
          <p:nvPr/>
        </p:nvSpPr>
        <p:spPr>
          <a:xfrm>
            <a:off x="3506519" y="2827193"/>
            <a:ext cx="8177378" cy="3139321"/>
          </a:xfrm>
          <a:prstGeom prst="rect">
            <a:avLst/>
          </a:prstGeom>
        </p:spPr>
        <p:txBody>
          <a:bodyPr wrap="square">
            <a:spAutoFit/>
          </a:bodyPr>
          <a:lstStyle/>
          <a:p>
            <a:pPr algn="just"/>
            <a:r>
              <a:rPr lang="fr-FR" sz="5400" dirty="0">
                <a:solidFill>
                  <a:srgbClr val="DD462F"/>
                </a:solidFill>
              </a:rPr>
              <a:t>S</a:t>
            </a:r>
            <a:r>
              <a:rPr lang="fr-FR" dirty="0">
                <a:solidFill>
                  <a:srgbClr val="002060"/>
                </a:solidFill>
              </a:rPr>
              <a:t>elon Jacques Ellul la technique c’est avant tout « </a:t>
            </a:r>
            <a:r>
              <a:rPr lang="fr-FR" b="1" dirty="0">
                <a:solidFill>
                  <a:srgbClr val="002060"/>
                </a:solidFill>
              </a:rPr>
              <a:t>rechercher en toute chose la méthode absolument la plus efficace ».</a:t>
            </a:r>
            <a:r>
              <a:rPr lang="fr-FR" dirty="0">
                <a:solidFill>
                  <a:srgbClr val="002060"/>
                </a:solidFill>
              </a:rPr>
              <a:t> Or, </a:t>
            </a:r>
            <a:r>
              <a:rPr lang="fr-FR" b="1" dirty="0">
                <a:solidFill>
                  <a:srgbClr val="D24726"/>
                </a:solidFill>
              </a:rPr>
              <a:t>c’est bien la méthode la plus efficace qui est recherchée depuis la nuit des temps</a:t>
            </a:r>
            <a:r>
              <a:rPr lang="fr-FR" dirty="0">
                <a:solidFill>
                  <a:srgbClr val="002060"/>
                </a:solidFill>
              </a:rPr>
              <a:t>, et c’est bien l’approche de la modernité de s’en remettre au pouvoir de la technique pour </a:t>
            </a:r>
            <a:r>
              <a:rPr lang="fr-FR" b="1" dirty="0">
                <a:solidFill>
                  <a:srgbClr val="DD462F"/>
                </a:solidFill>
              </a:rPr>
              <a:t>penser rationnellement le monde,</a:t>
            </a:r>
            <a:r>
              <a:rPr lang="fr-FR" dirty="0">
                <a:solidFill>
                  <a:srgbClr val="002060"/>
                </a:solidFill>
              </a:rPr>
              <a:t> et trouver les solutions rationnelles pour le gérer. Or aujourd’hui penser la technique à l’échelle d’un pays ou du monde, c’est imaginer la mise en place d’un système assurant l’efficacité ou la capacité afin de réduire les problématiques, les tensions, les conflits, les disputes qui se dessinent</a:t>
            </a:r>
          </a:p>
        </p:txBody>
      </p:sp>
      <p:sp>
        <p:nvSpPr>
          <p:cNvPr id="14" name="Titre 7">
            <a:extLst>
              <a:ext uri="{FF2B5EF4-FFF2-40B4-BE49-F238E27FC236}">
                <a16:creationId xmlns:a16="http://schemas.microsoft.com/office/drawing/2014/main" id="{213AF65B-E034-4937-949C-1BAC6B4915FE}"/>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du transhumanisme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164156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30</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r>
              <a:rPr lang="fr-FR" b="1" dirty="0">
                <a:solidFill>
                  <a:srgbClr val="002060"/>
                </a:solidFill>
                <a:latin typeface="PT Serif"/>
              </a:rPr>
              <a:t>  </a:t>
            </a:r>
            <a:endParaRPr lang="fr-FR" b="1" dirty="0">
              <a:solidFill>
                <a:srgbClr val="002060"/>
              </a:solidFill>
            </a:endParaRPr>
          </a:p>
        </p:txBody>
      </p:sp>
      <p:sp>
        <p:nvSpPr>
          <p:cNvPr id="4" name="ZoneTexte 3">
            <a:extLst>
              <a:ext uri="{FF2B5EF4-FFF2-40B4-BE49-F238E27FC236}">
                <a16:creationId xmlns:a16="http://schemas.microsoft.com/office/drawing/2014/main" id="{AB9289A8-4BA8-4426-A890-C520C3D04DB7}"/>
              </a:ext>
            </a:extLst>
          </p:cNvPr>
          <p:cNvSpPr txBox="1"/>
          <p:nvPr/>
        </p:nvSpPr>
        <p:spPr>
          <a:xfrm>
            <a:off x="3864258" y="2234377"/>
            <a:ext cx="7261677" cy="923330"/>
          </a:xfrm>
          <a:prstGeom prst="rect">
            <a:avLst/>
          </a:prstGeom>
          <a:noFill/>
        </p:spPr>
        <p:txBody>
          <a:bodyPr wrap="square" rtlCol="0">
            <a:spAutoFit/>
          </a:bodyPr>
          <a:lstStyle/>
          <a:p>
            <a:r>
              <a:rPr lang="fr-FR" b="1" dirty="0">
                <a:solidFill>
                  <a:srgbClr val="002060"/>
                </a:solidFill>
              </a:rPr>
              <a:t>Le mouvement transhumaniste commandera l’évolution d’une nouvelle organisation sociale, « </a:t>
            </a:r>
            <a:r>
              <a:rPr lang="fr-FR" i="1" dirty="0">
                <a:solidFill>
                  <a:srgbClr val="D24726"/>
                </a:solidFill>
              </a:rPr>
              <a:t>l’homme l’objet de la technique</a:t>
            </a:r>
            <a:r>
              <a:rPr lang="fr-FR" dirty="0">
                <a:solidFill>
                  <a:srgbClr val="002060"/>
                </a:solidFill>
              </a:rPr>
              <a:t> </a:t>
            </a:r>
            <a:r>
              <a:rPr lang="fr-FR" b="1" dirty="0">
                <a:solidFill>
                  <a:srgbClr val="002060"/>
                </a:solidFill>
              </a:rPr>
              <a:t>» intriquant idéologie et technique</a:t>
            </a:r>
          </a:p>
        </p:txBody>
      </p:sp>
      <p:sp>
        <p:nvSpPr>
          <p:cNvPr id="12" name="Rectangle 11">
            <a:extLst>
              <a:ext uri="{FF2B5EF4-FFF2-40B4-BE49-F238E27FC236}">
                <a16:creationId xmlns:a16="http://schemas.microsoft.com/office/drawing/2014/main" id="{F011F0A4-3AB1-44E0-8B0A-7EE8237D9735}"/>
              </a:ext>
            </a:extLst>
          </p:cNvPr>
          <p:cNvSpPr/>
          <p:nvPr/>
        </p:nvSpPr>
        <p:spPr>
          <a:xfrm>
            <a:off x="3880918" y="3273231"/>
            <a:ext cx="6833264" cy="3139321"/>
          </a:xfrm>
          <a:prstGeom prst="rect">
            <a:avLst/>
          </a:prstGeom>
        </p:spPr>
        <p:txBody>
          <a:bodyPr wrap="square">
            <a:spAutoFit/>
          </a:bodyPr>
          <a:lstStyle/>
          <a:p>
            <a:pPr algn="just"/>
            <a:r>
              <a:rPr lang="fr-FR" dirty="0">
                <a:solidFill>
                  <a:srgbClr val="002060"/>
                </a:solidFill>
                <a:latin typeface="Calibri" panose="020F0502020204030204" pitchFamily="34" charset="0"/>
              </a:rPr>
              <a:t>lorsque nous soulignons cette dimension de l’intrication … :</a:t>
            </a:r>
          </a:p>
          <a:p>
            <a:pPr algn="just"/>
            <a:endParaRPr lang="fr-FR" dirty="0">
              <a:solidFill>
                <a:srgbClr val="002060"/>
              </a:solidFill>
              <a:latin typeface="Calibri" panose="020F0502020204030204" pitchFamily="34" charset="0"/>
            </a:endParaRPr>
          </a:p>
          <a:p>
            <a:pPr marL="285750" indent="-285750" algn="just">
              <a:buClr>
                <a:srgbClr val="D24726"/>
              </a:buClr>
              <a:buSzPct val="150000"/>
              <a:buFont typeface="Wingdings" panose="05000000000000000000" pitchFamily="2" charset="2"/>
              <a:buChar char="§"/>
            </a:pPr>
            <a:r>
              <a:rPr lang="fr-FR" dirty="0">
                <a:solidFill>
                  <a:srgbClr val="002060"/>
                </a:solidFill>
                <a:latin typeface="Calibri" panose="020F0502020204030204" pitchFamily="34" charset="0"/>
              </a:rPr>
              <a:t>idéologique (réduire l’âme à la matière) </a:t>
            </a:r>
          </a:p>
          <a:p>
            <a:pPr marL="285750" indent="-285750" algn="just">
              <a:buClr>
                <a:srgbClr val="D24726"/>
              </a:buClr>
              <a:buSzPct val="150000"/>
              <a:buFont typeface="Wingdings" panose="05000000000000000000" pitchFamily="2" charset="2"/>
              <a:buChar char="§"/>
            </a:pPr>
            <a:r>
              <a:rPr lang="fr-FR" dirty="0">
                <a:solidFill>
                  <a:srgbClr val="002060"/>
                </a:solidFill>
                <a:latin typeface="Calibri" panose="020F0502020204030204" pitchFamily="34" charset="0"/>
              </a:rPr>
              <a:t>Technique (De la cité des hommes à la cité rationnelle)</a:t>
            </a:r>
          </a:p>
          <a:p>
            <a:pPr marL="285750" indent="-285750" algn="just">
              <a:buClr>
                <a:srgbClr val="D24726"/>
              </a:buClr>
              <a:buSzPct val="150000"/>
              <a:buFont typeface="Wingdings" panose="05000000000000000000" pitchFamily="2" charset="2"/>
              <a:buChar char="§"/>
            </a:pPr>
            <a:r>
              <a:rPr lang="fr-FR" dirty="0">
                <a:solidFill>
                  <a:srgbClr val="002060"/>
                </a:solidFill>
                <a:latin typeface="Calibri" panose="020F0502020204030204" pitchFamily="34" charset="0"/>
              </a:rPr>
              <a:t>et </a:t>
            </a:r>
            <a:r>
              <a:rPr lang="fr-FR" b="1" dirty="0">
                <a:solidFill>
                  <a:srgbClr val="002060"/>
                </a:solidFill>
                <a:latin typeface="Calibri" panose="020F0502020204030204" pitchFamily="34" charset="0"/>
              </a:rPr>
              <a:t>techno scientifique</a:t>
            </a:r>
            <a:r>
              <a:rPr lang="fr-FR" dirty="0">
                <a:solidFill>
                  <a:srgbClr val="002060"/>
                </a:solidFill>
                <a:latin typeface="Calibri" panose="020F0502020204030204" pitchFamily="34" charset="0"/>
              </a:rPr>
              <a:t> (les moyens de la technoscience)</a:t>
            </a:r>
          </a:p>
          <a:p>
            <a:pPr algn="just">
              <a:buClr>
                <a:srgbClr val="D24726"/>
              </a:buClr>
              <a:buSzPct val="150000"/>
            </a:pPr>
            <a:endParaRPr lang="fr-FR" dirty="0">
              <a:solidFill>
                <a:srgbClr val="002060"/>
              </a:solidFill>
              <a:latin typeface="Calibri" panose="020F0502020204030204" pitchFamily="34" charset="0"/>
            </a:endParaRPr>
          </a:p>
          <a:p>
            <a:pPr algn="just">
              <a:buClr>
                <a:srgbClr val="D24726"/>
              </a:buClr>
              <a:buSzPct val="150000"/>
            </a:pPr>
            <a:r>
              <a:rPr lang="fr-FR" dirty="0">
                <a:solidFill>
                  <a:srgbClr val="002060"/>
                </a:solidFill>
                <a:latin typeface="Calibri" panose="020F0502020204030204" pitchFamily="34" charset="0"/>
              </a:rPr>
              <a:t>… nous pensons que le mouvement transhumaniste commandera l’évolution d’une nouvelle organisation sociale sous-jacente à cette mutation qui touchera aux rapports humains faisant triompher l’éthique du bien faire, de l’individu à la recherche de son seul bien être.</a:t>
            </a:r>
          </a:p>
        </p:txBody>
      </p:sp>
      <p:sp>
        <p:nvSpPr>
          <p:cNvPr id="13" name="Rectangle 12">
            <a:extLst>
              <a:ext uri="{FF2B5EF4-FFF2-40B4-BE49-F238E27FC236}">
                <a16:creationId xmlns:a16="http://schemas.microsoft.com/office/drawing/2014/main" id="{A25542F2-0516-42BD-A24C-F2F98250B506}"/>
              </a:ext>
            </a:extLst>
          </p:cNvPr>
          <p:cNvSpPr/>
          <p:nvPr/>
        </p:nvSpPr>
        <p:spPr>
          <a:xfrm>
            <a:off x="4276013" y="1333575"/>
            <a:ext cx="6438169" cy="646331"/>
          </a:xfrm>
          <a:prstGeom prst="rect">
            <a:avLst/>
          </a:prstGeom>
        </p:spPr>
        <p:txBody>
          <a:bodyPr wrap="square">
            <a:spAutoFit/>
          </a:bodyPr>
          <a:lstStyle/>
          <a:p>
            <a:pPr algn="ctr"/>
            <a:r>
              <a:rPr lang="fr-FR" sz="3600" b="1" dirty="0">
                <a:solidFill>
                  <a:srgbClr val="D24726"/>
                </a:solidFill>
                <a:latin typeface="Calibri Light" panose="020F0302020204030204" pitchFamily="34" charset="0"/>
              </a:rPr>
              <a:t>Technicisme… </a:t>
            </a:r>
          </a:p>
        </p:txBody>
      </p:sp>
      <p:sp>
        <p:nvSpPr>
          <p:cNvPr id="15" name="ZoneTexte 14">
            <a:extLst>
              <a:ext uri="{FF2B5EF4-FFF2-40B4-BE49-F238E27FC236}">
                <a16:creationId xmlns:a16="http://schemas.microsoft.com/office/drawing/2014/main" id="{9C83D4E5-3E0D-40EF-843A-47BF05FD60CB}"/>
              </a:ext>
            </a:extLst>
          </p:cNvPr>
          <p:cNvSpPr txBox="1"/>
          <p:nvPr/>
        </p:nvSpPr>
        <p:spPr>
          <a:xfrm>
            <a:off x="409575" y="1337697"/>
            <a:ext cx="3515129" cy="707886"/>
          </a:xfrm>
          <a:prstGeom prst="rect">
            <a:avLst/>
          </a:prstGeom>
          <a:noFill/>
        </p:spPr>
        <p:txBody>
          <a:bodyPr wrap="none" rtlCol="0">
            <a:spAutoFit/>
          </a:bodyPr>
          <a:lstStyle/>
          <a:p>
            <a:r>
              <a:rPr lang="fr-FR" sz="4000" b="1" dirty="0">
                <a:solidFill>
                  <a:srgbClr val="D24726"/>
                </a:solidFill>
              </a:rPr>
              <a:t>Les facteurs  :</a:t>
            </a:r>
            <a:r>
              <a:rPr lang="fr-FR" dirty="0">
                <a:solidFill>
                  <a:srgbClr val="D24726"/>
                </a:solidFill>
              </a:rPr>
              <a:t> </a:t>
            </a:r>
          </a:p>
        </p:txBody>
      </p:sp>
      <p:pic>
        <p:nvPicPr>
          <p:cNvPr id="16" name="Image 15">
            <a:extLst>
              <a:ext uri="{FF2B5EF4-FFF2-40B4-BE49-F238E27FC236}">
                <a16:creationId xmlns:a16="http://schemas.microsoft.com/office/drawing/2014/main" id="{FDCB26AB-3DB3-495C-BFEE-433C4C360A08}"/>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Lst>
          </a:blip>
          <a:stretch>
            <a:fillRect/>
          </a:stretch>
        </p:blipFill>
        <p:spPr>
          <a:xfrm rot="5400000">
            <a:off x="-29855" y="3088163"/>
            <a:ext cx="3751402" cy="2498274"/>
          </a:xfrm>
          <a:prstGeom prst="rect">
            <a:avLst/>
          </a:prstGeom>
        </p:spPr>
      </p:pic>
      <p:sp>
        <p:nvSpPr>
          <p:cNvPr id="17" name="Titre 7">
            <a:extLst>
              <a:ext uri="{FF2B5EF4-FFF2-40B4-BE49-F238E27FC236}">
                <a16:creationId xmlns:a16="http://schemas.microsoft.com/office/drawing/2014/main" id="{EBD29B2C-72EA-49AE-8723-9919597A86D9}"/>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du transhumanisme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2321701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6" end="6"/>
                                            </p:txEl>
                                          </p:spTgt>
                                        </p:tgtEl>
                                        <p:attrNameLst>
                                          <p:attrName>style.visibility</p:attrName>
                                        </p:attrNameLst>
                                      </p:cBhvr>
                                      <p:to>
                                        <p:strVal val="visible"/>
                                      </p:to>
                                    </p:set>
                                    <p:animEffect transition="in" filter="fade">
                                      <p:cBhvr>
                                        <p:cTn id="7" dur="5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30</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r>
              <a:rPr lang="fr-FR" b="1" dirty="0">
                <a:solidFill>
                  <a:srgbClr val="002060"/>
                </a:solidFill>
                <a:latin typeface="PT Serif"/>
              </a:rPr>
              <a:t>  </a:t>
            </a:r>
            <a:endParaRPr lang="fr-FR" b="1" dirty="0">
              <a:solidFill>
                <a:srgbClr val="002060"/>
              </a:solidFill>
            </a:endParaRPr>
          </a:p>
        </p:txBody>
      </p:sp>
      <p:sp>
        <p:nvSpPr>
          <p:cNvPr id="4" name="ZoneTexte 3">
            <a:extLst>
              <a:ext uri="{FF2B5EF4-FFF2-40B4-BE49-F238E27FC236}">
                <a16:creationId xmlns:a16="http://schemas.microsoft.com/office/drawing/2014/main" id="{AB9289A8-4BA8-4426-A890-C520C3D04DB7}"/>
              </a:ext>
            </a:extLst>
          </p:cNvPr>
          <p:cNvSpPr txBox="1"/>
          <p:nvPr/>
        </p:nvSpPr>
        <p:spPr>
          <a:xfrm>
            <a:off x="3864258" y="2234377"/>
            <a:ext cx="7261677" cy="923330"/>
          </a:xfrm>
          <a:prstGeom prst="rect">
            <a:avLst/>
          </a:prstGeom>
          <a:noFill/>
        </p:spPr>
        <p:txBody>
          <a:bodyPr wrap="square" rtlCol="0">
            <a:spAutoFit/>
          </a:bodyPr>
          <a:lstStyle/>
          <a:p>
            <a:r>
              <a:rPr lang="fr-FR" b="1" dirty="0">
                <a:solidFill>
                  <a:srgbClr val="002060"/>
                </a:solidFill>
              </a:rPr>
              <a:t>Le mouvement transhumaniste commandera l’évolution d’une nouvelle organisation sociale, « </a:t>
            </a:r>
            <a:r>
              <a:rPr lang="fr-FR" i="1" dirty="0">
                <a:solidFill>
                  <a:srgbClr val="D24726"/>
                </a:solidFill>
              </a:rPr>
              <a:t>l’homme l’objet de la technique</a:t>
            </a:r>
            <a:r>
              <a:rPr lang="fr-FR" dirty="0">
                <a:solidFill>
                  <a:srgbClr val="002060"/>
                </a:solidFill>
              </a:rPr>
              <a:t> </a:t>
            </a:r>
            <a:r>
              <a:rPr lang="fr-FR" b="1" dirty="0">
                <a:solidFill>
                  <a:srgbClr val="002060"/>
                </a:solidFill>
              </a:rPr>
              <a:t>» intriquant idéologie et technique</a:t>
            </a:r>
          </a:p>
        </p:txBody>
      </p:sp>
      <p:sp>
        <p:nvSpPr>
          <p:cNvPr id="12" name="Rectangle 11">
            <a:extLst>
              <a:ext uri="{FF2B5EF4-FFF2-40B4-BE49-F238E27FC236}">
                <a16:creationId xmlns:a16="http://schemas.microsoft.com/office/drawing/2014/main" id="{F011F0A4-3AB1-44E0-8B0A-7EE8237D9735}"/>
              </a:ext>
            </a:extLst>
          </p:cNvPr>
          <p:cNvSpPr/>
          <p:nvPr/>
        </p:nvSpPr>
        <p:spPr>
          <a:xfrm>
            <a:off x="3880918" y="3273231"/>
            <a:ext cx="7278094" cy="2862322"/>
          </a:xfrm>
          <a:prstGeom prst="rect">
            <a:avLst/>
          </a:prstGeom>
        </p:spPr>
        <p:txBody>
          <a:bodyPr wrap="square">
            <a:spAutoFit/>
          </a:bodyPr>
          <a:lstStyle/>
          <a:p>
            <a:pPr algn="just"/>
            <a:r>
              <a:rPr lang="fr-FR" dirty="0">
                <a:solidFill>
                  <a:srgbClr val="002060"/>
                </a:solidFill>
                <a:latin typeface="Calibri" panose="020F0502020204030204" pitchFamily="34" charset="0"/>
              </a:rPr>
              <a:t>lorsque nous soulignons cette dimension de l’intrication … :</a:t>
            </a:r>
          </a:p>
          <a:p>
            <a:pPr algn="just"/>
            <a:endParaRPr lang="fr-FR" dirty="0">
              <a:solidFill>
                <a:srgbClr val="002060"/>
              </a:solidFill>
              <a:latin typeface="Calibri" panose="020F0502020204030204" pitchFamily="34" charset="0"/>
            </a:endParaRPr>
          </a:p>
          <a:p>
            <a:pPr marL="285750" indent="-285750" algn="just">
              <a:buClr>
                <a:srgbClr val="D24726"/>
              </a:buClr>
              <a:buSzPct val="150000"/>
              <a:buFont typeface="Wingdings" panose="05000000000000000000" pitchFamily="2" charset="2"/>
              <a:buChar char="§"/>
            </a:pPr>
            <a:r>
              <a:rPr lang="fr-FR" dirty="0">
                <a:solidFill>
                  <a:srgbClr val="002060"/>
                </a:solidFill>
                <a:latin typeface="Calibri" panose="020F0502020204030204" pitchFamily="34" charset="0"/>
              </a:rPr>
              <a:t>idéologique (réduire l’âme à la matière) </a:t>
            </a:r>
          </a:p>
          <a:p>
            <a:pPr marL="285750" indent="-285750" algn="just">
              <a:buClr>
                <a:srgbClr val="D24726"/>
              </a:buClr>
              <a:buSzPct val="150000"/>
              <a:buFont typeface="Wingdings" panose="05000000000000000000" pitchFamily="2" charset="2"/>
              <a:buChar char="§"/>
            </a:pPr>
            <a:r>
              <a:rPr lang="fr-FR" dirty="0">
                <a:solidFill>
                  <a:srgbClr val="002060"/>
                </a:solidFill>
                <a:latin typeface="Calibri" panose="020F0502020204030204" pitchFamily="34" charset="0"/>
              </a:rPr>
              <a:t>Technique (Passer de la cité des hommes à la cité rationnelle)</a:t>
            </a:r>
          </a:p>
          <a:p>
            <a:pPr marL="285750" indent="-285750" algn="just">
              <a:buClr>
                <a:srgbClr val="D24726"/>
              </a:buClr>
              <a:buSzPct val="150000"/>
              <a:buFont typeface="Wingdings" panose="05000000000000000000" pitchFamily="2" charset="2"/>
              <a:buChar char="§"/>
            </a:pPr>
            <a:r>
              <a:rPr lang="fr-FR" dirty="0">
                <a:solidFill>
                  <a:srgbClr val="002060"/>
                </a:solidFill>
                <a:latin typeface="Calibri" panose="020F0502020204030204" pitchFamily="34" charset="0"/>
              </a:rPr>
              <a:t>et </a:t>
            </a:r>
            <a:r>
              <a:rPr lang="fr-FR" b="1" dirty="0">
                <a:solidFill>
                  <a:srgbClr val="002060"/>
                </a:solidFill>
                <a:latin typeface="Calibri" panose="020F0502020204030204" pitchFamily="34" charset="0"/>
              </a:rPr>
              <a:t>techno scientifique</a:t>
            </a:r>
            <a:r>
              <a:rPr lang="fr-FR" dirty="0">
                <a:solidFill>
                  <a:srgbClr val="002060"/>
                </a:solidFill>
                <a:latin typeface="Calibri" panose="020F0502020204030204" pitchFamily="34" charset="0"/>
              </a:rPr>
              <a:t> (Faire émerger une science de la performance)</a:t>
            </a:r>
          </a:p>
          <a:p>
            <a:pPr algn="just">
              <a:buClr>
                <a:srgbClr val="D24726"/>
              </a:buClr>
              <a:buSzPct val="150000"/>
            </a:pPr>
            <a:endParaRPr lang="fr-FR" dirty="0">
              <a:solidFill>
                <a:srgbClr val="002060"/>
              </a:solidFill>
              <a:latin typeface="Calibri" panose="020F0502020204030204" pitchFamily="34" charset="0"/>
            </a:endParaRPr>
          </a:p>
          <a:p>
            <a:pPr algn="just">
              <a:buClr>
                <a:srgbClr val="D24726"/>
              </a:buClr>
              <a:buSzPct val="150000"/>
            </a:pPr>
            <a:r>
              <a:rPr lang="fr-FR" dirty="0">
                <a:solidFill>
                  <a:srgbClr val="002060"/>
                </a:solidFill>
                <a:latin typeface="Calibri" panose="020F0502020204030204" pitchFamily="34" charset="0"/>
              </a:rPr>
              <a:t>… nous pensons que le mouvement transhumaniste commandera l’évolution d’une nouvelle organisation sociale sous-jacente à cette mutation qui touchera aux rapports humains faisant triompher l’éthique du bien faire, de l’individu à la recherche de son seul bien être.</a:t>
            </a:r>
          </a:p>
        </p:txBody>
      </p:sp>
      <p:sp>
        <p:nvSpPr>
          <p:cNvPr id="13" name="Rectangle 12">
            <a:extLst>
              <a:ext uri="{FF2B5EF4-FFF2-40B4-BE49-F238E27FC236}">
                <a16:creationId xmlns:a16="http://schemas.microsoft.com/office/drawing/2014/main" id="{A25542F2-0516-42BD-A24C-F2F98250B506}"/>
              </a:ext>
            </a:extLst>
          </p:cNvPr>
          <p:cNvSpPr/>
          <p:nvPr/>
        </p:nvSpPr>
        <p:spPr>
          <a:xfrm>
            <a:off x="4276013" y="1333575"/>
            <a:ext cx="6438169" cy="646331"/>
          </a:xfrm>
          <a:prstGeom prst="rect">
            <a:avLst/>
          </a:prstGeom>
        </p:spPr>
        <p:txBody>
          <a:bodyPr wrap="square">
            <a:spAutoFit/>
          </a:bodyPr>
          <a:lstStyle/>
          <a:p>
            <a:pPr algn="ctr"/>
            <a:r>
              <a:rPr lang="fr-FR" sz="3600" b="1" dirty="0">
                <a:solidFill>
                  <a:srgbClr val="D24726"/>
                </a:solidFill>
                <a:latin typeface="Calibri Light" panose="020F0302020204030204" pitchFamily="34" charset="0"/>
              </a:rPr>
              <a:t>Technicisme… </a:t>
            </a:r>
          </a:p>
        </p:txBody>
      </p:sp>
      <p:sp>
        <p:nvSpPr>
          <p:cNvPr id="15" name="ZoneTexte 14">
            <a:extLst>
              <a:ext uri="{FF2B5EF4-FFF2-40B4-BE49-F238E27FC236}">
                <a16:creationId xmlns:a16="http://schemas.microsoft.com/office/drawing/2014/main" id="{9C83D4E5-3E0D-40EF-843A-47BF05FD60CB}"/>
              </a:ext>
            </a:extLst>
          </p:cNvPr>
          <p:cNvSpPr txBox="1"/>
          <p:nvPr/>
        </p:nvSpPr>
        <p:spPr>
          <a:xfrm>
            <a:off x="409575" y="1337697"/>
            <a:ext cx="3515129" cy="707886"/>
          </a:xfrm>
          <a:prstGeom prst="rect">
            <a:avLst/>
          </a:prstGeom>
          <a:noFill/>
        </p:spPr>
        <p:txBody>
          <a:bodyPr wrap="none" rtlCol="0">
            <a:spAutoFit/>
          </a:bodyPr>
          <a:lstStyle/>
          <a:p>
            <a:r>
              <a:rPr lang="fr-FR" sz="4000" b="1" dirty="0">
                <a:solidFill>
                  <a:srgbClr val="D24726"/>
                </a:solidFill>
              </a:rPr>
              <a:t>Les facteurs  :</a:t>
            </a:r>
            <a:r>
              <a:rPr lang="fr-FR" dirty="0">
                <a:solidFill>
                  <a:srgbClr val="D24726"/>
                </a:solidFill>
              </a:rPr>
              <a:t> </a:t>
            </a:r>
          </a:p>
        </p:txBody>
      </p:sp>
      <p:pic>
        <p:nvPicPr>
          <p:cNvPr id="16" name="Image 15">
            <a:extLst>
              <a:ext uri="{FF2B5EF4-FFF2-40B4-BE49-F238E27FC236}">
                <a16:creationId xmlns:a16="http://schemas.microsoft.com/office/drawing/2014/main" id="{FDCB26AB-3DB3-495C-BFEE-433C4C360A08}"/>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Lst>
          </a:blip>
          <a:stretch>
            <a:fillRect/>
          </a:stretch>
        </p:blipFill>
        <p:spPr>
          <a:xfrm rot="5400000">
            <a:off x="-29855" y="3088163"/>
            <a:ext cx="3751402" cy="2498274"/>
          </a:xfrm>
          <a:prstGeom prst="rect">
            <a:avLst/>
          </a:prstGeom>
        </p:spPr>
      </p:pic>
      <p:sp>
        <p:nvSpPr>
          <p:cNvPr id="17" name="Titre 7">
            <a:extLst>
              <a:ext uri="{FF2B5EF4-FFF2-40B4-BE49-F238E27FC236}">
                <a16:creationId xmlns:a16="http://schemas.microsoft.com/office/drawing/2014/main" id="{3ACCC1E9-A007-4A08-A326-A9F4FBBEB1DD}"/>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du transhumanisme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2952408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6" end="6"/>
                                            </p:txEl>
                                          </p:spTgt>
                                        </p:tgtEl>
                                        <p:attrNameLst>
                                          <p:attrName>style.visibility</p:attrName>
                                        </p:attrNameLst>
                                      </p:cBhvr>
                                      <p:to>
                                        <p:strVal val="visible"/>
                                      </p:to>
                                    </p:set>
                                    <p:animEffect transition="in" filter="fade">
                                      <p:cBhvr>
                                        <p:cTn id="7" dur="5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00"/>
              </a:lnSpc>
              <a:spcBef>
                <a:spcPts val="1000"/>
              </a:spcBef>
              <a:spcAft>
                <a:spcPts val="600"/>
              </a:spcAft>
              <a:buClrTx/>
              <a:buSzTx/>
              <a:buFont typeface="Arial" panose="020B0604020202020204" pitchFamily="34" charset="0"/>
              <a:buNone/>
              <a:tabLst/>
              <a:defRPr/>
            </a:pPr>
            <a:r>
              <a:rPr kumimoji="0" lang="fr-FR" sz="1200" b="0"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217211" y="6129740"/>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31</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002060"/>
                </a:solidFill>
                <a:effectLst/>
                <a:uLnTx/>
                <a:uFillTx/>
                <a:latin typeface="PT Serif"/>
                <a:ea typeface="+mn-ea"/>
                <a:cs typeface="+mn-cs"/>
              </a:rPr>
              <a:t>  </a:t>
            </a:r>
            <a:endParaRPr kumimoji="0" lang="fr-FR" sz="1800" b="1" i="0" u="none" strike="noStrike" kern="1200" cap="none" spc="0" normalizeH="0" baseline="0" noProof="0" dirty="0">
              <a:ln>
                <a:noFill/>
              </a:ln>
              <a:solidFill>
                <a:srgbClr val="002060"/>
              </a:solidFill>
              <a:effectLst/>
              <a:uLnTx/>
              <a:uFillTx/>
              <a:latin typeface="Segoe UI"/>
              <a:ea typeface="+mn-ea"/>
              <a:cs typeface="+mn-cs"/>
            </a:endParaRPr>
          </a:p>
        </p:txBody>
      </p:sp>
      <p:sp>
        <p:nvSpPr>
          <p:cNvPr id="13" name="Rectangle 12">
            <a:extLst>
              <a:ext uri="{FF2B5EF4-FFF2-40B4-BE49-F238E27FC236}">
                <a16:creationId xmlns:a16="http://schemas.microsoft.com/office/drawing/2014/main" id="{A25542F2-0516-42BD-A24C-F2F98250B506}"/>
              </a:ext>
            </a:extLst>
          </p:cNvPr>
          <p:cNvSpPr/>
          <p:nvPr/>
        </p:nvSpPr>
        <p:spPr>
          <a:xfrm>
            <a:off x="4276013" y="1333575"/>
            <a:ext cx="6438169"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3600" b="1" dirty="0">
                <a:solidFill>
                  <a:srgbClr val="D24726"/>
                </a:solidFill>
                <a:latin typeface="Calibri Light" panose="020F0302020204030204" pitchFamily="34" charset="0"/>
              </a:rPr>
              <a:t>C</a:t>
            </a:r>
            <a:r>
              <a:rPr kumimoji="0" lang="fr-FR" sz="3600" b="1" i="0" u="none" strike="noStrike" kern="1200" cap="none" spc="0" normalizeH="0" baseline="0" noProof="0" dirty="0" err="1">
                <a:ln>
                  <a:noFill/>
                </a:ln>
                <a:solidFill>
                  <a:srgbClr val="D24726"/>
                </a:solidFill>
                <a:effectLst/>
                <a:uLnTx/>
                <a:uFillTx/>
                <a:latin typeface="Calibri Light" panose="020F0302020204030204" pitchFamily="34" charset="0"/>
                <a:ea typeface="+mn-ea"/>
                <a:cs typeface="+mn-cs"/>
              </a:rPr>
              <a:t>onsumérisme</a:t>
            </a:r>
            <a:r>
              <a:rPr kumimoji="0" lang="fr-FR" sz="3600" b="1" i="0" u="none" strike="noStrike" kern="1200" cap="none" spc="0" normalizeH="0" baseline="0" noProof="0" dirty="0">
                <a:ln>
                  <a:noFill/>
                </a:ln>
                <a:solidFill>
                  <a:srgbClr val="D24726"/>
                </a:solidFill>
                <a:effectLst/>
                <a:uLnTx/>
                <a:uFillTx/>
                <a:latin typeface="Calibri Light" panose="020F0302020204030204" pitchFamily="34" charset="0"/>
                <a:ea typeface="+mn-ea"/>
                <a:cs typeface="+mn-cs"/>
              </a:rPr>
              <a:t> … </a:t>
            </a:r>
          </a:p>
        </p:txBody>
      </p:sp>
      <p:sp>
        <p:nvSpPr>
          <p:cNvPr id="10" name="ZoneTexte 9">
            <a:extLst>
              <a:ext uri="{FF2B5EF4-FFF2-40B4-BE49-F238E27FC236}">
                <a16:creationId xmlns:a16="http://schemas.microsoft.com/office/drawing/2014/main" id="{66337CEB-690E-43D0-A20D-3DEE4DBFBE29}"/>
              </a:ext>
            </a:extLst>
          </p:cNvPr>
          <p:cNvSpPr txBox="1"/>
          <p:nvPr/>
        </p:nvSpPr>
        <p:spPr>
          <a:xfrm>
            <a:off x="409575" y="1337697"/>
            <a:ext cx="3093539" cy="707886"/>
          </a:xfrm>
          <a:prstGeom prst="rect">
            <a:avLst/>
          </a:prstGeom>
          <a:noFill/>
        </p:spPr>
        <p:txBody>
          <a:bodyPr wrap="none" rtlCol="0">
            <a:spAutoFit/>
          </a:bodyPr>
          <a:lstStyle/>
          <a:p>
            <a:r>
              <a:rPr lang="fr-FR" sz="4000" b="1" dirty="0">
                <a:solidFill>
                  <a:srgbClr val="D24726"/>
                </a:solidFill>
              </a:rPr>
              <a:t>Les facteurs</a:t>
            </a:r>
            <a:r>
              <a:rPr lang="fr-FR" dirty="0">
                <a:solidFill>
                  <a:srgbClr val="D24726"/>
                </a:solidFill>
              </a:rPr>
              <a:t> </a:t>
            </a:r>
          </a:p>
        </p:txBody>
      </p:sp>
      <p:pic>
        <p:nvPicPr>
          <p:cNvPr id="4" name="Image 3">
            <a:extLst>
              <a:ext uri="{FF2B5EF4-FFF2-40B4-BE49-F238E27FC236}">
                <a16:creationId xmlns:a16="http://schemas.microsoft.com/office/drawing/2014/main" id="{ACB99849-0A15-4C22-AA91-45F8B6B1F919}"/>
              </a:ext>
            </a:extLst>
          </p:cNvPr>
          <p:cNvPicPr>
            <a:picLocks noChangeAspect="1"/>
          </p:cNvPicPr>
          <p:nvPr/>
        </p:nvPicPr>
        <p:blipFill>
          <a:blip r:embed="rId3"/>
          <a:stretch>
            <a:fillRect/>
          </a:stretch>
        </p:blipFill>
        <p:spPr>
          <a:xfrm rot="16200000">
            <a:off x="-331042" y="2806254"/>
            <a:ext cx="4182523" cy="2687217"/>
          </a:xfrm>
          <a:prstGeom prst="rect">
            <a:avLst/>
          </a:prstGeom>
        </p:spPr>
      </p:pic>
      <p:sp>
        <p:nvSpPr>
          <p:cNvPr id="5" name="Rectangle 4">
            <a:extLst>
              <a:ext uri="{FF2B5EF4-FFF2-40B4-BE49-F238E27FC236}">
                <a16:creationId xmlns:a16="http://schemas.microsoft.com/office/drawing/2014/main" id="{0C95BAAA-5361-4998-A73C-1B09516BE97C}"/>
              </a:ext>
            </a:extLst>
          </p:cNvPr>
          <p:cNvSpPr/>
          <p:nvPr/>
        </p:nvSpPr>
        <p:spPr>
          <a:xfrm>
            <a:off x="3544868" y="2479746"/>
            <a:ext cx="7327392" cy="2585323"/>
          </a:xfrm>
          <a:prstGeom prst="rect">
            <a:avLst/>
          </a:prstGeom>
        </p:spPr>
        <p:txBody>
          <a:bodyPr wrap="square">
            <a:spAutoFit/>
          </a:bodyPr>
          <a:lstStyle/>
          <a:p>
            <a:pPr algn="just"/>
            <a:r>
              <a:rPr lang="fr-FR" dirty="0">
                <a:solidFill>
                  <a:srgbClr val="002060"/>
                </a:solidFill>
              </a:rPr>
              <a:t>Nous ne savons en fait ou en réalité si cela nous est nécessaire, mais nous avons l’illusion en possédant l’objet que nous sommes à jour, que nous possédons l’objet qui socialement nous rassure, nous sommes entrés dans la modernité, une modernité vite obsolète, car bien évidemment l’obsolescence des objets que nous possédons est programmé et notre soif de nouveauté sera inénarrablement insatiable. C’est la duplicité de la modernité qui une fois que nous possédons l’objet, nous projette sur l’objet suivant, un objet toujours augmenté…</a:t>
            </a:r>
          </a:p>
        </p:txBody>
      </p:sp>
      <p:sp>
        <p:nvSpPr>
          <p:cNvPr id="14" name="Titre 7">
            <a:extLst>
              <a:ext uri="{FF2B5EF4-FFF2-40B4-BE49-F238E27FC236}">
                <a16:creationId xmlns:a16="http://schemas.microsoft.com/office/drawing/2014/main" id="{D25E9C9D-58CB-4E9F-A782-C80C1743BE15}"/>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du transhumanisme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1465606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41</a:t>
              </a:r>
            </a:p>
          </p:txBody>
        </p:sp>
      </p:grpSp>
      <p:sp>
        <p:nvSpPr>
          <p:cNvPr id="3" name="Rectangle 2">
            <a:extLst>
              <a:ext uri="{FF2B5EF4-FFF2-40B4-BE49-F238E27FC236}">
                <a16:creationId xmlns:a16="http://schemas.microsoft.com/office/drawing/2014/main" id="{269753DF-7240-4CA5-A5E0-F23A7B237A46}"/>
              </a:ext>
            </a:extLst>
          </p:cNvPr>
          <p:cNvSpPr/>
          <p:nvPr/>
        </p:nvSpPr>
        <p:spPr>
          <a:xfrm>
            <a:off x="4282288" y="1919409"/>
            <a:ext cx="6646888" cy="923330"/>
          </a:xfrm>
          <a:prstGeom prst="rect">
            <a:avLst/>
          </a:prstGeom>
        </p:spPr>
        <p:txBody>
          <a:bodyPr wrap="square">
            <a:spAutoFit/>
          </a:bodyPr>
          <a:lstStyle/>
          <a:p>
            <a:pPr algn="just"/>
            <a:r>
              <a:rPr lang="fr-FR" b="1" dirty="0">
                <a:solidFill>
                  <a:srgbClr val="D24726"/>
                </a:solidFill>
                <a:latin typeface="Calibri Light" panose="020F0302020204030204" pitchFamily="34" charset="0"/>
              </a:rPr>
              <a:t>Ce grand penseur de la technique Jacques Ellul,  pointe l’obsession quantitative et déraisonnable de la société de croissance. Est-il ainsi possible d’avoir une croissance illimitée dans un monde limité ? </a:t>
            </a:r>
          </a:p>
        </p:txBody>
      </p:sp>
      <p:sp>
        <p:nvSpPr>
          <p:cNvPr id="6" name="Rectangle 5">
            <a:extLst>
              <a:ext uri="{FF2B5EF4-FFF2-40B4-BE49-F238E27FC236}">
                <a16:creationId xmlns:a16="http://schemas.microsoft.com/office/drawing/2014/main" id="{866E86A8-C134-480A-959E-6C1858676BC7}"/>
              </a:ext>
            </a:extLst>
          </p:cNvPr>
          <p:cNvSpPr/>
          <p:nvPr/>
        </p:nvSpPr>
        <p:spPr>
          <a:xfrm>
            <a:off x="4282288" y="2966688"/>
            <a:ext cx="6646887" cy="3693319"/>
          </a:xfrm>
          <a:prstGeom prst="rect">
            <a:avLst/>
          </a:prstGeom>
        </p:spPr>
        <p:txBody>
          <a:bodyPr wrap="square">
            <a:spAutoFit/>
          </a:bodyPr>
          <a:lstStyle/>
          <a:p>
            <a:pPr algn="just"/>
            <a:r>
              <a:rPr lang="fr-FR" b="1" dirty="0">
                <a:solidFill>
                  <a:srgbClr val="002060"/>
                </a:solidFill>
                <a:latin typeface="Calibri Light" panose="020F0302020204030204" pitchFamily="34" charset="0"/>
              </a:rPr>
              <a:t>Ellul estime que cette croissance engendre en fait une « </a:t>
            </a:r>
            <a:r>
              <a:rPr lang="fr-FR" b="1" dirty="0" err="1">
                <a:solidFill>
                  <a:srgbClr val="002060"/>
                </a:solidFill>
                <a:latin typeface="Calibri Light" panose="020F0302020204030204" pitchFamily="34" charset="0"/>
              </a:rPr>
              <a:t>disvaleur</a:t>
            </a:r>
            <a:r>
              <a:rPr lang="fr-FR" b="1" dirty="0">
                <a:solidFill>
                  <a:srgbClr val="002060"/>
                </a:solidFill>
                <a:latin typeface="Calibri Light" panose="020F0302020204030204" pitchFamily="34" charset="0"/>
              </a:rPr>
              <a:t> »</a:t>
            </a:r>
            <a:r>
              <a:rPr lang="fr-FR" b="1" i="1" dirty="0">
                <a:solidFill>
                  <a:srgbClr val="002060"/>
                </a:solidFill>
                <a:latin typeface="Calibri Light" panose="020F0302020204030204" pitchFamily="34" charset="0"/>
              </a:rPr>
              <a:t> « dans la mesure où le remplacement des produits anciens par de nouveaux produits plus séduisants fait sous-estimer la qualité réelle des produits disparus au profit d’une logique purement comptable nuisible. » </a:t>
            </a:r>
          </a:p>
          <a:p>
            <a:pPr algn="just"/>
            <a:endParaRPr lang="fr-FR" b="1" dirty="0">
              <a:solidFill>
                <a:srgbClr val="002060"/>
              </a:solidFill>
              <a:latin typeface="Calibri Light" panose="020F0302020204030204" pitchFamily="34" charset="0"/>
            </a:endParaRPr>
          </a:p>
          <a:p>
            <a:pPr algn="just"/>
            <a:r>
              <a:rPr lang="fr-FR" b="1" dirty="0">
                <a:solidFill>
                  <a:srgbClr val="D24726"/>
                </a:solidFill>
                <a:latin typeface="Calibri Light" panose="020F0302020204030204" pitchFamily="34" charset="0"/>
              </a:rPr>
              <a:t>C’est ici le constat d’une faillite de l’homme augmenté : celle de son idéologie l’idéologie du bonheur </a:t>
            </a:r>
            <a:r>
              <a:rPr lang="fr-FR" b="1" dirty="0">
                <a:solidFill>
                  <a:srgbClr val="002060"/>
                </a:solidFill>
                <a:latin typeface="Calibri Light" panose="020F0302020204030204" pitchFamily="34" charset="0"/>
              </a:rPr>
              <a:t>qui, en favorisant une croissance de la consommation de la performance cognitive ou physique, bien-être, a en réalité offert un terrain favorable à l’éclosion de nouveaux besoins mettant en péril l’intériorité pour faire disparaitre l’homme ! « C’est par ailleurs l’un des prolongements de la domestication de l’homme par la technique : la </a:t>
            </a:r>
            <a:r>
              <a:rPr lang="fr-FR" b="1" dirty="0">
                <a:solidFill>
                  <a:srgbClr val="D24726"/>
                </a:solidFill>
                <a:latin typeface="Calibri Light" panose="020F0302020204030204" pitchFamily="34" charset="0"/>
              </a:rPr>
              <a:t>« toxicodépendance à la consommation ».</a:t>
            </a:r>
          </a:p>
        </p:txBody>
      </p:sp>
      <p:sp>
        <p:nvSpPr>
          <p:cNvPr id="12" name="Rectangle 11">
            <a:extLst>
              <a:ext uri="{FF2B5EF4-FFF2-40B4-BE49-F238E27FC236}">
                <a16:creationId xmlns:a16="http://schemas.microsoft.com/office/drawing/2014/main" id="{F0B2FE8A-0544-46F3-AD76-2184C9AC6F9B}"/>
              </a:ext>
            </a:extLst>
          </p:cNvPr>
          <p:cNvSpPr/>
          <p:nvPr/>
        </p:nvSpPr>
        <p:spPr>
          <a:xfrm>
            <a:off x="4530089" y="1379961"/>
            <a:ext cx="4517199" cy="830997"/>
          </a:xfrm>
          <a:prstGeom prst="rect">
            <a:avLst/>
          </a:prstGeom>
        </p:spPr>
        <p:txBody>
          <a:bodyPr wrap="none">
            <a:spAutoFit/>
          </a:bodyPr>
          <a:lstStyle/>
          <a:p>
            <a:pPr marL="895350">
              <a:buClr>
                <a:srgbClr val="D24726"/>
              </a:buClr>
              <a:buSzPct val="150000"/>
            </a:pPr>
            <a:r>
              <a:rPr lang="fr-FR" sz="2400" b="1" dirty="0">
                <a:solidFill>
                  <a:srgbClr val="D24726"/>
                </a:solidFill>
              </a:rPr>
              <a:t>           Le consumérisme</a:t>
            </a:r>
          </a:p>
          <a:p>
            <a:pPr marL="895350">
              <a:buClr>
                <a:srgbClr val="D24726"/>
              </a:buClr>
              <a:buSzPct val="150000"/>
            </a:pPr>
            <a:r>
              <a:rPr lang="fr-FR" sz="2400" b="1" dirty="0">
                <a:solidFill>
                  <a:srgbClr val="D24726"/>
                </a:solidFill>
              </a:rPr>
              <a:t>            </a:t>
            </a:r>
            <a:endParaRPr lang="fr-FR" sz="2400" dirty="0">
              <a:solidFill>
                <a:srgbClr val="D24726"/>
              </a:solidFill>
            </a:endParaRPr>
          </a:p>
        </p:txBody>
      </p:sp>
      <p:pic>
        <p:nvPicPr>
          <p:cNvPr id="11" name="Picture 2" descr="https://upload.wikimedia.org/wikipedia/commons/thumb/c/c8/Jacques_Ellul_crop.jpg/1200px-Jacques_Ellul_crop.jpg">
            <a:extLst>
              <a:ext uri="{FF2B5EF4-FFF2-40B4-BE49-F238E27FC236}">
                <a16:creationId xmlns:a16="http://schemas.microsoft.com/office/drawing/2014/main" id="{09E99C76-6DC3-4312-B59F-D8F5027615E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421" y="2172481"/>
            <a:ext cx="3527599" cy="3839564"/>
          </a:xfrm>
          <a:prstGeom prst="rect">
            <a:avLst/>
          </a:prstGeom>
          <a:noFill/>
          <a:extLst>
            <a:ext uri="{909E8E84-426E-40DD-AFC4-6F175D3DCCD1}">
              <a14:hiddenFill xmlns:a14="http://schemas.microsoft.com/office/drawing/2010/main">
                <a:solidFill>
                  <a:srgbClr val="FFFFFF"/>
                </a:solidFill>
              </a14:hiddenFill>
            </a:ext>
          </a:extLst>
        </p:spPr>
      </p:pic>
      <p:sp>
        <p:nvSpPr>
          <p:cNvPr id="14" name="Titre 7">
            <a:extLst>
              <a:ext uri="{FF2B5EF4-FFF2-40B4-BE49-F238E27FC236}">
                <a16:creationId xmlns:a16="http://schemas.microsoft.com/office/drawing/2014/main" id="{F8DCB4FC-A117-4092-9794-A8FE7EE5C607}"/>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du transhumanisme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5" name="ZoneTexte 14">
            <a:extLst>
              <a:ext uri="{FF2B5EF4-FFF2-40B4-BE49-F238E27FC236}">
                <a16:creationId xmlns:a16="http://schemas.microsoft.com/office/drawing/2014/main" id="{615E5883-52C3-45C9-A342-EB17015F0DBC}"/>
              </a:ext>
            </a:extLst>
          </p:cNvPr>
          <p:cNvSpPr txBox="1"/>
          <p:nvPr/>
        </p:nvSpPr>
        <p:spPr>
          <a:xfrm>
            <a:off x="409575" y="1337697"/>
            <a:ext cx="3093539" cy="707886"/>
          </a:xfrm>
          <a:prstGeom prst="rect">
            <a:avLst/>
          </a:prstGeom>
          <a:noFill/>
        </p:spPr>
        <p:txBody>
          <a:bodyPr wrap="none" rtlCol="0">
            <a:spAutoFit/>
          </a:bodyPr>
          <a:lstStyle/>
          <a:p>
            <a:r>
              <a:rPr lang="fr-FR" sz="4000" b="1" dirty="0">
                <a:solidFill>
                  <a:srgbClr val="D24726"/>
                </a:solidFill>
              </a:rPr>
              <a:t>Les facteurs</a:t>
            </a:r>
            <a:r>
              <a:rPr lang="fr-FR" dirty="0">
                <a:solidFill>
                  <a:srgbClr val="D24726"/>
                </a:solidFill>
              </a:rPr>
              <a:t> </a:t>
            </a:r>
          </a:p>
        </p:txBody>
      </p:sp>
    </p:spTree>
    <p:extLst>
      <p:ext uri="{BB962C8B-B14F-4D97-AF65-F5344CB8AC3E}">
        <p14:creationId xmlns:p14="http://schemas.microsoft.com/office/powerpoint/2010/main" val="78486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fade">
                                      <p:cBhvr>
                                        <p:cTn id="11"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00"/>
              </a:lnSpc>
              <a:spcBef>
                <a:spcPts val="1000"/>
              </a:spcBef>
              <a:spcAft>
                <a:spcPts val="600"/>
              </a:spcAft>
              <a:buClrTx/>
              <a:buSzTx/>
              <a:buFont typeface="Arial" panose="020B0604020202020204" pitchFamily="34" charset="0"/>
              <a:buNone/>
              <a:tabLst/>
              <a:defRPr/>
            </a:pPr>
            <a:r>
              <a:rPr kumimoji="0" lang="fr-FR" sz="1200" b="0"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217211" y="6129740"/>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31</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002060"/>
                </a:solidFill>
                <a:effectLst/>
                <a:uLnTx/>
                <a:uFillTx/>
                <a:latin typeface="PT Serif"/>
                <a:ea typeface="+mn-ea"/>
                <a:cs typeface="+mn-cs"/>
              </a:rPr>
              <a:t>  </a:t>
            </a:r>
            <a:endParaRPr kumimoji="0" lang="fr-FR" sz="1800" b="1" i="0" u="none" strike="noStrike" kern="1200" cap="none" spc="0" normalizeH="0" baseline="0" noProof="0" dirty="0">
              <a:ln>
                <a:noFill/>
              </a:ln>
              <a:solidFill>
                <a:srgbClr val="002060"/>
              </a:solidFill>
              <a:effectLst/>
              <a:uLnTx/>
              <a:uFillTx/>
              <a:latin typeface="Segoe UI"/>
              <a:ea typeface="+mn-ea"/>
              <a:cs typeface="+mn-cs"/>
            </a:endParaRPr>
          </a:p>
        </p:txBody>
      </p:sp>
      <p:sp>
        <p:nvSpPr>
          <p:cNvPr id="13" name="Rectangle 12">
            <a:extLst>
              <a:ext uri="{FF2B5EF4-FFF2-40B4-BE49-F238E27FC236}">
                <a16:creationId xmlns:a16="http://schemas.microsoft.com/office/drawing/2014/main" id="{A25542F2-0516-42BD-A24C-F2F98250B506}"/>
              </a:ext>
            </a:extLst>
          </p:cNvPr>
          <p:cNvSpPr/>
          <p:nvPr/>
        </p:nvSpPr>
        <p:spPr>
          <a:xfrm>
            <a:off x="4276013" y="1333575"/>
            <a:ext cx="6438169"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3600" b="1" dirty="0">
                <a:solidFill>
                  <a:srgbClr val="D24726"/>
                </a:solidFill>
                <a:latin typeface="Calibri Light" panose="020F0302020204030204" pitchFamily="34" charset="0"/>
              </a:rPr>
              <a:t>C</a:t>
            </a:r>
            <a:r>
              <a:rPr kumimoji="0" lang="fr-FR" sz="3600" b="1" i="0" u="none" strike="noStrike" kern="1200" cap="none" spc="0" normalizeH="0" baseline="0" noProof="0" dirty="0" err="1">
                <a:ln>
                  <a:noFill/>
                </a:ln>
                <a:solidFill>
                  <a:srgbClr val="D24726"/>
                </a:solidFill>
                <a:effectLst/>
                <a:uLnTx/>
                <a:uFillTx/>
                <a:latin typeface="Calibri Light" panose="020F0302020204030204" pitchFamily="34" charset="0"/>
                <a:ea typeface="+mn-ea"/>
                <a:cs typeface="+mn-cs"/>
              </a:rPr>
              <a:t>onsumérisme</a:t>
            </a:r>
            <a:r>
              <a:rPr kumimoji="0" lang="fr-FR" sz="3600" b="1" i="0" u="none" strike="noStrike" kern="1200" cap="none" spc="0" normalizeH="0" baseline="0" noProof="0" dirty="0">
                <a:ln>
                  <a:noFill/>
                </a:ln>
                <a:solidFill>
                  <a:srgbClr val="D24726"/>
                </a:solidFill>
                <a:effectLst/>
                <a:uLnTx/>
                <a:uFillTx/>
                <a:latin typeface="Calibri Light" panose="020F0302020204030204" pitchFamily="34" charset="0"/>
                <a:ea typeface="+mn-ea"/>
                <a:cs typeface="+mn-cs"/>
              </a:rPr>
              <a:t> … </a:t>
            </a:r>
          </a:p>
        </p:txBody>
      </p:sp>
      <p:sp>
        <p:nvSpPr>
          <p:cNvPr id="3" name="Rectangle 2">
            <a:extLst>
              <a:ext uri="{FF2B5EF4-FFF2-40B4-BE49-F238E27FC236}">
                <a16:creationId xmlns:a16="http://schemas.microsoft.com/office/drawing/2014/main" id="{C3A6AFC7-D716-436F-A175-8744D6C4C763}"/>
              </a:ext>
            </a:extLst>
          </p:cNvPr>
          <p:cNvSpPr/>
          <p:nvPr/>
        </p:nvSpPr>
        <p:spPr>
          <a:xfrm>
            <a:off x="3360915" y="2086993"/>
            <a:ext cx="8268364" cy="4247317"/>
          </a:xfrm>
          <a:prstGeom prst="rect">
            <a:avLst/>
          </a:prstGeom>
        </p:spPr>
        <p:txBody>
          <a:bodyPr wrap="square">
            <a:spAutoFit/>
          </a:bodyPr>
          <a:lstStyle/>
          <a:p>
            <a:r>
              <a:rPr lang="fr-FR" dirty="0">
                <a:solidFill>
                  <a:srgbClr val="002060"/>
                </a:solidFill>
              </a:rPr>
              <a:t>Au fond le progrès est en quelque sorte la résultante d’une appétence pour davantage de confort, d’aisance, d’agrément. </a:t>
            </a:r>
          </a:p>
          <a:p>
            <a:endParaRPr lang="fr-FR" dirty="0">
              <a:solidFill>
                <a:srgbClr val="002060"/>
              </a:solidFill>
            </a:endParaRPr>
          </a:p>
          <a:p>
            <a:r>
              <a:rPr lang="fr-FR" dirty="0">
                <a:solidFill>
                  <a:srgbClr val="002060"/>
                </a:solidFill>
              </a:rPr>
              <a:t>Nous avons dû mal à nous contenter de peu, </a:t>
            </a:r>
          </a:p>
          <a:p>
            <a:pPr marL="285750" indent="-285750">
              <a:buClr>
                <a:srgbClr val="D24726"/>
              </a:buClr>
              <a:buSzPct val="127000"/>
              <a:buFont typeface="Wingdings" panose="05000000000000000000" pitchFamily="2" charset="2"/>
              <a:buChar char="§"/>
            </a:pPr>
            <a:r>
              <a:rPr lang="fr-FR" dirty="0">
                <a:solidFill>
                  <a:srgbClr val="002060"/>
                </a:solidFill>
              </a:rPr>
              <a:t>L’avidité gouverne notre vie. </a:t>
            </a:r>
          </a:p>
          <a:p>
            <a:pPr marL="285750" indent="-285750">
              <a:buClr>
                <a:srgbClr val="D24726"/>
              </a:buClr>
              <a:buSzPct val="127000"/>
              <a:buFont typeface="Wingdings" panose="05000000000000000000" pitchFamily="2" charset="2"/>
              <a:buChar char="§"/>
            </a:pPr>
            <a:r>
              <a:rPr lang="fr-FR" dirty="0">
                <a:solidFill>
                  <a:srgbClr val="002060"/>
                </a:solidFill>
              </a:rPr>
              <a:t>Le monde des objets numériques n’est que le prolongement de nos désirs, (vie réussie, accroissement de bien être, augmentation de confort, de nos capacités). </a:t>
            </a:r>
          </a:p>
          <a:p>
            <a:endParaRPr lang="fr-FR" dirty="0">
              <a:solidFill>
                <a:srgbClr val="002060"/>
              </a:solidFill>
            </a:endParaRPr>
          </a:p>
          <a:p>
            <a:pPr algn="just"/>
            <a:r>
              <a:rPr lang="fr-FR" b="1" dirty="0">
                <a:solidFill>
                  <a:srgbClr val="D24726"/>
                </a:solidFill>
              </a:rPr>
              <a:t>Le transhumanisme qui a fait de la transformation de l’homme son objet, ne saurait en soi exister sans le consumérisme ! </a:t>
            </a:r>
          </a:p>
          <a:p>
            <a:pPr algn="just"/>
            <a:r>
              <a:rPr lang="fr-FR" dirty="0">
                <a:solidFill>
                  <a:srgbClr val="002060"/>
                </a:solidFill>
              </a:rPr>
              <a:t>le transhumanisme puise en effet ses racines non seulement idéologiques dans le néo libéralisme mais </a:t>
            </a:r>
            <a:r>
              <a:rPr lang="fr-FR" dirty="0">
                <a:solidFill>
                  <a:srgbClr val="DD462F"/>
                </a:solidFill>
              </a:rPr>
              <a:t>ses racines sont également à trouver dans la quête des moyens, la thérapie et le business du corps amélioré, le marketing d’un nouveau monde qui nous est promis</a:t>
            </a:r>
            <a:r>
              <a:rPr lang="fr-FR" dirty="0">
                <a:solidFill>
                  <a:srgbClr val="002060"/>
                </a:solidFill>
              </a:rPr>
              <a:t>.</a:t>
            </a:r>
          </a:p>
        </p:txBody>
      </p:sp>
      <p:sp>
        <p:nvSpPr>
          <p:cNvPr id="10" name="ZoneTexte 9">
            <a:extLst>
              <a:ext uri="{FF2B5EF4-FFF2-40B4-BE49-F238E27FC236}">
                <a16:creationId xmlns:a16="http://schemas.microsoft.com/office/drawing/2014/main" id="{66337CEB-690E-43D0-A20D-3DEE4DBFBE29}"/>
              </a:ext>
            </a:extLst>
          </p:cNvPr>
          <p:cNvSpPr txBox="1"/>
          <p:nvPr/>
        </p:nvSpPr>
        <p:spPr>
          <a:xfrm>
            <a:off x="409575" y="1337697"/>
            <a:ext cx="3093539" cy="707886"/>
          </a:xfrm>
          <a:prstGeom prst="rect">
            <a:avLst/>
          </a:prstGeom>
          <a:noFill/>
        </p:spPr>
        <p:txBody>
          <a:bodyPr wrap="none" rtlCol="0">
            <a:spAutoFit/>
          </a:bodyPr>
          <a:lstStyle/>
          <a:p>
            <a:r>
              <a:rPr lang="fr-FR" sz="4000" b="1" dirty="0">
                <a:solidFill>
                  <a:srgbClr val="D24726"/>
                </a:solidFill>
              </a:rPr>
              <a:t>Les facteurs</a:t>
            </a:r>
            <a:r>
              <a:rPr lang="fr-FR" dirty="0">
                <a:solidFill>
                  <a:srgbClr val="D24726"/>
                </a:solidFill>
              </a:rPr>
              <a:t> </a:t>
            </a:r>
          </a:p>
        </p:txBody>
      </p:sp>
      <p:pic>
        <p:nvPicPr>
          <p:cNvPr id="4" name="Image 3">
            <a:extLst>
              <a:ext uri="{FF2B5EF4-FFF2-40B4-BE49-F238E27FC236}">
                <a16:creationId xmlns:a16="http://schemas.microsoft.com/office/drawing/2014/main" id="{ACB99849-0A15-4C22-AA91-45F8B6B1F919}"/>
              </a:ext>
            </a:extLst>
          </p:cNvPr>
          <p:cNvPicPr>
            <a:picLocks noChangeAspect="1"/>
          </p:cNvPicPr>
          <p:nvPr/>
        </p:nvPicPr>
        <p:blipFill>
          <a:blip r:embed="rId3"/>
          <a:stretch>
            <a:fillRect/>
          </a:stretch>
        </p:blipFill>
        <p:spPr>
          <a:xfrm rot="16200000">
            <a:off x="-331042" y="2806254"/>
            <a:ext cx="4182523" cy="2687217"/>
          </a:xfrm>
          <a:prstGeom prst="rect">
            <a:avLst/>
          </a:prstGeom>
        </p:spPr>
      </p:pic>
      <p:sp>
        <p:nvSpPr>
          <p:cNvPr id="14" name="Titre 7">
            <a:extLst>
              <a:ext uri="{FF2B5EF4-FFF2-40B4-BE49-F238E27FC236}">
                <a16:creationId xmlns:a16="http://schemas.microsoft.com/office/drawing/2014/main" id="{B9B493A6-1358-4C4E-A4C6-6A1E409AD60F}"/>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du transhumanisme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1471649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00"/>
              </a:lnSpc>
              <a:spcBef>
                <a:spcPts val="1000"/>
              </a:spcBef>
              <a:spcAft>
                <a:spcPts val="600"/>
              </a:spcAft>
              <a:buClrTx/>
              <a:buSzTx/>
              <a:buFont typeface="Arial" panose="020B0604020202020204" pitchFamily="34" charset="0"/>
              <a:buNone/>
              <a:tabLst/>
              <a:defRPr/>
            </a:pPr>
            <a:r>
              <a:rPr kumimoji="0" lang="fr-FR" sz="1200" b="0"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217211" y="6129740"/>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31</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002060"/>
                </a:solidFill>
                <a:effectLst/>
                <a:uLnTx/>
                <a:uFillTx/>
                <a:latin typeface="PT Serif"/>
                <a:ea typeface="+mn-ea"/>
                <a:cs typeface="+mn-cs"/>
              </a:rPr>
              <a:t>  </a:t>
            </a:r>
            <a:endParaRPr kumimoji="0" lang="fr-FR" sz="1800" b="1" i="0" u="none" strike="noStrike" kern="1200" cap="none" spc="0" normalizeH="0" baseline="0" noProof="0" dirty="0">
              <a:ln>
                <a:noFill/>
              </a:ln>
              <a:solidFill>
                <a:srgbClr val="002060"/>
              </a:solidFill>
              <a:effectLst/>
              <a:uLnTx/>
              <a:uFillTx/>
              <a:latin typeface="Segoe UI"/>
              <a:ea typeface="+mn-ea"/>
              <a:cs typeface="+mn-cs"/>
            </a:endParaRPr>
          </a:p>
        </p:txBody>
      </p:sp>
      <p:sp>
        <p:nvSpPr>
          <p:cNvPr id="13" name="Rectangle 12">
            <a:extLst>
              <a:ext uri="{FF2B5EF4-FFF2-40B4-BE49-F238E27FC236}">
                <a16:creationId xmlns:a16="http://schemas.microsoft.com/office/drawing/2014/main" id="{A25542F2-0516-42BD-A24C-F2F98250B506}"/>
              </a:ext>
            </a:extLst>
          </p:cNvPr>
          <p:cNvSpPr/>
          <p:nvPr/>
        </p:nvSpPr>
        <p:spPr>
          <a:xfrm>
            <a:off x="4276013" y="1333575"/>
            <a:ext cx="6438169"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3600" b="1" dirty="0">
                <a:solidFill>
                  <a:srgbClr val="D24726"/>
                </a:solidFill>
                <a:latin typeface="Calibri Light" panose="020F0302020204030204" pitchFamily="34" charset="0"/>
              </a:rPr>
              <a:t>Eugénisme</a:t>
            </a:r>
            <a:r>
              <a:rPr kumimoji="0" lang="fr-FR" sz="3600" b="1" i="0" u="none" strike="noStrike" kern="1200" cap="none" spc="0" normalizeH="0" baseline="0" noProof="0" dirty="0">
                <a:ln>
                  <a:noFill/>
                </a:ln>
                <a:solidFill>
                  <a:srgbClr val="D24726"/>
                </a:solidFill>
                <a:effectLst/>
                <a:uLnTx/>
                <a:uFillTx/>
                <a:latin typeface="Calibri Light" panose="020F0302020204030204" pitchFamily="34" charset="0"/>
                <a:ea typeface="+mn-ea"/>
                <a:cs typeface="+mn-cs"/>
              </a:rPr>
              <a:t> … </a:t>
            </a:r>
          </a:p>
        </p:txBody>
      </p:sp>
      <p:sp>
        <p:nvSpPr>
          <p:cNvPr id="3" name="Rectangle 2">
            <a:extLst>
              <a:ext uri="{FF2B5EF4-FFF2-40B4-BE49-F238E27FC236}">
                <a16:creationId xmlns:a16="http://schemas.microsoft.com/office/drawing/2014/main" id="{C3A6AFC7-D716-436F-A175-8744D6C4C763}"/>
              </a:ext>
            </a:extLst>
          </p:cNvPr>
          <p:cNvSpPr/>
          <p:nvPr/>
        </p:nvSpPr>
        <p:spPr>
          <a:xfrm>
            <a:off x="3899026" y="2199775"/>
            <a:ext cx="7746522" cy="369332"/>
          </a:xfrm>
          <a:prstGeom prst="rect">
            <a:avLst/>
          </a:prstGeom>
        </p:spPr>
        <p:txBody>
          <a:bodyPr wrap="square">
            <a:spAutoFit/>
          </a:bodyPr>
          <a:lstStyle/>
          <a:p>
            <a:r>
              <a:rPr lang="fr-FR" dirty="0">
                <a:solidFill>
                  <a:srgbClr val="002060"/>
                </a:solidFill>
              </a:rPr>
              <a:t> </a:t>
            </a:r>
          </a:p>
        </p:txBody>
      </p:sp>
      <p:sp>
        <p:nvSpPr>
          <p:cNvPr id="10" name="ZoneTexte 9">
            <a:extLst>
              <a:ext uri="{FF2B5EF4-FFF2-40B4-BE49-F238E27FC236}">
                <a16:creationId xmlns:a16="http://schemas.microsoft.com/office/drawing/2014/main" id="{66337CEB-690E-43D0-A20D-3DEE4DBFBE29}"/>
              </a:ext>
            </a:extLst>
          </p:cNvPr>
          <p:cNvSpPr txBox="1"/>
          <p:nvPr/>
        </p:nvSpPr>
        <p:spPr>
          <a:xfrm>
            <a:off x="409575" y="1337697"/>
            <a:ext cx="3374065" cy="707886"/>
          </a:xfrm>
          <a:prstGeom prst="rect">
            <a:avLst/>
          </a:prstGeom>
          <a:noFill/>
        </p:spPr>
        <p:txBody>
          <a:bodyPr wrap="none" rtlCol="0">
            <a:spAutoFit/>
          </a:bodyPr>
          <a:lstStyle/>
          <a:p>
            <a:r>
              <a:rPr lang="fr-FR" sz="4000" b="1" dirty="0">
                <a:solidFill>
                  <a:srgbClr val="D24726"/>
                </a:solidFill>
              </a:rPr>
              <a:t>Les facteurs :</a:t>
            </a:r>
            <a:r>
              <a:rPr lang="fr-FR" dirty="0">
                <a:solidFill>
                  <a:srgbClr val="D24726"/>
                </a:solidFill>
              </a:rPr>
              <a:t> </a:t>
            </a:r>
          </a:p>
        </p:txBody>
      </p:sp>
      <p:pic>
        <p:nvPicPr>
          <p:cNvPr id="2052" name="Picture 4" descr="RÃ©sultat de recherche d'images pour &quot;gattaca&quot;">
            <a:extLst>
              <a:ext uri="{FF2B5EF4-FFF2-40B4-BE49-F238E27FC236}">
                <a16:creationId xmlns:a16="http://schemas.microsoft.com/office/drawing/2014/main" id="{699FE8AC-C0FC-4DBC-842F-4CA90D87F2DF}"/>
              </a:ext>
            </a:extLst>
          </p:cNvPr>
          <p:cNvPicPr>
            <a:picLocks noChangeAspect="1" noChangeArrowheads="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13445" r="8621"/>
          <a:stretch/>
        </p:blipFill>
        <p:spPr bwMode="auto">
          <a:xfrm>
            <a:off x="409574" y="2625940"/>
            <a:ext cx="3666315" cy="295729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75214436-F5E3-4656-96E8-2178B96AD4B4}"/>
              </a:ext>
            </a:extLst>
          </p:cNvPr>
          <p:cNvSpPr/>
          <p:nvPr/>
        </p:nvSpPr>
        <p:spPr>
          <a:xfrm>
            <a:off x="4995349" y="2081971"/>
            <a:ext cx="6096000" cy="1754326"/>
          </a:xfrm>
          <a:prstGeom prst="rect">
            <a:avLst/>
          </a:prstGeom>
        </p:spPr>
        <p:txBody>
          <a:bodyPr>
            <a:spAutoFit/>
          </a:bodyPr>
          <a:lstStyle/>
          <a:p>
            <a:pPr algn="just"/>
            <a:r>
              <a:rPr lang="fr-FR" dirty="0">
                <a:solidFill>
                  <a:srgbClr val="002060"/>
                </a:solidFill>
              </a:rPr>
              <a:t>« </a:t>
            </a:r>
            <a:r>
              <a:rPr lang="fr-FR" i="1" dirty="0">
                <a:solidFill>
                  <a:srgbClr val="002060"/>
                </a:solidFill>
              </a:rPr>
              <a:t>Nous ressentons tous un malaise… pourrait-il en être autrement dans un monde qui ne fait qu’exalter la force, la productivité, la performance, la beauté physique ?</a:t>
            </a:r>
          </a:p>
          <a:p>
            <a:pPr algn="just"/>
            <a:r>
              <a:rPr lang="fr-FR" i="1" dirty="0">
                <a:solidFill>
                  <a:srgbClr val="002060"/>
                </a:solidFill>
              </a:rPr>
              <a:t>Chaque être humain est important, même celui qui nous dérange, qu’il soit malade, âgé, handicapé, SDF ou immigré… </a:t>
            </a:r>
            <a:r>
              <a:rPr lang="fr-FR" dirty="0">
                <a:solidFill>
                  <a:srgbClr val="002060"/>
                </a:solidFill>
              </a:rPr>
              <a:t>» </a:t>
            </a:r>
            <a:r>
              <a:rPr lang="fr-FR" b="1" dirty="0">
                <a:solidFill>
                  <a:srgbClr val="D24726"/>
                </a:solidFill>
              </a:rPr>
              <a:t>Jean Vanier </a:t>
            </a:r>
            <a:r>
              <a:rPr lang="fr-FR" dirty="0">
                <a:solidFill>
                  <a:srgbClr val="D24726"/>
                </a:solidFill>
              </a:rPr>
              <a:t>1928-2019</a:t>
            </a:r>
            <a:r>
              <a:rPr lang="fr-FR" b="1" dirty="0">
                <a:solidFill>
                  <a:srgbClr val="D24726"/>
                </a:solidFill>
              </a:rPr>
              <a:t> </a:t>
            </a:r>
          </a:p>
        </p:txBody>
      </p:sp>
      <p:sp>
        <p:nvSpPr>
          <p:cNvPr id="11" name="Rectangle 10">
            <a:extLst>
              <a:ext uri="{FF2B5EF4-FFF2-40B4-BE49-F238E27FC236}">
                <a16:creationId xmlns:a16="http://schemas.microsoft.com/office/drawing/2014/main" id="{858E21BE-1F44-4914-93EC-3228FC79E85E}"/>
              </a:ext>
            </a:extLst>
          </p:cNvPr>
          <p:cNvSpPr/>
          <p:nvPr/>
        </p:nvSpPr>
        <p:spPr>
          <a:xfrm>
            <a:off x="5029869" y="3995863"/>
            <a:ext cx="6096000" cy="2585323"/>
          </a:xfrm>
          <a:prstGeom prst="rect">
            <a:avLst/>
          </a:prstGeom>
        </p:spPr>
        <p:txBody>
          <a:bodyPr>
            <a:spAutoFit/>
          </a:bodyPr>
          <a:lstStyle/>
          <a:p>
            <a:pPr algn="just"/>
            <a:r>
              <a:rPr lang="fr-FR" dirty="0">
                <a:solidFill>
                  <a:srgbClr val="D24726"/>
                </a:solidFill>
              </a:rPr>
              <a:t>Améliorer l’être humain dans toutes ses performances physiques et mentales grâce aux NBIC est bien une tentative eugéniste, il s’agit bien d’une tentative sélective de l’espèce humaine. Le caractère eugéniste du transhumanisme se résume comme :</a:t>
            </a:r>
          </a:p>
          <a:p>
            <a:pPr algn="just"/>
            <a:endParaRPr lang="fr-FR" dirty="0">
              <a:solidFill>
                <a:srgbClr val="D24726"/>
              </a:solidFill>
            </a:endParaRPr>
          </a:p>
          <a:p>
            <a:pPr algn="just"/>
            <a:r>
              <a:rPr lang="fr-FR" dirty="0">
                <a:solidFill>
                  <a:srgbClr val="D24726"/>
                </a:solidFill>
              </a:rPr>
              <a:t>« </a:t>
            </a:r>
            <a:r>
              <a:rPr lang="fr-FR" b="1" i="1" dirty="0">
                <a:solidFill>
                  <a:srgbClr val="D24726"/>
                </a:solidFill>
              </a:rPr>
              <a:t>le dévoiement scientiste de la perfectibilité </a:t>
            </a:r>
            <a:r>
              <a:rPr lang="fr-FR" i="1" dirty="0">
                <a:solidFill>
                  <a:srgbClr val="D24726"/>
                </a:solidFill>
              </a:rPr>
              <a:t>[qui] constitue </a:t>
            </a:r>
            <a:r>
              <a:rPr lang="fr-FR" b="1" i="1" dirty="0">
                <a:solidFill>
                  <a:srgbClr val="D24726"/>
                </a:solidFill>
              </a:rPr>
              <a:t>l’impensé majeur de la société contemporaine de l’amélioration</a:t>
            </a:r>
            <a:r>
              <a:rPr lang="fr-FR" b="1" dirty="0">
                <a:solidFill>
                  <a:srgbClr val="D24726"/>
                </a:solidFill>
              </a:rPr>
              <a:t> </a:t>
            </a:r>
            <a:r>
              <a:rPr lang="fr-FR" dirty="0">
                <a:solidFill>
                  <a:srgbClr val="D24726"/>
                </a:solidFill>
              </a:rPr>
              <a:t>» Nicolas Le Dévédec</a:t>
            </a:r>
          </a:p>
        </p:txBody>
      </p:sp>
      <p:sp>
        <p:nvSpPr>
          <p:cNvPr id="16" name="Titre 7">
            <a:extLst>
              <a:ext uri="{FF2B5EF4-FFF2-40B4-BE49-F238E27FC236}">
                <a16:creationId xmlns:a16="http://schemas.microsoft.com/office/drawing/2014/main" id="{CA4A863D-FF98-4F06-AB24-C21204C3206C}"/>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du transhumanisme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2219379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32</a:t>
              </a:r>
            </a:p>
          </p:txBody>
        </p:sp>
      </p:grpSp>
      <p:sp>
        <p:nvSpPr>
          <p:cNvPr id="2" name="Rectangle 1">
            <a:extLst>
              <a:ext uri="{FF2B5EF4-FFF2-40B4-BE49-F238E27FC236}">
                <a16:creationId xmlns:a16="http://schemas.microsoft.com/office/drawing/2014/main" id="{09C41FB3-6A34-4D8E-B724-7E59F4F6FBC0}"/>
              </a:ext>
            </a:extLst>
          </p:cNvPr>
          <p:cNvSpPr/>
          <p:nvPr/>
        </p:nvSpPr>
        <p:spPr>
          <a:xfrm>
            <a:off x="3544868" y="2199775"/>
            <a:ext cx="8100680" cy="369332"/>
          </a:xfrm>
          <a:prstGeom prst="rect">
            <a:avLst/>
          </a:prstGeom>
        </p:spPr>
        <p:txBody>
          <a:bodyPr wrap="square">
            <a:spAutoFit/>
          </a:bodyPr>
          <a:lstStyle/>
          <a:p>
            <a:r>
              <a:rPr lang="fr-FR" b="1" dirty="0">
                <a:solidFill>
                  <a:srgbClr val="002060"/>
                </a:solidFill>
                <a:latin typeface="PT Serif"/>
              </a:rPr>
              <a:t>  </a:t>
            </a:r>
            <a:endParaRPr lang="fr-FR" b="1" dirty="0">
              <a:solidFill>
                <a:srgbClr val="002060"/>
              </a:solidFill>
            </a:endParaRPr>
          </a:p>
        </p:txBody>
      </p:sp>
      <p:sp>
        <p:nvSpPr>
          <p:cNvPr id="11" name="Rectangle 10">
            <a:extLst>
              <a:ext uri="{FF2B5EF4-FFF2-40B4-BE49-F238E27FC236}">
                <a16:creationId xmlns:a16="http://schemas.microsoft.com/office/drawing/2014/main" id="{2FA392A7-25F3-4E71-A86A-9ACA28F6D289}"/>
              </a:ext>
            </a:extLst>
          </p:cNvPr>
          <p:cNvSpPr/>
          <p:nvPr/>
        </p:nvSpPr>
        <p:spPr>
          <a:xfrm>
            <a:off x="2630034" y="1461774"/>
            <a:ext cx="6934527" cy="1200329"/>
          </a:xfrm>
          <a:prstGeom prst="rect">
            <a:avLst/>
          </a:prstGeom>
        </p:spPr>
        <p:txBody>
          <a:bodyPr wrap="none">
            <a:spAutoFit/>
          </a:bodyPr>
          <a:lstStyle/>
          <a:p>
            <a:pPr marL="895350">
              <a:buClr>
                <a:srgbClr val="D24726"/>
              </a:buClr>
              <a:buSzPct val="150000"/>
            </a:pPr>
            <a:r>
              <a:rPr lang="fr-FR" sz="2400" b="1" dirty="0">
                <a:solidFill>
                  <a:srgbClr val="D24726"/>
                </a:solidFill>
              </a:rPr>
              <a:t>           **** Le progrès technique ****</a:t>
            </a:r>
          </a:p>
          <a:p>
            <a:pPr marL="895350">
              <a:buClr>
                <a:srgbClr val="D24726"/>
              </a:buClr>
              <a:buSzPct val="150000"/>
            </a:pPr>
            <a:r>
              <a:rPr lang="fr-FR" sz="2400" b="1" dirty="0">
                <a:solidFill>
                  <a:srgbClr val="D24726"/>
                </a:solidFill>
              </a:rPr>
              <a:t>           dans sa dimension numérique</a:t>
            </a:r>
          </a:p>
          <a:p>
            <a:pPr marL="895350">
              <a:buClr>
                <a:srgbClr val="D24726"/>
              </a:buClr>
              <a:buSzPct val="150000"/>
            </a:pPr>
            <a:r>
              <a:rPr lang="fr-FR" sz="2400" dirty="0">
                <a:solidFill>
                  <a:srgbClr val="D24726"/>
                </a:solidFill>
              </a:rPr>
              <a:t>         renforce la dissociation du lien social </a:t>
            </a:r>
          </a:p>
        </p:txBody>
      </p:sp>
      <p:sp>
        <p:nvSpPr>
          <p:cNvPr id="10" name="Rectangle 9">
            <a:extLst>
              <a:ext uri="{FF2B5EF4-FFF2-40B4-BE49-F238E27FC236}">
                <a16:creationId xmlns:a16="http://schemas.microsoft.com/office/drawing/2014/main" id="{49AB079C-1848-4010-BB7A-019435CD231A}"/>
              </a:ext>
            </a:extLst>
          </p:cNvPr>
          <p:cNvSpPr/>
          <p:nvPr/>
        </p:nvSpPr>
        <p:spPr>
          <a:xfrm>
            <a:off x="2753297" y="2649355"/>
            <a:ext cx="8482413" cy="1969770"/>
          </a:xfrm>
          <a:prstGeom prst="rect">
            <a:avLst/>
          </a:prstGeom>
        </p:spPr>
        <p:txBody>
          <a:bodyPr wrap="square">
            <a:spAutoFit/>
          </a:bodyPr>
          <a:lstStyle/>
          <a:p>
            <a:pPr algn="just"/>
            <a:r>
              <a:rPr lang="fr-FR" i="1" dirty="0"/>
              <a:t>« </a:t>
            </a:r>
            <a:r>
              <a:rPr lang="fr-FR" sz="4800" i="1" dirty="0">
                <a:solidFill>
                  <a:srgbClr val="D24726"/>
                </a:solidFill>
                <a:latin typeface="Calibri" panose="020F0502020204030204" pitchFamily="34" charset="0"/>
              </a:rPr>
              <a:t>L</a:t>
            </a:r>
            <a:r>
              <a:rPr lang="fr-FR" i="1" dirty="0"/>
              <a:t>'impulsion fondamentale qui met et maintient en mouvement </a:t>
            </a:r>
            <a:r>
              <a:rPr lang="fr-FR" b="1" i="1" dirty="0">
                <a:solidFill>
                  <a:srgbClr val="002060"/>
                </a:solidFill>
              </a:rPr>
              <a:t>la machine capitaliste est imprimée par les nouveaux objets de consommation, </a:t>
            </a:r>
            <a:r>
              <a:rPr lang="fr-FR" i="1" dirty="0"/>
              <a:t>[…]. </a:t>
            </a:r>
            <a:r>
              <a:rPr lang="fr-FR" b="1" i="1" dirty="0">
                <a:solidFill>
                  <a:srgbClr val="002060"/>
                </a:solidFill>
              </a:rPr>
              <a:t>Le processus de Destruction Créatrice </a:t>
            </a:r>
            <a:r>
              <a:rPr lang="fr-FR" i="1" dirty="0">
                <a:solidFill>
                  <a:srgbClr val="002060"/>
                </a:solidFill>
              </a:rPr>
              <a:t>constitue la </a:t>
            </a:r>
            <a:r>
              <a:rPr lang="fr-FR" b="1" i="1" dirty="0">
                <a:solidFill>
                  <a:srgbClr val="002060"/>
                </a:solidFill>
              </a:rPr>
              <a:t>donnée fondamentale </a:t>
            </a:r>
            <a:r>
              <a:rPr lang="fr-FR" i="1" dirty="0">
                <a:solidFill>
                  <a:srgbClr val="002060"/>
                </a:solidFill>
              </a:rPr>
              <a:t>du capitalisme </a:t>
            </a:r>
            <a:r>
              <a:rPr lang="fr-FR" i="1" dirty="0"/>
              <a:t>… » </a:t>
            </a:r>
            <a:r>
              <a:rPr lang="fr-FR" i="1" dirty="0">
                <a:solidFill>
                  <a:srgbClr val="002060"/>
                </a:solidFill>
              </a:rPr>
              <a:t>ou plutôt selon moi </a:t>
            </a:r>
            <a:r>
              <a:rPr lang="fr-FR" b="1" i="1" dirty="0">
                <a:solidFill>
                  <a:srgbClr val="002060"/>
                </a:solidFill>
              </a:rPr>
              <a:t>du consumérisme</a:t>
            </a:r>
            <a:r>
              <a:rPr lang="fr-FR" i="1" dirty="0">
                <a:solidFill>
                  <a:srgbClr val="002060"/>
                </a:solidFill>
              </a:rPr>
              <a:t>.</a:t>
            </a:r>
            <a:endParaRPr lang="fr-FR" dirty="0">
              <a:solidFill>
                <a:srgbClr val="002060"/>
              </a:solidFill>
            </a:endParaRPr>
          </a:p>
          <a:p>
            <a:endParaRPr lang="fr-FR" sz="2000" i="1" dirty="0">
              <a:solidFill>
                <a:schemeClr val="bg2">
                  <a:lumMod val="10000"/>
                </a:schemeClr>
              </a:solidFill>
              <a:latin typeface="Calibri" panose="020F0502020204030204" pitchFamily="34" charset="0"/>
            </a:endParaRPr>
          </a:p>
        </p:txBody>
      </p:sp>
      <p:pic>
        <p:nvPicPr>
          <p:cNvPr id="12" name="Image 11">
            <a:extLst>
              <a:ext uri="{FF2B5EF4-FFF2-40B4-BE49-F238E27FC236}">
                <a16:creationId xmlns:a16="http://schemas.microsoft.com/office/drawing/2014/main" id="{F57F4890-545D-4ADE-87D0-4B070F92CBB0}"/>
              </a:ext>
            </a:extLst>
          </p:cNvPr>
          <p:cNvPicPr>
            <a:picLocks noChangeAspect="1"/>
          </p:cNvPicPr>
          <p:nvPr/>
        </p:nvPicPr>
        <p:blipFill>
          <a:blip r:embed="rId3">
            <a:duotone>
              <a:schemeClr val="accent2">
                <a:shade val="45000"/>
                <a:satMod val="135000"/>
              </a:schemeClr>
              <a:prstClr val="white"/>
            </a:duotone>
          </a:blip>
          <a:stretch>
            <a:fillRect/>
          </a:stretch>
        </p:blipFill>
        <p:spPr>
          <a:xfrm>
            <a:off x="956634" y="2647972"/>
            <a:ext cx="1438817" cy="1916504"/>
          </a:xfrm>
          <a:prstGeom prst="rect">
            <a:avLst/>
          </a:prstGeom>
        </p:spPr>
      </p:pic>
      <p:sp>
        <p:nvSpPr>
          <p:cNvPr id="3" name="Rectangle 2">
            <a:extLst>
              <a:ext uri="{FF2B5EF4-FFF2-40B4-BE49-F238E27FC236}">
                <a16:creationId xmlns:a16="http://schemas.microsoft.com/office/drawing/2014/main" id="{FDA1B26D-8F63-44E1-BE21-546B9BD3EB8F}"/>
              </a:ext>
            </a:extLst>
          </p:cNvPr>
          <p:cNvSpPr/>
          <p:nvPr/>
        </p:nvSpPr>
        <p:spPr>
          <a:xfrm>
            <a:off x="804591" y="4643341"/>
            <a:ext cx="10582817" cy="1754326"/>
          </a:xfrm>
          <a:prstGeom prst="rect">
            <a:avLst/>
          </a:prstGeom>
        </p:spPr>
        <p:txBody>
          <a:bodyPr wrap="square">
            <a:spAutoFit/>
          </a:bodyPr>
          <a:lstStyle/>
          <a:p>
            <a:pPr algn="just"/>
            <a:r>
              <a:rPr lang="fr-FR" b="1" dirty="0">
                <a:solidFill>
                  <a:srgbClr val="002060"/>
                </a:solidFill>
              </a:rPr>
              <a:t>Nous sommes plongés dans un modèle de vie économique qui détourne tous les désirs du consommateur </a:t>
            </a:r>
            <a:r>
              <a:rPr lang="fr-FR" dirty="0">
                <a:solidFill>
                  <a:srgbClr val="002060"/>
                </a:solidFill>
              </a:rPr>
              <a:t>vers les objets de </a:t>
            </a:r>
            <a:r>
              <a:rPr lang="fr-FR" b="1" dirty="0">
                <a:solidFill>
                  <a:srgbClr val="D24726"/>
                </a:solidFill>
              </a:rPr>
              <a:t>consommation numérique </a:t>
            </a:r>
            <a:r>
              <a:rPr lang="fr-FR" dirty="0">
                <a:solidFill>
                  <a:srgbClr val="002060"/>
                </a:solidFill>
              </a:rPr>
              <a:t>se développe tout d'abord de manière à enchanter l’homme - mais </a:t>
            </a:r>
            <a:r>
              <a:rPr lang="fr-FR" b="1" dirty="0">
                <a:solidFill>
                  <a:srgbClr val="002060"/>
                </a:solidFill>
              </a:rPr>
              <a:t>il se transforme également, comme l'avait prédit Herbert Marcuse, en machine à détruire finalement le vrai désir</a:t>
            </a:r>
            <a:r>
              <a:rPr lang="fr-FR" dirty="0">
                <a:solidFill>
                  <a:srgbClr val="002060"/>
                </a:solidFill>
              </a:rPr>
              <a:t>. Alors </a:t>
            </a:r>
            <a:r>
              <a:rPr lang="fr-FR" b="1" dirty="0">
                <a:solidFill>
                  <a:srgbClr val="D24726"/>
                </a:solidFill>
              </a:rPr>
              <a:t>règne la consommation addictive fondée sur la satisfaction immédiate des pulsions. Le résultat est que la société de consommation ne devient plus productrice de désirs mais de dépendances. </a:t>
            </a:r>
            <a:r>
              <a:rPr lang="fr-FR" dirty="0">
                <a:solidFill>
                  <a:srgbClr val="002060"/>
                </a:solidFill>
              </a:rPr>
              <a:t>C'est un modèle dangereux…</a:t>
            </a:r>
          </a:p>
        </p:txBody>
      </p:sp>
      <p:sp>
        <p:nvSpPr>
          <p:cNvPr id="15" name="Titre 7">
            <a:extLst>
              <a:ext uri="{FF2B5EF4-FFF2-40B4-BE49-F238E27FC236}">
                <a16:creationId xmlns:a16="http://schemas.microsoft.com/office/drawing/2014/main" id="{B1C81E8E-8C5E-4253-8B5A-4A6D444D229C}"/>
              </a:ext>
            </a:extLst>
          </p:cNvPr>
          <p:cNvSpPr txBox="1">
            <a:spLocks/>
          </p:cNvSpPr>
          <p:nvPr/>
        </p:nvSpPr>
        <p:spPr>
          <a:xfrm>
            <a:off x="521025" y="1281612"/>
            <a:ext cx="11512479"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L’avènement du transhumanisme : l’intrication des facteurs idéologique, matérialiste narcissique, technique, eugéniste, consumériste </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3423681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514974" y="1617186"/>
            <a:ext cx="6219826" cy="2387600"/>
          </a:xfrm>
        </p:spPr>
        <p:txBody>
          <a:bodyPr rtlCol="0" anchor="ctr" anchorCtr="0">
            <a:noAutofit/>
          </a:bodyPr>
          <a:lstStyle/>
          <a:p>
            <a:pPr algn="ctr"/>
            <a:r>
              <a:rPr lang="fr-FR" sz="4000" b="1" dirty="0">
                <a:solidFill>
                  <a:srgbClr val="D24726"/>
                </a:solidFill>
              </a:rPr>
              <a:t>Transhumanisme : promesse d’un nouveau monde ou déshumanisation et dénaturation écologique ?</a:t>
            </a:r>
            <a:br>
              <a:rPr lang="fr-FR" sz="4000" b="1" dirty="0">
                <a:solidFill>
                  <a:srgbClr val="D24726"/>
                </a:solidFill>
              </a:rPr>
            </a:br>
            <a:br>
              <a:rPr lang="fr-FR" sz="4000" dirty="0">
                <a:solidFill>
                  <a:srgbClr val="D24726"/>
                </a:solidFill>
              </a:rPr>
            </a:br>
            <a:r>
              <a:rPr lang="fr-FR" sz="4000" b="1" dirty="0">
                <a:solidFill>
                  <a:srgbClr val="D24726"/>
                </a:solidFill>
              </a:rPr>
              <a:t>Scenarii pour contre carrer l’ouragan technologique !</a:t>
            </a:r>
            <a:endParaRPr lang="fr-FR" sz="4000" dirty="0">
              <a:solidFill>
                <a:srgbClr val="D24726"/>
              </a:solidFill>
            </a:endParaRPr>
          </a:p>
        </p:txBody>
      </p:sp>
      <p:pic>
        <p:nvPicPr>
          <p:cNvPr id="4" name="Image 3">
            <a:extLst>
              <a:ext uri="{FF2B5EF4-FFF2-40B4-BE49-F238E27FC236}">
                <a16:creationId xmlns:a16="http://schemas.microsoft.com/office/drawing/2014/main" id="{05D4AD02-1A31-47DA-8326-37FA17B8E8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277725" cy="6858000"/>
          </a:xfrm>
          <a:prstGeom prst="rect">
            <a:avLst/>
          </a:prstGeom>
        </p:spPr>
      </p:pic>
      <p:sp>
        <p:nvSpPr>
          <p:cNvPr id="5" name="Rectangle 4">
            <a:extLst>
              <a:ext uri="{FF2B5EF4-FFF2-40B4-BE49-F238E27FC236}">
                <a16:creationId xmlns:a16="http://schemas.microsoft.com/office/drawing/2014/main" id="{886FAA15-D89A-4082-847A-9B72F8CCC388}"/>
              </a:ext>
            </a:extLst>
          </p:cNvPr>
          <p:cNvSpPr/>
          <p:nvPr/>
        </p:nvSpPr>
        <p:spPr>
          <a:xfrm>
            <a:off x="6934956" y="678467"/>
            <a:ext cx="5257044" cy="2554545"/>
          </a:xfrm>
          <a:prstGeom prst="rect">
            <a:avLst/>
          </a:prstGeom>
        </p:spPr>
        <p:txBody>
          <a:bodyPr wrap="square">
            <a:spAutoFit/>
          </a:bodyPr>
          <a:lstStyle/>
          <a:p>
            <a:r>
              <a:rPr lang="fr-FR" sz="4000" b="1" dirty="0">
                <a:solidFill>
                  <a:srgbClr val="D24726"/>
                </a:solidFill>
              </a:rPr>
              <a:t>L’empreinte technique :</a:t>
            </a:r>
          </a:p>
          <a:p>
            <a:r>
              <a:rPr lang="fr-FR" sz="4000" dirty="0">
                <a:solidFill>
                  <a:srgbClr val="D24726"/>
                </a:solidFill>
              </a:rPr>
              <a:t>dans la civilisation de l’homme augmenté </a:t>
            </a:r>
          </a:p>
        </p:txBody>
      </p:sp>
    </p:spTree>
    <p:extLst>
      <p:ext uri="{BB962C8B-B14F-4D97-AF65-F5344CB8AC3E}">
        <p14:creationId xmlns:p14="http://schemas.microsoft.com/office/powerpoint/2010/main" val="3166448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20775</a:t>
              </a:r>
            </a:p>
          </p:txBody>
        </p:sp>
      </p:grpSp>
      <p:sp>
        <p:nvSpPr>
          <p:cNvPr id="3" name="ZoneTexte 2">
            <a:extLst>
              <a:ext uri="{FF2B5EF4-FFF2-40B4-BE49-F238E27FC236}">
                <a16:creationId xmlns:a16="http://schemas.microsoft.com/office/drawing/2014/main" id="{9F66C7BD-C0A6-4C65-BB42-E1292FF1EB1E}"/>
              </a:ext>
            </a:extLst>
          </p:cNvPr>
          <p:cNvSpPr txBox="1"/>
          <p:nvPr/>
        </p:nvSpPr>
        <p:spPr>
          <a:xfrm>
            <a:off x="854766" y="5889702"/>
            <a:ext cx="2861827" cy="923330"/>
          </a:xfrm>
          <a:prstGeom prst="rect">
            <a:avLst/>
          </a:prstGeom>
          <a:noFill/>
        </p:spPr>
        <p:txBody>
          <a:bodyPr wrap="square" rtlCol="0">
            <a:spAutoFit/>
          </a:bodyPr>
          <a:lstStyle/>
          <a:p>
            <a:pPr algn="just"/>
            <a:r>
              <a:rPr lang="fr-FR" dirty="0">
                <a:solidFill>
                  <a:srgbClr val="D24726"/>
                </a:solidFill>
                <a:latin typeface="Calibri" panose="020F0502020204030204" pitchFamily="34" charset="0"/>
              </a:rPr>
              <a:t>« La France contre les robots » Essai  écrit en 1944  par Bernanos</a:t>
            </a:r>
          </a:p>
        </p:txBody>
      </p:sp>
      <p:sp>
        <p:nvSpPr>
          <p:cNvPr id="6" name="ZoneTexte 5">
            <a:extLst>
              <a:ext uri="{FF2B5EF4-FFF2-40B4-BE49-F238E27FC236}">
                <a16:creationId xmlns:a16="http://schemas.microsoft.com/office/drawing/2014/main" id="{F689BCB9-AE8A-439A-A09B-9F0DAAB16FE4}"/>
              </a:ext>
            </a:extLst>
          </p:cNvPr>
          <p:cNvSpPr txBox="1"/>
          <p:nvPr/>
        </p:nvSpPr>
        <p:spPr>
          <a:xfrm>
            <a:off x="4127203" y="2196383"/>
            <a:ext cx="7499223" cy="3693319"/>
          </a:xfrm>
          <a:prstGeom prst="rect">
            <a:avLst/>
          </a:prstGeom>
          <a:noFill/>
        </p:spPr>
        <p:txBody>
          <a:bodyPr wrap="square" rtlCol="0">
            <a:spAutoFit/>
          </a:bodyPr>
          <a:lstStyle/>
          <a:p>
            <a:pPr algn="just"/>
            <a:r>
              <a:rPr lang="fr-FR" b="1" dirty="0">
                <a:solidFill>
                  <a:srgbClr val="D24726"/>
                </a:solidFill>
                <a:latin typeface="Calibri" panose="020F0502020204030204" pitchFamily="34" charset="0"/>
              </a:rPr>
              <a:t>Bernanos signa un texte vigoureux ! </a:t>
            </a:r>
            <a:r>
              <a:rPr lang="fr-FR" i="1" dirty="0">
                <a:solidFill>
                  <a:srgbClr val="DD462F"/>
                </a:solidFill>
                <a:latin typeface="Calibri" panose="020F0502020204030204" pitchFamily="34" charset="0"/>
              </a:rPr>
              <a:t>La Technique prétendra tôt ou tard former des collaborateurs acquis corps et âme à son Principe, c’est-à-dire qui accepteront sans discussion inutile sa conception de l’ordre, de la vie, ses Raisons de Vivre.</a:t>
            </a:r>
            <a:r>
              <a:rPr lang="fr-FR" dirty="0">
                <a:solidFill>
                  <a:srgbClr val="002060"/>
                </a:solidFill>
                <a:latin typeface="Calibri" panose="020F0502020204030204" pitchFamily="34" charset="0"/>
              </a:rPr>
              <a:t> Dans un monde tout entier voué à l’Efficience, au Rendement, n’importe-t-il pas que chaque citoyen, dès sa naissance, soit consacré aux mêmes dieux ? La Technique ne peut être discutée, les solutions qu’elle impose étant par définition les plus pratiques. Une solution pratique n’est pas esthétique ou morale. Imbéciles ! </a:t>
            </a:r>
            <a:r>
              <a:rPr lang="fr-FR" dirty="0">
                <a:solidFill>
                  <a:srgbClr val="DD462F"/>
                </a:solidFill>
                <a:latin typeface="Calibri" panose="020F0502020204030204" pitchFamily="34" charset="0"/>
              </a:rPr>
              <a:t>La Technique ne se reconnaît-elle pas déjà le droit, par exemple, d’orienter les jeunes enfants vers telle ou telle profession ? </a:t>
            </a:r>
            <a:r>
              <a:rPr lang="fr-FR" b="1" dirty="0">
                <a:solidFill>
                  <a:srgbClr val="DD462F"/>
                </a:solidFill>
                <a:latin typeface="Calibri" panose="020F0502020204030204" pitchFamily="34" charset="0"/>
              </a:rPr>
              <a:t>N’attendez pas qu’elle se contente toujours de les orienter, elle les désignera.</a:t>
            </a:r>
            <a:r>
              <a:rPr lang="fr-FR" dirty="0">
                <a:solidFill>
                  <a:srgbClr val="002060"/>
                </a:solidFill>
                <a:latin typeface="Calibri" panose="020F0502020204030204" pitchFamily="34" charset="0"/>
              </a:rPr>
              <a:t> Ainsi, à l’idée morale, et même surnaturelle, de la vocation s’oppose peu à peu celle d’une simple disposition physique et mentale, facilement contrôlable par les Techniciens.</a:t>
            </a:r>
            <a:r>
              <a:rPr lang="fr-FR" b="1" dirty="0">
                <a:solidFill>
                  <a:srgbClr val="D24726"/>
                </a:solidFill>
              </a:rPr>
              <a:t> </a:t>
            </a:r>
            <a:endParaRPr lang="fr-FR" b="1" dirty="0">
              <a:solidFill>
                <a:srgbClr val="D24726"/>
              </a:solidFill>
              <a:latin typeface="Calibri" panose="020F0502020204030204" pitchFamily="34" charset="0"/>
            </a:endParaRPr>
          </a:p>
        </p:txBody>
      </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L’empreinte technique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2" name="Rectangle 11">
            <a:extLst>
              <a:ext uri="{FF2B5EF4-FFF2-40B4-BE49-F238E27FC236}">
                <a16:creationId xmlns:a16="http://schemas.microsoft.com/office/drawing/2014/main" id="{3F0428EC-95AA-42C4-AE86-86A1937AB787}"/>
              </a:ext>
            </a:extLst>
          </p:cNvPr>
          <p:cNvSpPr/>
          <p:nvPr/>
        </p:nvSpPr>
        <p:spPr>
          <a:xfrm>
            <a:off x="-347814" y="1340042"/>
            <a:ext cx="5514138"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La civilisation transhumaniste </a:t>
            </a:r>
            <a:endParaRPr lang="fr-FR" sz="2400" b="1" dirty="0">
              <a:solidFill>
                <a:srgbClr val="D24726"/>
              </a:solidFill>
            </a:endParaRPr>
          </a:p>
        </p:txBody>
      </p:sp>
      <p:pic>
        <p:nvPicPr>
          <p:cNvPr id="2" name="Picture 2" descr="RÃ©sultat de recherche d'images pour &quot;bernanos&quot;">
            <a:extLst>
              <a:ext uri="{FF2B5EF4-FFF2-40B4-BE49-F238E27FC236}">
                <a16:creationId xmlns:a16="http://schemas.microsoft.com/office/drawing/2014/main" id="{F0976ABE-982F-4F53-AA9F-DAF89AC933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763" y="2092877"/>
            <a:ext cx="2584364" cy="3819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5968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20775</a:t>
              </a:r>
            </a:p>
          </p:txBody>
        </p:sp>
      </p:grpSp>
      <p:sp>
        <p:nvSpPr>
          <p:cNvPr id="3" name="ZoneTexte 2">
            <a:extLst>
              <a:ext uri="{FF2B5EF4-FFF2-40B4-BE49-F238E27FC236}">
                <a16:creationId xmlns:a16="http://schemas.microsoft.com/office/drawing/2014/main" id="{9F66C7BD-C0A6-4C65-BB42-E1292FF1EB1E}"/>
              </a:ext>
            </a:extLst>
          </p:cNvPr>
          <p:cNvSpPr txBox="1"/>
          <p:nvPr/>
        </p:nvSpPr>
        <p:spPr>
          <a:xfrm>
            <a:off x="748771" y="6098717"/>
            <a:ext cx="2796356" cy="646331"/>
          </a:xfrm>
          <a:prstGeom prst="rect">
            <a:avLst/>
          </a:prstGeom>
          <a:noFill/>
        </p:spPr>
        <p:txBody>
          <a:bodyPr wrap="square" rtlCol="0">
            <a:spAutoFit/>
          </a:bodyPr>
          <a:lstStyle/>
          <a:p>
            <a:r>
              <a:rPr lang="fr-FR" dirty="0">
                <a:solidFill>
                  <a:srgbClr val="D24726"/>
                </a:solidFill>
                <a:latin typeface="Calibri" panose="020F0502020204030204" pitchFamily="34" charset="0"/>
              </a:rPr>
              <a:t>Roman écrit en 1984 qui a inspiré le film MATRIX</a:t>
            </a:r>
          </a:p>
        </p:txBody>
      </p:sp>
      <p:sp>
        <p:nvSpPr>
          <p:cNvPr id="6" name="ZoneTexte 5">
            <a:extLst>
              <a:ext uri="{FF2B5EF4-FFF2-40B4-BE49-F238E27FC236}">
                <a16:creationId xmlns:a16="http://schemas.microsoft.com/office/drawing/2014/main" id="{F689BCB9-AE8A-439A-A09B-9F0DAAB16FE4}"/>
              </a:ext>
            </a:extLst>
          </p:cNvPr>
          <p:cNvSpPr txBox="1"/>
          <p:nvPr/>
        </p:nvSpPr>
        <p:spPr>
          <a:xfrm>
            <a:off x="4127203" y="2196383"/>
            <a:ext cx="7499223" cy="3970318"/>
          </a:xfrm>
          <a:prstGeom prst="rect">
            <a:avLst/>
          </a:prstGeom>
          <a:noFill/>
        </p:spPr>
        <p:txBody>
          <a:bodyPr wrap="square" rtlCol="0">
            <a:spAutoFit/>
          </a:bodyPr>
          <a:lstStyle/>
          <a:p>
            <a:pPr algn="just"/>
            <a:r>
              <a:rPr lang="fr-FR" b="1" dirty="0">
                <a:solidFill>
                  <a:srgbClr val="D24726"/>
                </a:solidFill>
                <a:latin typeface="Calibri" panose="020F0502020204030204" pitchFamily="34" charset="0"/>
              </a:rPr>
              <a:t>Dans son premier roman </a:t>
            </a:r>
            <a:r>
              <a:rPr lang="fr-FR" b="1" dirty="0" err="1">
                <a:solidFill>
                  <a:srgbClr val="D24726"/>
                </a:solidFill>
                <a:latin typeface="Calibri" panose="020F0502020204030204" pitchFamily="34" charset="0"/>
              </a:rPr>
              <a:t>Neuromancien</a:t>
            </a:r>
            <a:r>
              <a:rPr lang="fr-FR" b="1" dirty="0">
                <a:solidFill>
                  <a:srgbClr val="D24726"/>
                </a:solidFill>
                <a:latin typeface="Calibri" panose="020F0502020204030204" pitchFamily="34" charset="0"/>
              </a:rPr>
              <a:t>, Roman de science fiction </a:t>
            </a:r>
            <a:r>
              <a:rPr lang="fr-FR" dirty="0">
                <a:solidFill>
                  <a:srgbClr val="D24726"/>
                </a:solidFill>
                <a:latin typeface="Calibri" panose="020F0502020204030204" pitchFamily="34" charset="0"/>
              </a:rPr>
              <a:t>écrit en 1984, </a:t>
            </a:r>
            <a:r>
              <a:rPr lang="fr-FR" b="1" dirty="0">
                <a:solidFill>
                  <a:srgbClr val="D24726"/>
                </a:solidFill>
                <a:latin typeface="Calibri" panose="020F0502020204030204" pitchFamily="34" charset="0"/>
              </a:rPr>
              <a:t>William Gibson</a:t>
            </a:r>
            <a:r>
              <a:rPr lang="fr-FR" dirty="0">
                <a:solidFill>
                  <a:srgbClr val="D24726"/>
                </a:solidFill>
                <a:latin typeface="Calibri" panose="020F0502020204030204" pitchFamily="34" charset="0"/>
              </a:rPr>
              <a:t> </a:t>
            </a:r>
            <a:r>
              <a:rPr lang="fr-FR" dirty="0">
                <a:solidFill>
                  <a:srgbClr val="002060"/>
                </a:solidFill>
                <a:latin typeface="Calibri" panose="020F0502020204030204" pitchFamily="34" charset="0"/>
              </a:rPr>
              <a:t> décrit un univers ordonné par une économie mondialisée, dominé par les réseaux informatiques et </a:t>
            </a:r>
            <a:r>
              <a:rPr lang="fr-FR" b="1" dirty="0">
                <a:solidFill>
                  <a:srgbClr val="D24726"/>
                </a:solidFill>
                <a:latin typeface="Calibri" panose="020F0502020204030204" pitchFamily="34" charset="0"/>
              </a:rPr>
              <a:t>l’intelligence artificielle</a:t>
            </a:r>
            <a:r>
              <a:rPr lang="fr-FR" b="1" dirty="0">
                <a:solidFill>
                  <a:srgbClr val="002060"/>
                </a:solidFill>
                <a:latin typeface="Calibri" panose="020F0502020204030204" pitchFamily="34" charset="0"/>
              </a:rPr>
              <a:t>. L’univers dystopique dépeint par l’auteur est</a:t>
            </a:r>
            <a:r>
              <a:rPr lang="fr-FR" dirty="0">
                <a:solidFill>
                  <a:srgbClr val="002060"/>
                </a:solidFill>
                <a:latin typeface="Calibri" panose="020F0502020204030204" pitchFamily="34" charset="0"/>
              </a:rPr>
              <a:t> soumis au </a:t>
            </a:r>
            <a:r>
              <a:rPr lang="fr-FR" b="1" dirty="0">
                <a:solidFill>
                  <a:srgbClr val="D24726"/>
                </a:solidFill>
                <a:latin typeface="Calibri" panose="020F0502020204030204" pitchFamily="34" charset="0"/>
              </a:rPr>
              <a:t>capitalisme des multinationales</a:t>
            </a:r>
            <a:r>
              <a:rPr lang="fr-FR" dirty="0">
                <a:solidFill>
                  <a:srgbClr val="002060"/>
                </a:solidFill>
                <a:latin typeface="Calibri" panose="020F0502020204030204" pitchFamily="34" charset="0"/>
              </a:rPr>
              <a:t>, où </a:t>
            </a:r>
            <a:r>
              <a:rPr lang="fr-FR" b="1" dirty="0">
                <a:solidFill>
                  <a:srgbClr val="D24726"/>
                </a:solidFill>
                <a:latin typeface="Calibri" panose="020F0502020204030204" pitchFamily="34" charset="0"/>
              </a:rPr>
              <a:t>triomphe l’individualisme</a:t>
            </a:r>
            <a:r>
              <a:rPr lang="fr-FR" dirty="0">
                <a:solidFill>
                  <a:srgbClr val="002060"/>
                </a:solidFill>
                <a:latin typeface="Calibri" panose="020F0502020204030204" pitchFamily="34" charset="0"/>
              </a:rPr>
              <a:t>, le dopage [</a:t>
            </a:r>
            <a:r>
              <a:rPr lang="fr-FR" b="1" dirty="0">
                <a:solidFill>
                  <a:srgbClr val="D24726"/>
                </a:solidFill>
                <a:latin typeface="Calibri" panose="020F0502020204030204" pitchFamily="34" charset="0"/>
              </a:rPr>
              <a:t>Les drogues de synthèse</a:t>
            </a:r>
            <a:r>
              <a:rPr lang="fr-FR" dirty="0">
                <a:solidFill>
                  <a:srgbClr val="002060"/>
                </a:solidFill>
                <a:latin typeface="Calibri" panose="020F0502020204030204" pitchFamily="34" charset="0"/>
              </a:rPr>
              <a:t>] et les augmentations physiques omniprésentes, </a:t>
            </a:r>
            <a:r>
              <a:rPr lang="fr-FR" b="1" dirty="0">
                <a:solidFill>
                  <a:srgbClr val="D24726"/>
                </a:solidFill>
                <a:latin typeface="Calibri" panose="020F0502020204030204" pitchFamily="34" charset="0"/>
              </a:rPr>
              <a:t>un monde où la sphère politique est quasi absente</a:t>
            </a:r>
            <a:r>
              <a:rPr lang="fr-FR" dirty="0">
                <a:solidFill>
                  <a:srgbClr val="002060"/>
                </a:solidFill>
                <a:latin typeface="Calibri" panose="020F0502020204030204" pitchFamily="34" charset="0"/>
              </a:rPr>
              <a:t>. </a:t>
            </a:r>
          </a:p>
          <a:p>
            <a:pPr algn="just"/>
            <a:endParaRPr lang="fr-FR" dirty="0">
              <a:solidFill>
                <a:srgbClr val="D24726"/>
              </a:solidFill>
              <a:latin typeface="Calibri" panose="020F0502020204030204" pitchFamily="34" charset="0"/>
            </a:endParaRPr>
          </a:p>
          <a:p>
            <a:pPr algn="just"/>
            <a:r>
              <a:rPr lang="fr-FR" dirty="0">
                <a:solidFill>
                  <a:srgbClr val="D24726"/>
                </a:solidFill>
                <a:latin typeface="Calibri" panose="020F0502020204030204" pitchFamily="34" charset="0"/>
              </a:rPr>
              <a:t>Dans cet univers des pirates informatiques se connectent à un réseau informatique global, les cerveaux sont reliées à un monde de données et de programmes,</a:t>
            </a:r>
          </a:p>
          <a:p>
            <a:pPr algn="just"/>
            <a:endParaRPr lang="fr-FR" b="1" dirty="0">
              <a:solidFill>
                <a:srgbClr val="D24726"/>
              </a:solidFill>
              <a:latin typeface="Calibri" panose="020F0502020204030204" pitchFamily="34" charset="0"/>
            </a:endParaRPr>
          </a:p>
          <a:p>
            <a:pPr algn="just"/>
            <a:r>
              <a:rPr lang="fr-FR" b="1" dirty="0">
                <a:solidFill>
                  <a:srgbClr val="D24726"/>
                </a:solidFill>
              </a:rPr>
              <a:t>La fin de cette décennie résonne pour nous avec l’œuvre de William Gibson dans les questionnements soulevés par les progrès de l’IA. </a:t>
            </a:r>
            <a:endParaRPr lang="fr-FR" b="1" dirty="0">
              <a:solidFill>
                <a:srgbClr val="D24726"/>
              </a:solidFill>
              <a:latin typeface="Calibri" panose="020F0502020204030204" pitchFamily="34" charset="0"/>
            </a:endParaRPr>
          </a:p>
        </p:txBody>
      </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L’empreinte technique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2" name="Rectangle 11">
            <a:extLst>
              <a:ext uri="{FF2B5EF4-FFF2-40B4-BE49-F238E27FC236}">
                <a16:creationId xmlns:a16="http://schemas.microsoft.com/office/drawing/2014/main" id="{3F0428EC-95AA-42C4-AE86-86A1937AB787}"/>
              </a:ext>
            </a:extLst>
          </p:cNvPr>
          <p:cNvSpPr/>
          <p:nvPr/>
        </p:nvSpPr>
        <p:spPr>
          <a:xfrm>
            <a:off x="-347814" y="1340042"/>
            <a:ext cx="5514138"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La civilisation transhumaniste </a:t>
            </a:r>
            <a:endParaRPr lang="fr-FR" sz="2400" b="1" dirty="0">
              <a:solidFill>
                <a:srgbClr val="D24726"/>
              </a:solidFill>
            </a:endParaRPr>
          </a:p>
        </p:txBody>
      </p:sp>
      <p:pic>
        <p:nvPicPr>
          <p:cNvPr id="1026" name="Picture 2" descr="https://images.noosfere.org/couv/j/jl2325-1988.jpg">
            <a:extLst>
              <a:ext uri="{FF2B5EF4-FFF2-40B4-BE49-F238E27FC236}">
                <a16:creationId xmlns:a16="http://schemas.microsoft.com/office/drawing/2014/main" id="{0128CD95-9307-4635-A900-44F81836EA76}"/>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95175" y="1818137"/>
            <a:ext cx="2796356" cy="4255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47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20775</a:t>
              </a:r>
            </a:p>
          </p:txBody>
        </p:sp>
      </p:grpSp>
      <p:sp>
        <p:nvSpPr>
          <p:cNvPr id="3" name="ZoneTexte 2">
            <a:extLst>
              <a:ext uri="{FF2B5EF4-FFF2-40B4-BE49-F238E27FC236}">
                <a16:creationId xmlns:a16="http://schemas.microsoft.com/office/drawing/2014/main" id="{9F66C7BD-C0A6-4C65-BB42-E1292FF1EB1E}"/>
              </a:ext>
            </a:extLst>
          </p:cNvPr>
          <p:cNvSpPr txBox="1"/>
          <p:nvPr/>
        </p:nvSpPr>
        <p:spPr>
          <a:xfrm>
            <a:off x="748771" y="6098717"/>
            <a:ext cx="2796356" cy="369332"/>
          </a:xfrm>
          <a:prstGeom prst="rect">
            <a:avLst/>
          </a:prstGeom>
          <a:noFill/>
        </p:spPr>
        <p:txBody>
          <a:bodyPr wrap="square" rtlCol="0">
            <a:spAutoFit/>
          </a:bodyPr>
          <a:lstStyle/>
          <a:p>
            <a:r>
              <a:rPr lang="fr-FR" dirty="0">
                <a:solidFill>
                  <a:srgbClr val="D24726"/>
                </a:solidFill>
                <a:latin typeface="Calibri" panose="020F0502020204030204" pitchFamily="34" charset="0"/>
              </a:rPr>
              <a:t> </a:t>
            </a:r>
          </a:p>
        </p:txBody>
      </p:sp>
      <p:sp>
        <p:nvSpPr>
          <p:cNvPr id="6" name="ZoneTexte 5">
            <a:extLst>
              <a:ext uri="{FF2B5EF4-FFF2-40B4-BE49-F238E27FC236}">
                <a16:creationId xmlns:a16="http://schemas.microsoft.com/office/drawing/2014/main" id="{F689BCB9-AE8A-439A-A09B-9F0DAAB16FE4}"/>
              </a:ext>
            </a:extLst>
          </p:cNvPr>
          <p:cNvSpPr txBox="1"/>
          <p:nvPr/>
        </p:nvSpPr>
        <p:spPr>
          <a:xfrm>
            <a:off x="3959766" y="2324202"/>
            <a:ext cx="7499223" cy="3416320"/>
          </a:xfrm>
          <a:prstGeom prst="rect">
            <a:avLst/>
          </a:prstGeom>
          <a:noFill/>
        </p:spPr>
        <p:txBody>
          <a:bodyPr wrap="square" rtlCol="0">
            <a:spAutoFit/>
          </a:bodyPr>
          <a:lstStyle/>
          <a:p>
            <a:pPr algn="just"/>
            <a:r>
              <a:rPr lang="fr-FR" b="1" dirty="0">
                <a:solidFill>
                  <a:srgbClr val="D24726"/>
                </a:solidFill>
                <a:latin typeface="Calibri" panose="020F0502020204030204" pitchFamily="34" charset="0"/>
              </a:rPr>
              <a:t> « L’évangile des transhumanistes va se répandre comme un trainée de poudre, </a:t>
            </a:r>
            <a:r>
              <a:rPr lang="fr-FR" dirty="0">
                <a:solidFill>
                  <a:srgbClr val="002060"/>
                </a:solidFill>
                <a:latin typeface="Calibri" panose="020F0502020204030204" pitchFamily="34" charset="0"/>
              </a:rPr>
              <a:t>enchaînant les conversions avec bien plus de rapidité que l’évangile chrétien n’avait pu le faire au début de notre ère. La religion transhumaniste pourrait imposer sa loi en quelques décennies ses apôtres sont déjà dans les faits, les nouveaux maitres du monde.</a:t>
            </a:r>
          </a:p>
          <a:p>
            <a:pPr algn="just"/>
            <a:r>
              <a:rPr lang="fr-FR" dirty="0">
                <a:solidFill>
                  <a:srgbClr val="002060"/>
                </a:solidFill>
                <a:latin typeface="Calibri" panose="020F0502020204030204" pitchFamily="34" charset="0"/>
              </a:rPr>
              <a:t>Ils ont entre leurs mains les deux pouvoirs : celui de l’argent, grâce à leurs immenses réserves de cash, et celui de la donnée, qui fonde le pouvoir politique – savoir, depuis toujours, c’est contrôler.  </a:t>
            </a:r>
          </a:p>
          <a:p>
            <a:pPr algn="just"/>
            <a:endParaRPr lang="fr-FR" dirty="0">
              <a:solidFill>
                <a:srgbClr val="002060"/>
              </a:solidFill>
              <a:latin typeface="Calibri" panose="020F0502020204030204" pitchFamily="34" charset="0"/>
            </a:endParaRPr>
          </a:p>
          <a:p>
            <a:pPr algn="just"/>
            <a:r>
              <a:rPr lang="fr-FR" dirty="0">
                <a:solidFill>
                  <a:srgbClr val="D24726"/>
                </a:solidFill>
                <a:latin typeface="Calibri" panose="020F0502020204030204" pitchFamily="34" charset="0"/>
              </a:rPr>
              <a:t>Laurent Alexandre </a:t>
            </a:r>
            <a:r>
              <a:rPr lang="fr-FR" dirty="0">
                <a:solidFill>
                  <a:srgbClr val="002060"/>
                </a:solidFill>
                <a:latin typeface="Calibri" panose="020F0502020204030204" pitchFamily="34" charset="0"/>
              </a:rPr>
              <a:t>:  La guerre des intelligences </a:t>
            </a:r>
            <a:r>
              <a:rPr lang="fr-FR" dirty="0" err="1">
                <a:solidFill>
                  <a:srgbClr val="002060"/>
                </a:solidFill>
                <a:latin typeface="Calibri" panose="020F0502020204030204" pitchFamily="34" charset="0"/>
              </a:rPr>
              <a:t>JCLattés</a:t>
            </a:r>
            <a:r>
              <a:rPr lang="fr-FR" dirty="0">
                <a:solidFill>
                  <a:srgbClr val="002060"/>
                </a:solidFill>
                <a:latin typeface="Calibri" panose="020F0502020204030204" pitchFamily="34" charset="0"/>
              </a:rPr>
              <a:t> : page 71</a:t>
            </a:r>
          </a:p>
          <a:p>
            <a:pPr algn="just"/>
            <a:endParaRPr lang="fr-FR" dirty="0">
              <a:solidFill>
                <a:srgbClr val="002060"/>
              </a:solidFill>
              <a:latin typeface="Calibri" panose="020F0502020204030204" pitchFamily="34" charset="0"/>
            </a:endParaRPr>
          </a:p>
          <a:p>
            <a:pPr algn="just"/>
            <a:endParaRPr lang="fr-FR" dirty="0">
              <a:solidFill>
                <a:srgbClr val="002060"/>
              </a:solidFill>
              <a:latin typeface="Calibri" panose="020F0502020204030204" pitchFamily="34" charset="0"/>
            </a:endParaRPr>
          </a:p>
        </p:txBody>
      </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L’empreinte technique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2" name="Rectangle 11">
            <a:extLst>
              <a:ext uri="{FF2B5EF4-FFF2-40B4-BE49-F238E27FC236}">
                <a16:creationId xmlns:a16="http://schemas.microsoft.com/office/drawing/2014/main" id="{3F0428EC-95AA-42C4-AE86-86A1937AB787}"/>
              </a:ext>
            </a:extLst>
          </p:cNvPr>
          <p:cNvSpPr/>
          <p:nvPr/>
        </p:nvSpPr>
        <p:spPr>
          <a:xfrm>
            <a:off x="-318317" y="1242507"/>
            <a:ext cx="5429179"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La civilisation transhumaniste</a:t>
            </a:r>
            <a:endParaRPr lang="fr-FR" sz="2400" b="1" dirty="0">
              <a:solidFill>
                <a:srgbClr val="D24726"/>
              </a:solidFill>
            </a:endParaRPr>
          </a:p>
        </p:txBody>
      </p:sp>
      <p:pic>
        <p:nvPicPr>
          <p:cNvPr id="4098" name="Picture 2" descr="RÃ©sultat de recherche d'images pour &quot;Laurent Alexandre&quot;">
            <a:extLst>
              <a:ext uri="{FF2B5EF4-FFF2-40B4-BE49-F238E27FC236}">
                <a16:creationId xmlns:a16="http://schemas.microsoft.com/office/drawing/2014/main" id="{95AAD1A3-F81A-4B37-A710-AF22B4502EBC}"/>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82344" y="2220910"/>
            <a:ext cx="3027855" cy="3027855"/>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3A14CDD2-A4DD-48A9-B733-028256DF5D4E}"/>
              </a:ext>
            </a:extLst>
          </p:cNvPr>
          <p:cNvSpPr txBox="1"/>
          <p:nvPr/>
        </p:nvSpPr>
        <p:spPr>
          <a:xfrm>
            <a:off x="765396" y="5468072"/>
            <a:ext cx="3027855" cy="923330"/>
          </a:xfrm>
          <a:prstGeom prst="rect">
            <a:avLst/>
          </a:prstGeom>
          <a:noFill/>
        </p:spPr>
        <p:txBody>
          <a:bodyPr wrap="square" rtlCol="0">
            <a:spAutoFit/>
          </a:bodyPr>
          <a:lstStyle/>
          <a:p>
            <a:r>
              <a:rPr lang="fr-FR" dirty="0">
                <a:solidFill>
                  <a:srgbClr val="D24726"/>
                </a:solidFill>
              </a:rPr>
              <a:t>Laurent Alexandre </a:t>
            </a:r>
          </a:p>
          <a:p>
            <a:r>
              <a:rPr lang="fr-FR" dirty="0">
                <a:solidFill>
                  <a:srgbClr val="D24726"/>
                </a:solidFill>
              </a:rPr>
              <a:t>chirurgien-urologue, énarque essayiste </a:t>
            </a:r>
          </a:p>
        </p:txBody>
      </p:sp>
    </p:spTree>
    <p:extLst>
      <p:ext uri="{BB962C8B-B14F-4D97-AF65-F5344CB8AC3E}">
        <p14:creationId xmlns:p14="http://schemas.microsoft.com/office/powerpoint/2010/main" val="122153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34</a:t>
              </a:r>
            </a:p>
          </p:txBody>
        </p:sp>
      </p:grpSp>
      <p:sp>
        <p:nvSpPr>
          <p:cNvPr id="9" name="Titre 7">
            <a:extLst>
              <a:ext uri="{FF2B5EF4-FFF2-40B4-BE49-F238E27FC236}">
                <a16:creationId xmlns:a16="http://schemas.microsoft.com/office/drawing/2014/main" id="{6F7AB8A0-B0C6-49EC-8267-85CBB8777DA8}"/>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La civilisation transhumaniste</a:t>
            </a:r>
          </a:p>
        </p:txBody>
      </p:sp>
      <p:sp>
        <p:nvSpPr>
          <p:cNvPr id="3" name="Rectangle 2">
            <a:extLst>
              <a:ext uri="{FF2B5EF4-FFF2-40B4-BE49-F238E27FC236}">
                <a16:creationId xmlns:a16="http://schemas.microsoft.com/office/drawing/2014/main" id="{68F7D842-01D6-472C-9D04-57E0E1F799C5}"/>
              </a:ext>
            </a:extLst>
          </p:cNvPr>
          <p:cNvSpPr/>
          <p:nvPr/>
        </p:nvSpPr>
        <p:spPr>
          <a:xfrm>
            <a:off x="3708729" y="1402962"/>
            <a:ext cx="7526981" cy="5201424"/>
          </a:xfrm>
          <a:prstGeom prst="rect">
            <a:avLst/>
          </a:prstGeom>
        </p:spPr>
        <p:txBody>
          <a:bodyPr wrap="square">
            <a:spAutoFit/>
          </a:bodyPr>
          <a:lstStyle/>
          <a:p>
            <a:pPr algn="just"/>
            <a:r>
              <a:rPr lang="fr-FR" dirty="0">
                <a:solidFill>
                  <a:srgbClr val="D24726"/>
                </a:solidFill>
                <a:latin typeface="Calibri" panose="020F0502020204030204" pitchFamily="34" charset="0"/>
              </a:rPr>
              <a:t>La civilisation transhumaniste promise est marquée par de nouvelles croyances et démarches normatives qui impactent toutes les sphères de la vie sociale :</a:t>
            </a:r>
          </a:p>
          <a:p>
            <a:pPr algn="just"/>
            <a:endParaRPr lang="fr-FR" sz="800" dirty="0">
              <a:solidFill>
                <a:srgbClr val="D24726"/>
              </a:solidFill>
              <a:latin typeface="Calibri" panose="020F0502020204030204" pitchFamily="34" charset="0"/>
            </a:endParaRPr>
          </a:p>
          <a:p>
            <a:pPr algn="just">
              <a:buClr>
                <a:srgbClr val="002060"/>
              </a:buClr>
              <a:buFont typeface="Wingdings" panose="05000000000000000000" pitchFamily="2" charset="2"/>
              <a:buChar char="n"/>
            </a:pPr>
            <a:r>
              <a:rPr lang="fr-FR" dirty="0">
                <a:solidFill>
                  <a:srgbClr val="002060"/>
                </a:solidFill>
                <a:latin typeface="Calibri" panose="020F0502020204030204" pitchFamily="34" charset="0"/>
              </a:rPr>
              <a:t> Le transhumanisme en tant que vision sociale, rêve la maitrise totale des données régissant la vie humaine</a:t>
            </a:r>
          </a:p>
          <a:p>
            <a:pPr algn="just">
              <a:buClr>
                <a:srgbClr val="002060"/>
              </a:buClr>
              <a:buFont typeface="Wingdings" panose="05000000000000000000" pitchFamily="2" charset="2"/>
              <a:buChar char="n"/>
            </a:pPr>
            <a:r>
              <a:rPr lang="fr-FR" dirty="0">
                <a:solidFill>
                  <a:srgbClr val="002060"/>
                </a:solidFill>
                <a:latin typeface="Calibri" panose="020F0502020204030204" pitchFamily="34" charset="0"/>
              </a:rPr>
              <a:t>Le transhumanisme en tant que </a:t>
            </a:r>
            <a:r>
              <a:rPr lang="fr-FR" dirty="0">
                <a:solidFill>
                  <a:srgbClr val="D24726"/>
                </a:solidFill>
                <a:latin typeface="Calibri" panose="020F0502020204030204" pitchFamily="34" charset="0"/>
              </a:rPr>
              <a:t>système scientiste </a:t>
            </a:r>
            <a:r>
              <a:rPr lang="fr-FR" dirty="0">
                <a:solidFill>
                  <a:srgbClr val="002060"/>
                </a:solidFill>
                <a:latin typeface="Calibri" panose="020F0502020204030204" pitchFamily="34" charset="0"/>
              </a:rPr>
              <a:t>vise à modifier le réel qui enferme l’humain</a:t>
            </a:r>
          </a:p>
          <a:p>
            <a:pPr algn="just">
              <a:buClr>
                <a:srgbClr val="002060"/>
              </a:buClr>
              <a:buFont typeface="Wingdings" panose="05000000000000000000" pitchFamily="2" charset="2"/>
              <a:buChar char="n"/>
            </a:pPr>
            <a:r>
              <a:rPr lang="fr-FR" dirty="0">
                <a:solidFill>
                  <a:srgbClr val="002060"/>
                </a:solidFill>
                <a:latin typeface="Calibri" panose="020F0502020204030204" pitchFamily="34" charset="0"/>
              </a:rPr>
              <a:t> L’idéologie du progrès en tant que système technoscientifique, culturel et politique entend réformer les esprits pour les préparer au nouveau monde, à une </a:t>
            </a:r>
            <a:r>
              <a:rPr lang="fr-FR" dirty="0">
                <a:solidFill>
                  <a:srgbClr val="D24726"/>
                </a:solidFill>
                <a:latin typeface="Calibri" panose="020F0502020204030204" pitchFamily="34" charset="0"/>
              </a:rPr>
              <a:t>nouvelle conception du récit anthropologique </a:t>
            </a:r>
            <a:r>
              <a:rPr lang="fr-FR" dirty="0">
                <a:solidFill>
                  <a:srgbClr val="002060"/>
                </a:solidFill>
                <a:latin typeface="Calibri" panose="020F0502020204030204" pitchFamily="34" charset="0"/>
              </a:rPr>
              <a:t>concernant l’homme,</a:t>
            </a:r>
          </a:p>
          <a:p>
            <a:pPr algn="just">
              <a:buClr>
                <a:srgbClr val="002060"/>
              </a:buClr>
              <a:buFont typeface="Wingdings" panose="05000000000000000000" pitchFamily="2" charset="2"/>
              <a:buChar char="n"/>
            </a:pPr>
            <a:r>
              <a:rPr lang="fr-FR" dirty="0">
                <a:solidFill>
                  <a:srgbClr val="002060"/>
                </a:solidFill>
                <a:latin typeface="Calibri" panose="020F0502020204030204" pitchFamily="34" charset="0"/>
              </a:rPr>
              <a:t> Le </a:t>
            </a:r>
            <a:r>
              <a:rPr lang="fr-FR" dirty="0">
                <a:solidFill>
                  <a:srgbClr val="D24726"/>
                </a:solidFill>
                <a:latin typeface="Calibri" panose="020F0502020204030204" pitchFamily="34" charset="0"/>
              </a:rPr>
              <a:t>consumérisme qui nous invite à consommer pour exister </a:t>
            </a:r>
            <a:r>
              <a:rPr lang="fr-FR" dirty="0">
                <a:solidFill>
                  <a:srgbClr val="002060"/>
                </a:solidFill>
                <a:latin typeface="Calibri" panose="020F0502020204030204" pitchFamily="34" charset="0"/>
              </a:rPr>
              <a:t>et nous conduit peu à peu à une </a:t>
            </a:r>
            <a:r>
              <a:rPr lang="fr-FR" dirty="0">
                <a:solidFill>
                  <a:srgbClr val="D24726"/>
                </a:solidFill>
                <a:latin typeface="Calibri" panose="020F0502020204030204" pitchFamily="34" charset="0"/>
              </a:rPr>
              <a:t>domestication par les objets et à leurs injonctions permanentes, </a:t>
            </a:r>
          </a:p>
          <a:p>
            <a:pPr algn="just">
              <a:buClr>
                <a:srgbClr val="002060"/>
              </a:buClr>
              <a:buFont typeface="Wingdings" panose="05000000000000000000" pitchFamily="2" charset="2"/>
              <a:buChar char="n"/>
            </a:pPr>
            <a:r>
              <a:rPr lang="fr-FR" dirty="0">
                <a:solidFill>
                  <a:srgbClr val="002060"/>
                </a:solidFill>
                <a:latin typeface="Calibri" panose="020F0502020204030204" pitchFamily="34" charset="0"/>
              </a:rPr>
              <a:t> Le </a:t>
            </a:r>
            <a:r>
              <a:rPr lang="fr-FR" dirty="0">
                <a:solidFill>
                  <a:srgbClr val="D24726"/>
                </a:solidFill>
                <a:latin typeface="Calibri" panose="020F0502020204030204" pitchFamily="34" charset="0"/>
              </a:rPr>
              <a:t>technicisme bureaucratique </a:t>
            </a:r>
            <a:r>
              <a:rPr lang="fr-FR" dirty="0">
                <a:solidFill>
                  <a:srgbClr val="002060"/>
                </a:solidFill>
                <a:latin typeface="Calibri" panose="020F0502020204030204" pitchFamily="34" charset="0"/>
              </a:rPr>
              <a:t>(le château décrit par Kafka) qui vise à formater et à faire rentrer la vie sociale dans un monde de normes, normes consommées par l’Intelligence Artificielle (IA), ce nouveau despote prétendant être au service de l’humain,</a:t>
            </a:r>
          </a:p>
          <a:p>
            <a:pPr algn="just">
              <a:buClr>
                <a:srgbClr val="002060"/>
              </a:buClr>
              <a:buFont typeface="Wingdings" panose="05000000000000000000" pitchFamily="2" charset="2"/>
              <a:buChar char="n"/>
            </a:pPr>
            <a:r>
              <a:rPr lang="fr-FR" dirty="0">
                <a:solidFill>
                  <a:srgbClr val="002060"/>
                </a:solidFill>
                <a:latin typeface="Calibri" panose="020F0502020204030204" pitchFamily="34" charset="0"/>
              </a:rPr>
              <a:t> </a:t>
            </a:r>
            <a:r>
              <a:rPr lang="fr-FR" dirty="0">
                <a:solidFill>
                  <a:srgbClr val="D24726"/>
                </a:solidFill>
                <a:latin typeface="Calibri" panose="020F0502020204030204" pitchFamily="34" charset="0"/>
              </a:rPr>
              <a:t>La techno-médecine </a:t>
            </a:r>
            <a:r>
              <a:rPr lang="fr-FR" dirty="0">
                <a:solidFill>
                  <a:srgbClr val="002060"/>
                </a:solidFill>
                <a:latin typeface="Calibri" panose="020F0502020204030204" pitchFamily="34" charset="0"/>
              </a:rPr>
              <a:t>où l‘interface avec le patient sera le recours à l’assistant (IA) contribuant à davantage déshumaniser le rapport malade/médecin.</a:t>
            </a:r>
          </a:p>
        </p:txBody>
      </p:sp>
      <p:pic>
        <p:nvPicPr>
          <p:cNvPr id="1026" name="Picture 2" descr="RÃ©sultat de recherche d'images pour &quot;la ville numÃ©rique&quot;">
            <a:extLst>
              <a:ext uri="{FF2B5EF4-FFF2-40B4-BE49-F238E27FC236}">
                <a16:creationId xmlns:a16="http://schemas.microsoft.com/office/drawing/2014/main" id="{F1858436-1556-4F61-BB01-BF5FDDB8C104}"/>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3071" y="2405807"/>
            <a:ext cx="3195367" cy="2494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10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34</a:t>
              </a:r>
            </a:p>
          </p:txBody>
        </p:sp>
      </p:grpSp>
      <p:pic>
        <p:nvPicPr>
          <p:cNvPr id="3074" name="Picture 2" descr="Never Say par Ruffenach">
            <a:extLst>
              <a:ext uri="{FF2B5EF4-FFF2-40B4-BE49-F238E27FC236}">
                <a16:creationId xmlns:a16="http://schemas.microsoft.com/office/drawing/2014/main" id="{F9D8DE72-C0F0-4A64-B15E-51F4C8FBB8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363" y="1500188"/>
            <a:ext cx="2643187" cy="361913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FBECB07-9CFE-4D36-99EF-17A009E3464B}"/>
              </a:ext>
            </a:extLst>
          </p:cNvPr>
          <p:cNvSpPr/>
          <p:nvPr/>
        </p:nvSpPr>
        <p:spPr>
          <a:xfrm>
            <a:off x="4086225" y="1895475"/>
            <a:ext cx="6800849" cy="3785652"/>
          </a:xfrm>
          <a:prstGeom prst="rect">
            <a:avLst/>
          </a:prstGeom>
        </p:spPr>
        <p:txBody>
          <a:bodyPr wrap="square">
            <a:spAutoFit/>
          </a:bodyPr>
          <a:lstStyle/>
          <a:p>
            <a:pPr algn="just"/>
            <a:r>
              <a:rPr lang="fr-FR" sz="2000" i="1" dirty="0">
                <a:solidFill>
                  <a:schemeClr val="bg2">
                    <a:lumMod val="10000"/>
                  </a:schemeClr>
                </a:solidFill>
                <a:latin typeface="Calibri" panose="020F0502020204030204" pitchFamily="34" charset="0"/>
              </a:rPr>
              <a:t>« </a:t>
            </a:r>
            <a:r>
              <a:rPr lang="fr-FR" sz="4000" i="1" dirty="0">
                <a:solidFill>
                  <a:srgbClr val="D24726"/>
                </a:solidFill>
                <a:latin typeface="Calibri" panose="020F0502020204030204" pitchFamily="34" charset="0"/>
              </a:rPr>
              <a:t>D</a:t>
            </a:r>
            <a:r>
              <a:rPr lang="fr-FR" sz="2000" i="1" dirty="0">
                <a:solidFill>
                  <a:schemeClr val="bg2">
                    <a:lumMod val="10000"/>
                  </a:schemeClr>
                </a:solidFill>
                <a:latin typeface="Calibri" panose="020F0502020204030204" pitchFamily="34" charset="0"/>
              </a:rPr>
              <a:t>e l’homme transparent à l’homme tout-puissant Gus avait presque naturellement glissé vers les recherches menées par RAY Kurzweil, le pape du transhumanisme. Vie éternelle, fin des maladies, oubli du passé, brûlé par la lumière incandescente d’un présent continu. </a:t>
            </a:r>
            <a:r>
              <a:rPr lang="fr-FR" sz="2000" b="1" i="1" dirty="0">
                <a:solidFill>
                  <a:srgbClr val="D24726"/>
                </a:solidFill>
                <a:latin typeface="Calibri" panose="020F0502020204030204" pitchFamily="34" charset="0"/>
              </a:rPr>
              <a:t>Kurzweil</a:t>
            </a:r>
            <a:r>
              <a:rPr lang="fr-FR" sz="2000" i="1" dirty="0">
                <a:solidFill>
                  <a:schemeClr val="bg2">
                    <a:lumMod val="10000"/>
                  </a:schemeClr>
                </a:solidFill>
                <a:latin typeface="Calibri" panose="020F0502020204030204" pitchFamily="34" charset="0"/>
              </a:rPr>
              <a:t> </a:t>
            </a:r>
            <a:r>
              <a:rPr lang="fr-FR" sz="2000" i="1" dirty="0">
                <a:solidFill>
                  <a:srgbClr val="D24726"/>
                </a:solidFill>
                <a:latin typeface="Calibri" panose="020F0502020204030204" pitchFamily="34" charset="0"/>
              </a:rPr>
              <a:t>promettait de construire Babel, une cité sans souffrance, sans fragilité et sans mémoire. L’immortalité était son étendard. </a:t>
            </a:r>
            <a:r>
              <a:rPr lang="fr-FR" sz="2000" i="1" dirty="0">
                <a:solidFill>
                  <a:schemeClr val="bg2">
                    <a:lumMod val="10000"/>
                  </a:schemeClr>
                </a:solidFill>
                <a:latin typeface="Calibri" panose="020F0502020204030204" pitchFamily="34" charset="0"/>
              </a:rPr>
              <a:t>Une immortalité dégagée de l’histoire, sans récit. Et la promesse de corps trafiqués à l’infini pour accéder à l’éternelle jeunesse des Dieux ».  </a:t>
            </a:r>
          </a:p>
          <a:p>
            <a:pPr algn="just"/>
            <a:endParaRPr lang="fr-FR" sz="2000" i="1" dirty="0">
              <a:solidFill>
                <a:schemeClr val="bg2">
                  <a:lumMod val="10000"/>
                </a:schemeClr>
              </a:solidFill>
              <a:latin typeface="Calibri" panose="020F0502020204030204" pitchFamily="34" charset="0"/>
            </a:endParaRPr>
          </a:p>
          <a:p>
            <a:pPr algn="just"/>
            <a:r>
              <a:rPr lang="fr-FR" sz="2000" dirty="0">
                <a:solidFill>
                  <a:schemeClr val="bg2">
                    <a:lumMod val="10000"/>
                  </a:schemeClr>
                </a:solidFill>
                <a:latin typeface="Calibri" panose="020F0502020204030204" pitchFamily="34" charset="0"/>
              </a:rPr>
              <a:t>Pascal RUFFENACH</a:t>
            </a:r>
          </a:p>
        </p:txBody>
      </p:sp>
      <p:sp>
        <p:nvSpPr>
          <p:cNvPr id="9" name="Titre 7">
            <a:extLst>
              <a:ext uri="{FF2B5EF4-FFF2-40B4-BE49-F238E27FC236}">
                <a16:creationId xmlns:a16="http://schemas.microsoft.com/office/drawing/2014/main" id="{6F7AB8A0-B0C6-49EC-8267-85CBB8777DA8}"/>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La civilisation transhumaniste</a:t>
            </a:r>
          </a:p>
        </p:txBody>
      </p:sp>
    </p:spTree>
    <p:extLst>
      <p:ext uri="{BB962C8B-B14F-4D97-AF65-F5344CB8AC3E}">
        <p14:creationId xmlns:p14="http://schemas.microsoft.com/office/powerpoint/2010/main" val="146587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35</a:t>
              </a:r>
            </a:p>
          </p:txBody>
        </p:sp>
      </p:grpSp>
      <p:sp>
        <p:nvSpPr>
          <p:cNvPr id="3" name="Rectangle 2">
            <a:extLst>
              <a:ext uri="{FF2B5EF4-FFF2-40B4-BE49-F238E27FC236}">
                <a16:creationId xmlns:a16="http://schemas.microsoft.com/office/drawing/2014/main" id="{AC4A9BDE-A33E-4F16-8A0E-86974751D045}"/>
              </a:ext>
            </a:extLst>
          </p:cNvPr>
          <p:cNvSpPr/>
          <p:nvPr/>
        </p:nvSpPr>
        <p:spPr>
          <a:xfrm>
            <a:off x="4963228" y="2643957"/>
            <a:ext cx="6096000" cy="2215991"/>
          </a:xfrm>
          <a:prstGeom prst="rect">
            <a:avLst/>
          </a:prstGeom>
        </p:spPr>
        <p:txBody>
          <a:bodyPr>
            <a:spAutoFit/>
          </a:bodyPr>
          <a:lstStyle/>
          <a:p>
            <a:r>
              <a:rPr lang="fr-FR" dirty="0"/>
              <a:t>« </a:t>
            </a:r>
            <a:r>
              <a:rPr lang="fr-FR" sz="4800" i="1" dirty="0">
                <a:solidFill>
                  <a:srgbClr val="D24726"/>
                </a:solidFill>
                <a:latin typeface="Calibri" panose="020F0502020204030204" pitchFamily="34" charset="0"/>
              </a:rPr>
              <a:t>C</a:t>
            </a:r>
            <a:r>
              <a:rPr lang="fr-FR" dirty="0">
                <a:solidFill>
                  <a:srgbClr val="002060"/>
                </a:solidFill>
              </a:rPr>
              <a:t>eux qui décideront de rester humains et refuseront de s'améliorer auront un sérieux handicap. Ils constitueront une sous-espèce et formeront les chimpanzés du futur ».</a:t>
            </a:r>
          </a:p>
          <a:p>
            <a:endParaRPr lang="fr-FR" dirty="0">
              <a:solidFill>
                <a:srgbClr val="002060"/>
              </a:solidFill>
            </a:endParaRPr>
          </a:p>
          <a:p>
            <a:r>
              <a:rPr lang="fr-FR" dirty="0">
                <a:solidFill>
                  <a:srgbClr val="002060"/>
                </a:solidFill>
              </a:rPr>
              <a:t>Kevin WARWICK  professeur de cybernétique à l'Université de Coventry</a:t>
            </a:r>
          </a:p>
        </p:txBody>
      </p:sp>
      <p:pic>
        <p:nvPicPr>
          <p:cNvPr id="7170" name="Picture 2" descr="Kevin Warwick 3.jpg">
            <a:extLst>
              <a:ext uri="{FF2B5EF4-FFF2-40B4-BE49-F238E27FC236}">
                <a16:creationId xmlns:a16="http://schemas.microsoft.com/office/drawing/2014/main" id="{85D3164E-D5DF-4A69-B8BD-796BF1C02B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49" y="1747838"/>
            <a:ext cx="3437825" cy="4138612"/>
          </a:xfrm>
          <a:prstGeom prst="rect">
            <a:avLst/>
          </a:prstGeom>
          <a:noFill/>
          <a:extLst>
            <a:ext uri="{909E8E84-426E-40DD-AFC4-6F175D3DCCD1}">
              <a14:hiddenFill xmlns:a14="http://schemas.microsoft.com/office/drawing/2010/main">
                <a:solidFill>
                  <a:srgbClr val="FFFFFF"/>
                </a:solidFill>
              </a14:hiddenFill>
            </a:ext>
          </a:extLst>
        </p:spPr>
      </p:pic>
      <p:sp>
        <p:nvSpPr>
          <p:cNvPr id="9" name="Titre 7">
            <a:extLst>
              <a:ext uri="{FF2B5EF4-FFF2-40B4-BE49-F238E27FC236}">
                <a16:creationId xmlns:a16="http://schemas.microsoft.com/office/drawing/2014/main" id="{F6341F78-B4CE-46DD-90D6-0D4E5E4A270A}"/>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La civilisation transhumaniste</a:t>
            </a:r>
          </a:p>
        </p:txBody>
      </p:sp>
    </p:spTree>
    <p:extLst>
      <p:ext uri="{BB962C8B-B14F-4D97-AF65-F5344CB8AC3E}">
        <p14:creationId xmlns:p14="http://schemas.microsoft.com/office/powerpoint/2010/main" val="2646693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36</a:t>
              </a:r>
            </a:p>
          </p:txBody>
        </p:sp>
      </p:grpSp>
      <p:sp>
        <p:nvSpPr>
          <p:cNvPr id="3" name="Rectangle 2">
            <a:extLst>
              <a:ext uri="{FF2B5EF4-FFF2-40B4-BE49-F238E27FC236}">
                <a16:creationId xmlns:a16="http://schemas.microsoft.com/office/drawing/2014/main" id="{AC4A9BDE-A33E-4F16-8A0E-86974751D045}"/>
              </a:ext>
            </a:extLst>
          </p:cNvPr>
          <p:cNvSpPr/>
          <p:nvPr/>
        </p:nvSpPr>
        <p:spPr>
          <a:xfrm>
            <a:off x="5063012" y="1596352"/>
            <a:ext cx="6096000" cy="4801314"/>
          </a:xfrm>
          <a:prstGeom prst="rect">
            <a:avLst/>
          </a:prstGeom>
        </p:spPr>
        <p:txBody>
          <a:bodyPr>
            <a:spAutoFit/>
          </a:bodyPr>
          <a:lstStyle/>
          <a:p>
            <a:pPr algn="just"/>
            <a:r>
              <a:rPr lang="fr-FR" dirty="0">
                <a:latin typeface="Calibri Light" panose="020F0302020204030204" pitchFamily="34" charset="0"/>
              </a:rPr>
              <a:t> </a:t>
            </a:r>
            <a:r>
              <a:rPr lang="fr-FR" sz="2400" b="1" dirty="0">
                <a:solidFill>
                  <a:srgbClr val="002060"/>
                </a:solidFill>
                <a:latin typeface="Calibri Light" panose="020F0302020204030204" pitchFamily="34" charset="0"/>
              </a:rPr>
              <a:t>La lecture du </a:t>
            </a:r>
            <a:r>
              <a:rPr lang="fr-FR" sz="2400" b="1" dirty="0">
                <a:solidFill>
                  <a:srgbClr val="D24726"/>
                </a:solidFill>
                <a:latin typeface="Calibri Light" panose="020F0302020204030204" pitchFamily="34" charset="0"/>
              </a:rPr>
              <a:t>«</a:t>
            </a:r>
            <a:r>
              <a:rPr lang="fr-FR" sz="2400" b="1" dirty="0">
                <a:solidFill>
                  <a:srgbClr val="002060"/>
                </a:solidFill>
                <a:latin typeface="Calibri Light" panose="020F0302020204030204" pitchFamily="34" charset="0"/>
              </a:rPr>
              <a:t> </a:t>
            </a:r>
            <a:r>
              <a:rPr lang="fr-FR" sz="2400" b="1" dirty="0">
                <a:solidFill>
                  <a:srgbClr val="D24726"/>
                </a:solidFill>
                <a:latin typeface="Calibri Light" panose="020F0302020204030204" pitchFamily="34" charset="0"/>
              </a:rPr>
              <a:t>meilleur des mondes »</a:t>
            </a:r>
            <a:r>
              <a:rPr lang="fr-FR" sz="2400" b="1" dirty="0">
                <a:solidFill>
                  <a:srgbClr val="002060"/>
                </a:solidFill>
                <a:latin typeface="Calibri Light" panose="020F0302020204030204" pitchFamily="34" charset="0"/>
              </a:rPr>
              <a:t>, </a:t>
            </a:r>
            <a:r>
              <a:rPr lang="fr-FR" sz="2400" b="1" dirty="0">
                <a:solidFill>
                  <a:srgbClr val="D24726"/>
                </a:solidFill>
                <a:latin typeface="Calibri Light" panose="020F0302020204030204" pitchFamily="34" charset="0"/>
              </a:rPr>
              <a:t>le film « </a:t>
            </a:r>
            <a:r>
              <a:rPr lang="fr-FR" sz="2400" b="1" dirty="0" err="1">
                <a:solidFill>
                  <a:srgbClr val="D24726"/>
                </a:solidFill>
                <a:latin typeface="Calibri Light" panose="020F0302020204030204" pitchFamily="34" charset="0"/>
              </a:rPr>
              <a:t>Gattaca</a:t>
            </a:r>
            <a:r>
              <a:rPr lang="fr-FR" sz="2400" b="1" dirty="0">
                <a:solidFill>
                  <a:srgbClr val="D24726"/>
                </a:solidFill>
                <a:latin typeface="Calibri Light" panose="020F0302020204030204" pitchFamily="34" charset="0"/>
              </a:rPr>
              <a:t> »,</a:t>
            </a:r>
            <a:r>
              <a:rPr lang="fr-FR" sz="2400" b="1" dirty="0">
                <a:solidFill>
                  <a:srgbClr val="002060"/>
                </a:solidFill>
                <a:latin typeface="Calibri Light" panose="020F0302020204030204" pitchFamily="34" charset="0"/>
              </a:rPr>
              <a:t> ou d’autres récits dystopiques [Voire les œuvres de </a:t>
            </a:r>
            <a:r>
              <a:rPr lang="fr-FR" sz="2400" b="1" dirty="0">
                <a:solidFill>
                  <a:srgbClr val="D24726"/>
                </a:solidFill>
                <a:latin typeface="Calibri Light" panose="020F0302020204030204" pitchFamily="34" charset="0"/>
              </a:rPr>
              <a:t>René BARJARVEL</a:t>
            </a:r>
            <a:r>
              <a:rPr lang="fr-FR" sz="2400" b="1" dirty="0">
                <a:solidFill>
                  <a:srgbClr val="002060"/>
                </a:solidFill>
                <a:latin typeface="Calibri Light" panose="020F0302020204030204" pitchFamily="34" charset="0"/>
              </a:rPr>
              <a:t>) promettent l’avènement de technologies fascinantes et l’affranchissement de toutes les servitudes, de toutes les corvées auxquelles l’humanité fut astreinte </a:t>
            </a:r>
            <a:r>
              <a:rPr lang="fr-FR" b="1" dirty="0">
                <a:solidFill>
                  <a:srgbClr val="002060"/>
                </a:solidFill>
                <a:latin typeface="Calibri Light" panose="020F0302020204030204" pitchFamily="34" charset="0"/>
              </a:rPr>
              <a:t>.</a:t>
            </a:r>
          </a:p>
          <a:p>
            <a:pPr algn="just"/>
            <a:endParaRPr lang="fr-FR" b="1" dirty="0">
              <a:solidFill>
                <a:srgbClr val="002060"/>
              </a:solidFill>
              <a:latin typeface="Calibri Light" panose="020F0302020204030204" pitchFamily="34" charset="0"/>
            </a:endParaRPr>
          </a:p>
          <a:p>
            <a:pPr algn="just"/>
            <a:r>
              <a:rPr lang="fr-FR" sz="2400" b="1" dirty="0">
                <a:solidFill>
                  <a:srgbClr val="002060"/>
                </a:solidFill>
                <a:latin typeface="Calibri Light" panose="020F0302020204030204" pitchFamily="34" charset="0"/>
              </a:rPr>
              <a:t>Avec </a:t>
            </a:r>
            <a:r>
              <a:rPr lang="fr-FR" sz="2400" b="1" dirty="0">
                <a:solidFill>
                  <a:srgbClr val="D24726"/>
                </a:solidFill>
                <a:latin typeface="Calibri Light" panose="020F0302020204030204" pitchFamily="34" charset="0"/>
              </a:rPr>
              <a:t>le transhumanisme </a:t>
            </a:r>
            <a:r>
              <a:rPr lang="fr-FR" sz="2400" b="1" dirty="0">
                <a:solidFill>
                  <a:srgbClr val="002060"/>
                </a:solidFill>
                <a:latin typeface="Calibri Light" panose="020F0302020204030204" pitchFamily="34" charset="0"/>
              </a:rPr>
              <a:t>nous sommes bel et bien face à l’avènement d’une nouvelle métaphysique  qui redéfinit l’homme et le projettera dans une nouvelle ère de la technologie abolissant les interdits d’hier.</a:t>
            </a:r>
          </a:p>
        </p:txBody>
      </p:sp>
      <p:pic>
        <p:nvPicPr>
          <p:cNvPr id="8194" name="Picture 2" descr="RÃ©sultat de recherche d'images pour &quot;GATTACA DÃ©cors orangÃ©s&quot;">
            <a:extLst>
              <a:ext uri="{FF2B5EF4-FFF2-40B4-BE49-F238E27FC236}">
                <a16:creationId xmlns:a16="http://schemas.microsoft.com/office/drawing/2014/main" id="{019DF7A4-EC84-4E21-8491-3506BA80FC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425" r="18665"/>
          <a:stretch/>
        </p:blipFill>
        <p:spPr bwMode="auto">
          <a:xfrm>
            <a:off x="521207" y="2097226"/>
            <a:ext cx="4170423" cy="3198674"/>
          </a:xfrm>
          <a:prstGeom prst="rect">
            <a:avLst/>
          </a:prstGeom>
          <a:noFill/>
          <a:extLst>
            <a:ext uri="{909E8E84-426E-40DD-AFC4-6F175D3DCCD1}">
              <a14:hiddenFill xmlns:a14="http://schemas.microsoft.com/office/drawing/2010/main">
                <a:solidFill>
                  <a:srgbClr val="FFFFFF"/>
                </a:solidFill>
              </a14:hiddenFill>
            </a:ext>
          </a:extLst>
        </p:spPr>
      </p:pic>
      <p:sp>
        <p:nvSpPr>
          <p:cNvPr id="9" name="Titre 7">
            <a:extLst>
              <a:ext uri="{FF2B5EF4-FFF2-40B4-BE49-F238E27FC236}">
                <a16:creationId xmlns:a16="http://schemas.microsoft.com/office/drawing/2014/main" id="{19F21C2F-03AA-4DC9-9993-21D276D23FC3}"/>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La civilisation transhumaniste</a:t>
            </a:r>
          </a:p>
        </p:txBody>
      </p:sp>
    </p:spTree>
    <p:extLst>
      <p:ext uri="{BB962C8B-B14F-4D97-AF65-F5344CB8AC3E}">
        <p14:creationId xmlns:p14="http://schemas.microsoft.com/office/powerpoint/2010/main" val="318798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37</a:t>
              </a:r>
            </a:p>
          </p:txBody>
        </p:sp>
      </p:grpSp>
      <p:sp>
        <p:nvSpPr>
          <p:cNvPr id="2" name="Rectangle 1">
            <a:extLst>
              <a:ext uri="{FF2B5EF4-FFF2-40B4-BE49-F238E27FC236}">
                <a16:creationId xmlns:a16="http://schemas.microsoft.com/office/drawing/2014/main" id="{86396A73-FED2-437A-8F65-9B526A012E41}"/>
              </a:ext>
            </a:extLst>
          </p:cNvPr>
          <p:cNvSpPr/>
          <p:nvPr/>
        </p:nvSpPr>
        <p:spPr>
          <a:xfrm>
            <a:off x="4698910" y="1267400"/>
            <a:ext cx="6385530" cy="5386090"/>
          </a:xfrm>
          <a:prstGeom prst="rect">
            <a:avLst/>
          </a:prstGeom>
        </p:spPr>
        <p:txBody>
          <a:bodyPr wrap="square">
            <a:spAutoFit/>
          </a:bodyPr>
          <a:lstStyle/>
          <a:p>
            <a:r>
              <a:rPr lang="fr-FR" sz="3200" dirty="0">
                <a:solidFill>
                  <a:srgbClr val="D24726"/>
                </a:solidFill>
                <a:latin typeface="Calibri" panose="020F0502020204030204" pitchFamily="34" charset="0"/>
              </a:rPr>
              <a:t>La modernité </a:t>
            </a:r>
          </a:p>
          <a:p>
            <a:pPr algn="just"/>
            <a:r>
              <a:rPr lang="fr-FR" sz="2000" i="1" dirty="0">
                <a:solidFill>
                  <a:schemeClr val="bg2">
                    <a:lumMod val="10000"/>
                  </a:schemeClr>
                </a:solidFill>
                <a:latin typeface="Calibri" panose="020F0502020204030204" pitchFamily="34" charset="0"/>
              </a:rPr>
              <a:t>« </a:t>
            </a:r>
            <a:r>
              <a:rPr lang="fr-FR" sz="4000" i="1" dirty="0">
                <a:solidFill>
                  <a:srgbClr val="D24726"/>
                </a:solidFill>
                <a:latin typeface="Calibri" panose="020F0502020204030204" pitchFamily="34" charset="0"/>
              </a:rPr>
              <a:t>O</a:t>
            </a:r>
            <a:r>
              <a:rPr lang="fr-FR" sz="2000" i="1" dirty="0">
                <a:solidFill>
                  <a:schemeClr val="bg2">
                    <a:lumMod val="10000"/>
                  </a:schemeClr>
                </a:solidFill>
                <a:latin typeface="Calibri" panose="020F0502020204030204" pitchFamily="34" charset="0"/>
              </a:rPr>
              <a:t>n ne comprend rien au monde moderne tant que l’on ne perçoit pas que tout est fait pour empêcher l’homme d’avoir une vie intérieure…. » </a:t>
            </a:r>
          </a:p>
          <a:p>
            <a:endParaRPr lang="fr-FR" sz="2000" dirty="0">
              <a:solidFill>
                <a:schemeClr val="bg2">
                  <a:lumMod val="10000"/>
                </a:schemeClr>
              </a:solidFill>
              <a:latin typeface="Calibri" panose="020F0502020204030204" pitchFamily="34" charset="0"/>
            </a:endParaRPr>
          </a:p>
          <a:p>
            <a:r>
              <a:rPr lang="fr-FR" sz="2000" dirty="0">
                <a:solidFill>
                  <a:schemeClr val="bg2">
                    <a:lumMod val="10000"/>
                  </a:schemeClr>
                </a:solidFill>
                <a:latin typeface="Calibri" panose="020F0502020204030204" pitchFamily="34" charset="0"/>
              </a:rPr>
              <a:t>Georges BERNANOS</a:t>
            </a:r>
          </a:p>
          <a:p>
            <a:endParaRPr lang="fr-FR" sz="800" dirty="0">
              <a:solidFill>
                <a:schemeClr val="bg2">
                  <a:lumMod val="10000"/>
                </a:schemeClr>
              </a:solidFill>
              <a:latin typeface="Calibri" panose="020F0502020204030204" pitchFamily="34" charset="0"/>
            </a:endParaRPr>
          </a:p>
          <a:p>
            <a:r>
              <a:rPr lang="fr-FR" sz="3200" dirty="0">
                <a:solidFill>
                  <a:srgbClr val="D24726"/>
                </a:solidFill>
                <a:latin typeface="Calibri" panose="020F0502020204030204" pitchFamily="34" charset="0"/>
              </a:rPr>
              <a:t>La postmodernité</a:t>
            </a:r>
          </a:p>
          <a:p>
            <a:pPr algn="just"/>
            <a:r>
              <a:rPr lang="fr-FR" sz="2000" i="1" dirty="0">
                <a:solidFill>
                  <a:schemeClr val="bg2">
                    <a:lumMod val="10000"/>
                  </a:schemeClr>
                </a:solidFill>
                <a:latin typeface="Calibri" panose="020F0502020204030204" pitchFamily="34" charset="0"/>
              </a:rPr>
              <a:t>« </a:t>
            </a:r>
            <a:r>
              <a:rPr lang="fr-FR" sz="4000" i="1" dirty="0">
                <a:solidFill>
                  <a:srgbClr val="D24726"/>
                </a:solidFill>
                <a:latin typeface="Calibri" panose="020F0502020204030204" pitchFamily="34" charset="0"/>
              </a:rPr>
              <a:t>O</a:t>
            </a:r>
            <a:r>
              <a:rPr lang="fr-FR" sz="2000" i="1" dirty="0">
                <a:solidFill>
                  <a:schemeClr val="bg2">
                    <a:lumMod val="10000"/>
                  </a:schemeClr>
                </a:solidFill>
                <a:latin typeface="Calibri" panose="020F0502020204030204" pitchFamily="34" charset="0"/>
              </a:rPr>
              <a:t>n ne comprend rien à la postmodernité si l’on ne prend pas conscience que tout est fait pour faire disparaître l’homme ». </a:t>
            </a:r>
          </a:p>
          <a:p>
            <a:pPr algn="just"/>
            <a:endParaRPr lang="fr-FR" sz="2000" dirty="0">
              <a:solidFill>
                <a:schemeClr val="bg2">
                  <a:lumMod val="10000"/>
                </a:schemeClr>
              </a:solidFill>
              <a:latin typeface="Calibri" panose="020F0502020204030204" pitchFamily="34" charset="0"/>
            </a:endParaRPr>
          </a:p>
          <a:p>
            <a:pPr algn="just"/>
            <a:r>
              <a:rPr lang="fr-FR" sz="2000" dirty="0">
                <a:solidFill>
                  <a:schemeClr val="bg2">
                    <a:lumMod val="10000"/>
                  </a:schemeClr>
                </a:solidFill>
                <a:latin typeface="Calibri" panose="020F0502020204030204" pitchFamily="34" charset="0"/>
              </a:rPr>
              <a:t>Bertrand VERGELY  Citation extraite de la préface ‘La déconstruction de l’homme’</a:t>
            </a:r>
          </a:p>
        </p:txBody>
      </p:sp>
      <p:pic>
        <p:nvPicPr>
          <p:cNvPr id="2052" name="Picture 4" descr="RÃ©sultat de recherche d'images pour &quot;la france contre les robots&quot;">
            <a:extLst>
              <a:ext uri="{FF2B5EF4-FFF2-40B4-BE49-F238E27FC236}">
                <a16:creationId xmlns:a16="http://schemas.microsoft.com/office/drawing/2014/main" id="{52B21961-6332-4A27-96B5-2F07B7752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844" y="1317804"/>
            <a:ext cx="1604255" cy="26432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Ã©sultat de recherche d'images pour &quot;Bertrand Vergely&quot;">
            <a:extLst>
              <a:ext uri="{FF2B5EF4-FFF2-40B4-BE49-F238E27FC236}">
                <a16:creationId xmlns:a16="http://schemas.microsoft.com/office/drawing/2014/main" id="{6545108C-FC7C-471E-A1FE-2CFE25BBAED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816" r="16166"/>
          <a:stretch/>
        </p:blipFill>
        <p:spPr bwMode="auto">
          <a:xfrm>
            <a:off x="575527" y="4049859"/>
            <a:ext cx="1722199" cy="2532009"/>
          </a:xfrm>
          <a:prstGeom prst="rect">
            <a:avLst/>
          </a:prstGeom>
          <a:noFill/>
          <a:extLst>
            <a:ext uri="{909E8E84-426E-40DD-AFC4-6F175D3DCCD1}">
              <a14:hiddenFill xmlns:a14="http://schemas.microsoft.com/office/drawing/2010/main">
                <a:solidFill>
                  <a:srgbClr val="FFFFFF"/>
                </a:solidFill>
              </a14:hiddenFill>
            </a:ext>
          </a:extLst>
        </p:spPr>
      </p:pic>
      <p:sp>
        <p:nvSpPr>
          <p:cNvPr id="9" name="Titre 7">
            <a:extLst>
              <a:ext uri="{FF2B5EF4-FFF2-40B4-BE49-F238E27FC236}">
                <a16:creationId xmlns:a16="http://schemas.microsoft.com/office/drawing/2014/main" id="{6556DF19-EEFA-4824-86F3-9FC49B45D3A5}"/>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La civilisation de l’homme augmenté</a:t>
            </a:r>
          </a:p>
        </p:txBody>
      </p:sp>
    </p:spTree>
    <p:extLst>
      <p:ext uri="{BB962C8B-B14F-4D97-AF65-F5344CB8AC3E}">
        <p14:creationId xmlns:p14="http://schemas.microsoft.com/office/powerpoint/2010/main" val="193024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38</a:t>
              </a:r>
            </a:p>
          </p:txBody>
        </p:sp>
      </p:grpSp>
      <p:sp>
        <p:nvSpPr>
          <p:cNvPr id="2" name="Rectangle 1">
            <a:extLst>
              <a:ext uri="{FF2B5EF4-FFF2-40B4-BE49-F238E27FC236}">
                <a16:creationId xmlns:a16="http://schemas.microsoft.com/office/drawing/2014/main" id="{86396A73-FED2-437A-8F65-9B526A012E41}"/>
              </a:ext>
            </a:extLst>
          </p:cNvPr>
          <p:cNvSpPr/>
          <p:nvPr/>
        </p:nvSpPr>
        <p:spPr>
          <a:xfrm>
            <a:off x="5068067" y="674439"/>
            <a:ext cx="6096000" cy="3170099"/>
          </a:xfrm>
          <a:prstGeom prst="rect">
            <a:avLst/>
          </a:prstGeom>
        </p:spPr>
        <p:txBody>
          <a:bodyPr>
            <a:spAutoFit/>
          </a:bodyPr>
          <a:lstStyle/>
          <a:p>
            <a:r>
              <a:rPr lang="fr-FR" sz="3200" dirty="0">
                <a:solidFill>
                  <a:srgbClr val="D24726"/>
                </a:solidFill>
                <a:latin typeface="Calibri" panose="020F0502020204030204" pitchFamily="34" charset="0"/>
              </a:rPr>
              <a:t> </a:t>
            </a:r>
            <a:endParaRPr lang="fr-FR" sz="2000" dirty="0">
              <a:solidFill>
                <a:schemeClr val="bg2">
                  <a:lumMod val="10000"/>
                </a:schemeClr>
              </a:solidFill>
              <a:latin typeface="Calibri" panose="020F0502020204030204" pitchFamily="34" charset="0"/>
            </a:endParaRPr>
          </a:p>
          <a:p>
            <a:endParaRPr lang="fr-FR" sz="2000" dirty="0">
              <a:solidFill>
                <a:schemeClr val="bg2">
                  <a:lumMod val="10000"/>
                </a:schemeClr>
              </a:solidFill>
              <a:latin typeface="Calibri" panose="020F0502020204030204" pitchFamily="34" charset="0"/>
            </a:endParaRPr>
          </a:p>
          <a:p>
            <a:pPr algn="just"/>
            <a:r>
              <a:rPr lang="fr-FR" sz="2000" i="1" dirty="0">
                <a:solidFill>
                  <a:schemeClr val="bg2">
                    <a:lumMod val="10000"/>
                  </a:schemeClr>
                </a:solidFill>
                <a:latin typeface="Calibri" panose="020F0502020204030204" pitchFamily="34" charset="0"/>
              </a:rPr>
              <a:t>«</a:t>
            </a:r>
            <a:r>
              <a:rPr lang="fr-FR" sz="4800" i="1" dirty="0">
                <a:solidFill>
                  <a:srgbClr val="D24726"/>
                </a:solidFill>
                <a:latin typeface="Calibri" panose="020F0502020204030204" pitchFamily="34" charset="0"/>
              </a:rPr>
              <a:t>C</a:t>
            </a:r>
            <a:r>
              <a:rPr lang="fr-FR" sz="2000" i="1" dirty="0">
                <a:solidFill>
                  <a:schemeClr val="bg2">
                    <a:lumMod val="10000"/>
                  </a:schemeClr>
                </a:solidFill>
                <a:latin typeface="Calibri" panose="020F0502020204030204" pitchFamily="34" charset="0"/>
              </a:rPr>
              <a:t>e que le progrès technologique a détruit c’est l’humble préférence du proche et du prochain, le savoir être soi-même dont Montaigne nous entretenait comme la plus grande chose au monde…» </a:t>
            </a:r>
          </a:p>
          <a:p>
            <a:pPr algn="just"/>
            <a:endParaRPr lang="fr-FR" sz="2000" dirty="0">
              <a:solidFill>
                <a:schemeClr val="bg2">
                  <a:lumMod val="10000"/>
                </a:schemeClr>
              </a:solidFill>
              <a:latin typeface="Calibri" panose="020F0502020204030204" pitchFamily="34" charset="0"/>
            </a:endParaRPr>
          </a:p>
          <a:p>
            <a:endParaRPr lang="fr-FR" sz="2000" dirty="0">
              <a:solidFill>
                <a:schemeClr val="bg2">
                  <a:lumMod val="10000"/>
                </a:schemeClr>
              </a:solidFill>
              <a:latin typeface="Calibri" panose="020F0502020204030204" pitchFamily="34" charset="0"/>
            </a:endParaRPr>
          </a:p>
        </p:txBody>
      </p:sp>
      <p:pic>
        <p:nvPicPr>
          <p:cNvPr id="5122" name="Picture 2" descr="RÃ©sultat de recherche d'images pour &quot;PAUL VIRILIO&quot;">
            <a:extLst>
              <a:ext uri="{FF2B5EF4-FFF2-40B4-BE49-F238E27FC236}">
                <a16:creationId xmlns:a16="http://schemas.microsoft.com/office/drawing/2014/main" id="{3061A6AA-F2D4-475F-95E7-9186670BBB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300"/>
          <a:stretch/>
        </p:blipFill>
        <p:spPr bwMode="auto">
          <a:xfrm>
            <a:off x="521207" y="1676400"/>
            <a:ext cx="3815418" cy="406241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CF62DF3-43E7-4A49-A77B-90F26DA9F9CE}"/>
              </a:ext>
            </a:extLst>
          </p:cNvPr>
          <p:cNvSpPr/>
          <p:nvPr/>
        </p:nvSpPr>
        <p:spPr>
          <a:xfrm>
            <a:off x="5068067" y="3347646"/>
            <a:ext cx="6167643" cy="1446550"/>
          </a:xfrm>
          <a:prstGeom prst="rect">
            <a:avLst/>
          </a:prstGeom>
        </p:spPr>
        <p:txBody>
          <a:bodyPr wrap="square">
            <a:spAutoFit/>
          </a:bodyPr>
          <a:lstStyle/>
          <a:p>
            <a:pPr algn="just"/>
            <a:r>
              <a:rPr lang="fr-FR" sz="4800" i="1" dirty="0">
                <a:solidFill>
                  <a:srgbClr val="D24726"/>
                </a:solidFill>
                <a:latin typeface="Calibri" panose="020F0502020204030204" pitchFamily="34" charset="0"/>
              </a:rPr>
              <a:t>L</a:t>
            </a:r>
            <a:r>
              <a:rPr lang="fr-FR" sz="2000" i="1" dirty="0">
                <a:solidFill>
                  <a:schemeClr val="bg2">
                    <a:lumMod val="10000"/>
                  </a:schemeClr>
                </a:solidFill>
                <a:latin typeface="Calibri" panose="020F0502020204030204" pitchFamily="34" charset="0"/>
              </a:rPr>
              <a:t>es dangers de la nouvelle robotique ce n’est pas le robot contre l’homme, ce n’est plus le robot sans l’homme  c’est le robot dans l’homme, le robot avalé.</a:t>
            </a:r>
          </a:p>
        </p:txBody>
      </p:sp>
      <p:sp>
        <p:nvSpPr>
          <p:cNvPr id="5" name="Rectangle 4">
            <a:extLst>
              <a:ext uri="{FF2B5EF4-FFF2-40B4-BE49-F238E27FC236}">
                <a16:creationId xmlns:a16="http://schemas.microsoft.com/office/drawing/2014/main" id="{6E57F4B2-9731-4652-9036-15BFC3BA863E}"/>
              </a:ext>
            </a:extLst>
          </p:cNvPr>
          <p:cNvSpPr/>
          <p:nvPr/>
        </p:nvSpPr>
        <p:spPr>
          <a:xfrm>
            <a:off x="5156137" y="5092184"/>
            <a:ext cx="4641976" cy="461665"/>
          </a:xfrm>
          <a:prstGeom prst="rect">
            <a:avLst/>
          </a:prstGeom>
        </p:spPr>
        <p:txBody>
          <a:bodyPr wrap="none">
            <a:spAutoFit/>
          </a:bodyPr>
          <a:lstStyle/>
          <a:p>
            <a:pPr algn="just"/>
            <a:r>
              <a:rPr lang="fr-FR" sz="2400" dirty="0">
                <a:solidFill>
                  <a:schemeClr val="bg2">
                    <a:lumMod val="10000"/>
                  </a:schemeClr>
                </a:solidFill>
                <a:latin typeface="Calibri" panose="020F0502020204030204" pitchFamily="34" charset="0"/>
              </a:rPr>
              <a:t>Paul Virilio Urbaniste et Philosophe</a:t>
            </a:r>
          </a:p>
        </p:txBody>
      </p:sp>
      <p:sp>
        <p:nvSpPr>
          <p:cNvPr id="13" name="Titre 7">
            <a:extLst>
              <a:ext uri="{FF2B5EF4-FFF2-40B4-BE49-F238E27FC236}">
                <a16:creationId xmlns:a16="http://schemas.microsoft.com/office/drawing/2014/main" id="{1EE3F16C-5DF0-4017-BCA2-EC17F1805A49}"/>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La civilisation de l’homme augmenté</a:t>
            </a:r>
          </a:p>
        </p:txBody>
      </p:sp>
    </p:spTree>
    <p:extLst>
      <p:ext uri="{BB962C8B-B14F-4D97-AF65-F5344CB8AC3E}">
        <p14:creationId xmlns:p14="http://schemas.microsoft.com/office/powerpoint/2010/main" val="20161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39</a:t>
              </a:r>
            </a:p>
          </p:txBody>
        </p:sp>
      </p:grpSp>
      <p:sp>
        <p:nvSpPr>
          <p:cNvPr id="42" name="Titre 7">
            <a:extLst>
              <a:ext uri="{FF2B5EF4-FFF2-40B4-BE49-F238E27FC236}">
                <a16:creationId xmlns:a16="http://schemas.microsoft.com/office/drawing/2014/main" id="{45C274DA-75E1-4054-84D4-2FD734B19D66}"/>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Le phénomène de la croissance technicienne </a:t>
            </a:r>
          </a:p>
        </p:txBody>
      </p:sp>
      <p:sp>
        <p:nvSpPr>
          <p:cNvPr id="2" name="Rectangle 1">
            <a:extLst>
              <a:ext uri="{FF2B5EF4-FFF2-40B4-BE49-F238E27FC236}">
                <a16:creationId xmlns:a16="http://schemas.microsoft.com/office/drawing/2014/main" id="{86396A73-FED2-437A-8F65-9B526A012E41}"/>
              </a:ext>
            </a:extLst>
          </p:cNvPr>
          <p:cNvSpPr/>
          <p:nvPr/>
        </p:nvSpPr>
        <p:spPr>
          <a:xfrm>
            <a:off x="5068067" y="1603855"/>
            <a:ext cx="6096000" cy="3724096"/>
          </a:xfrm>
          <a:prstGeom prst="rect">
            <a:avLst/>
          </a:prstGeom>
        </p:spPr>
        <p:txBody>
          <a:bodyPr>
            <a:spAutoFit/>
          </a:bodyPr>
          <a:lstStyle/>
          <a:p>
            <a:r>
              <a:rPr lang="fr-FR" sz="3200" dirty="0">
                <a:solidFill>
                  <a:srgbClr val="D24726"/>
                </a:solidFill>
                <a:latin typeface="Calibri" panose="020F0502020204030204" pitchFamily="34" charset="0"/>
              </a:rPr>
              <a:t> </a:t>
            </a:r>
            <a:endParaRPr lang="fr-FR" sz="2000" dirty="0">
              <a:solidFill>
                <a:schemeClr val="bg2">
                  <a:lumMod val="10000"/>
                </a:schemeClr>
              </a:solidFill>
              <a:latin typeface="Calibri" panose="020F0502020204030204" pitchFamily="34" charset="0"/>
            </a:endParaRPr>
          </a:p>
          <a:p>
            <a:pPr algn="just"/>
            <a:r>
              <a:rPr lang="fr-FR" dirty="0"/>
              <a:t>«</a:t>
            </a:r>
            <a:r>
              <a:rPr lang="fr-FR" sz="4800" i="1" dirty="0">
                <a:solidFill>
                  <a:srgbClr val="D24726"/>
                </a:solidFill>
                <a:latin typeface="Calibri" panose="020F0502020204030204" pitchFamily="34" charset="0"/>
              </a:rPr>
              <a:t> C</a:t>
            </a:r>
            <a:r>
              <a:rPr lang="fr-FR" i="1" dirty="0"/>
              <a:t>e qui caractérise aujourd’hui notre société, ce n’est plus ni le capital ni le capitalisme mais </a:t>
            </a:r>
            <a:r>
              <a:rPr lang="fr-FR" i="1" u="sng" dirty="0"/>
              <a:t>le phénomène de la croissance technicienne</a:t>
            </a:r>
            <a:r>
              <a:rPr lang="fr-FR" i="1" dirty="0"/>
              <a:t>. » </a:t>
            </a:r>
          </a:p>
          <a:p>
            <a:pPr algn="just"/>
            <a:endParaRPr lang="fr-FR" dirty="0"/>
          </a:p>
          <a:p>
            <a:pPr algn="just"/>
            <a:r>
              <a:rPr lang="fr-FR" u="sng" dirty="0"/>
              <a:t>« </a:t>
            </a:r>
            <a:r>
              <a:rPr lang="fr-FR" sz="4800" i="1" dirty="0">
                <a:solidFill>
                  <a:srgbClr val="D24726"/>
                </a:solidFill>
                <a:latin typeface="Calibri" panose="020F0502020204030204" pitchFamily="34" charset="0"/>
              </a:rPr>
              <a:t>L</a:t>
            </a:r>
            <a:r>
              <a:rPr lang="fr-FR" i="1" dirty="0"/>
              <a:t>a commune mesure entre l’homme et la technique c’est précisément la rationalité et comme la technique est produite selon un processus de rationalité…soit la technique échappe à l’homme soit elle se révèle mauvaise ? </a:t>
            </a:r>
            <a:r>
              <a:rPr lang="fr-FR" i="1"/>
              <a:t>»</a:t>
            </a:r>
            <a:endParaRPr lang="fr-FR" i="1" dirty="0"/>
          </a:p>
        </p:txBody>
      </p:sp>
      <p:sp>
        <p:nvSpPr>
          <p:cNvPr id="5" name="Rectangle 4">
            <a:extLst>
              <a:ext uri="{FF2B5EF4-FFF2-40B4-BE49-F238E27FC236}">
                <a16:creationId xmlns:a16="http://schemas.microsoft.com/office/drawing/2014/main" id="{6E57F4B2-9731-4652-9036-15BFC3BA863E}"/>
              </a:ext>
            </a:extLst>
          </p:cNvPr>
          <p:cNvSpPr/>
          <p:nvPr/>
        </p:nvSpPr>
        <p:spPr>
          <a:xfrm>
            <a:off x="5137856" y="5603759"/>
            <a:ext cx="5363007" cy="369332"/>
          </a:xfrm>
          <a:prstGeom prst="rect">
            <a:avLst/>
          </a:prstGeom>
        </p:spPr>
        <p:txBody>
          <a:bodyPr wrap="none">
            <a:spAutoFit/>
          </a:bodyPr>
          <a:lstStyle/>
          <a:p>
            <a:pPr algn="just"/>
            <a:r>
              <a:rPr lang="fr-FR" dirty="0">
                <a:solidFill>
                  <a:schemeClr val="bg2">
                    <a:lumMod val="10000"/>
                  </a:schemeClr>
                </a:solidFill>
                <a:latin typeface="Calibri" panose="020F0502020204030204" pitchFamily="34" charset="0"/>
              </a:rPr>
              <a:t>Jacques ELLUL Historien Auteur du Bluff technologique </a:t>
            </a:r>
          </a:p>
        </p:txBody>
      </p:sp>
      <p:pic>
        <p:nvPicPr>
          <p:cNvPr id="6146" name="Picture 2" descr="https://upload.wikimedia.org/wikipedia/commons/thumb/c/c8/Jacques_Ellul_crop.jpg/1200px-Jacques_Ellul_crop.jpg">
            <a:extLst>
              <a:ext uri="{FF2B5EF4-FFF2-40B4-BE49-F238E27FC236}">
                <a16:creationId xmlns:a16="http://schemas.microsoft.com/office/drawing/2014/main" id="{86A5C92E-F772-47FD-A0EB-5710AA71D1E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6064" y="1948861"/>
            <a:ext cx="3527599" cy="3839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177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40</a:t>
              </a:r>
            </a:p>
          </p:txBody>
        </p:sp>
      </p:grpSp>
      <p:sp>
        <p:nvSpPr>
          <p:cNvPr id="42" name="Titre 7">
            <a:extLst>
              <a:ext uri="{FF2B5EF4-FFF2-40B4-BE49-F238E27FC236}">
                <a16:creationId xmlns:a16="http://schemas.microsoft.com/office/drawing/2014/main" id="{45C274DA-75E1-4054-84D4-2FD734B19D66}"/>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Le phénomène de la croissance technicienne </a:t>
            </a:r>
          </a:p>
        </p:txBody>
      </p:sp>
      <p:sp>
        <p:nvSpPr>
          <p:cNvPr id="2" name="Rectangle 1">
            <a:extLst>
              <a:ext uri="{FF2B5EF4-FFF2-40B4-BE49-F238E27FC236}">
                <a16:creationId xmlns:a16="http://schemas.microsoft.com/office/drawing/2014/main" id="{86396A73-FED2-437A-8F65-9B526A012E41}"/>
              </a:ext>
            </a:extLst>
          </p:cNvPr>
          <p:cNvSpPr/>
          <p:nvPr/>
        </p:nvSpPr>
        <p:spPr>
          <a:xfrm>
            <a:off x="5139710" y="1948861"/>
            <a:ext cx="5245261" cy="2062103"/>
          </a:xfrm>
          <a:prstGeom prst="rect">
            <a:avLst/>
          </a:prstGeom>
        </p:spPr>
        <p:txBody>
          <a:bodyPr wrap="square">
            <a:spAutoFit/>
          </a:bodyPr>
          <a:lstStyle/>
          <a:p>
            <a:r>
              <a:rPr lang="fr-FR" sz="3200" dirty="0">
                <a:solidFill>
                  <a:srgbClr val="D24726"/>
                </a:solidFill>
                <a:latin typeface="Calibri" panose="020F0502020204030204" pitchFamily="34" charset="0"/>
              </a:rPr>
              <a:t> </a:t>
            </a:r>
            <a:endParaRPr lang="fr-FR" sz="2000" dirty="0">
              <a:solidFill>
                <a:schemeClr val="bg2">
                  <a:lumMod val="10000"/>
                </a:schemeClr>
              </a:solidFill>
              <a:latin typeface="Calibri" panose="020F0502020204030204" pitchFamily="34" charset="0"/>
            </a:endParaRPr>
          </a:p>
          <a:p>
            <a:pPr algn="just"/>
            <a:endParaRPr lang="fr-FR" dirty="0"/>
          </a:p>
          <a:p>
            <a:pPr algn="just"/>
            <a:r>
              <a:rPr lang="fr-FR" dirty="0"/>
              <a:t>« </a:t>
            </a:r>
            <a:r>
              <a:rPr lang="fr-FR" sz="5400" i="1" dirty="0">
                <a:solidFill>
                  <a:srgbClr val="D24726"/>
                </a:solidFill>
                <a:latin typeface="Calibri" panose="020F0502020204030204" pitchFamily="34" charset="0"/>
              </a:rPr>
              <a:t>L</a:t>
            </a:r>
            <a:r>
              <a:rPr lang="fr-FR" sz="2400" i="1" dirty="0">
                <a:solidFill>
                  <a:srgbClr val="002060"/>
                </a:solidFill>
              </a:rPr>
              <a:t>a</a:t>
            </a:r>
            <a:r>
              <a:rPr lang="fr-FR" sz="2400" i="1" dirty="0"/>
              <a:t> </a:t>
            </a:r>
            <a:r>
              <a:rPr lang="fr-FR" sz="2400" i="1" dirty="0">
                <a:solidFill>
                  <a:srgbClr val="002060"/>
                </a:solidFill>
              </a:rPr>
              <a:t>technique qui prend l’homme pour objet »</a:t>
            </a:r>
          </a:p>
        </p:txBody>
      </p:sp>
      <p:sp>
        <p:nvSpPr>
          <p:cNvPr id="5" name="Rectangle 4">
            <a:extLst>
              <a:ext uri="{FF2B5EF4-FFF2-40B4-BE49-F238E27FC236}">
                <a16:creationId xmlns:a16="http://schemas.microsoft.com/office/drawing/2014/main" id="{6E57F4B2-9731-4652-9036-15BFC3BA863E}"/>
              </a:ext>
            </a:extLst>
          </p:cNvPr>
          <p:cNvSpPr/>
          <p:nvPr/>
        </p:nvSpPr>
        <p:spPr>
          <a:xfrm>
            <a:off x="5139710" y="4571012"/>
            <a:ext cx="5363007" cy="369332"/>
          </a:xfrm>
          <a:prstGeom prst="rect">
            <a:avLst/>
          </a:prstGeom>
        </p:spPr>
        <p:txBody>
          <a:bodyPr wrap="none">
            <a:spAutoFit/>
          </a:bodyPr>
          <a:lstStyle/>
          <a:p>
            <a:pPr algn="just"/>
            <a:r>
              <a:rPr lang="fr-FR" dirty="0">
                <a:solidFill>
                  <a:srgbClr val="002060"/>
                </a:solidFill>
                <a:latin typeface="Calibri" panose="020F0502020204030204" pitchFamily="34" charset="0"/>
              </a:rPr>
              <a:t>Jacques ELLUL Historien Auteur du Bluff technologique </a:t>
            </a:r>
          </a:p>
        </p:txBody>
      </p:sp>
      <p:pic>
        <p:nvPicPr>
          <p:cNvPr id="6146" name="Picture 2" descr="https://upload.wikimedia.org/wikipedia/commons/thumb/c/c8/Jacques_Ellul_crop.jpg/1200px-Jacques_Ellul_crop.jpg">
            <a:extLst>
              <a:ext uri="{FF2B5EF4-FFF2-40B4-BE49-F238E27FC236}">
                <a16:creationId xmlns:a16="http://schemas.microsoft.com/office/drawing/2014/main" id="{86A5C92E-F772-47FD-A0EB-5710AA71D1E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6064" y="1948861"/>
            <a:ext cx="3527599" cy="3839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117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50</a:t>
              </a:r>
            </a:p>
          </p:txBody>
        </p:sp>
      </p:grpSp>
      <p:sp>
        <p:nvSpPr>
          <p:cNvPr id="14" name="ZoneTexte 13">
            <a:extLst>
              <a:ext uri="{FF2B5EF4-FFF2-40B4-BE49-F238E27FC236}">
                <a16:creationId xmlns:a16="http://schemas.microsoft.com/office/drawing/2014/main" id="{A85B616E-B911-489D-A791-6311EE15EEEC}"/>
              </a:ext>
            </a:extLst>
          </p:cNvPr>
          <p:cNvSpPr txBox="1"/>
          <p:nvPr/>
        </p:nvSpPr>
        <p:spPr>
          <a:xfrm>
            <a:off x="3734916" y="1268474"/>
            <a:ext cx="7302127" cy="523220"/>
          </a:xfrm>
          <a:prstGeom prst="rect">
            <a:avLst/>
          </a:prstGeom>
          <a:noFill/>
        </p:spPr>
        <p:txBody>
          <a:bodyPr wrap="none" rtlCol="0">
            <a:spAutoFit/>
          </a:bodyPr>
          <a:lstStyle/>
          <a:p>
            <a:r>
              <a:rPr lang="fr-FR" sz="2800" b="1" dirty="0">
                <a:solidFill>
                  <a:srgbClr val="D24726"/>
                </a:solidFill>
              </a:rPr>
              <a:t>****L’homme déchu de l’ère technique****</a:t>
            </a:r>
          </a:p>
        </p:txBody>
      </p:sp>
      <p:pic>
        <p:nvPicPr>
          <p:cNvPr id="23554" name="Picture 2" descr="https://www.laprocure.com/cache/auteurs/images/henry-michel.jpg">
            <a:extLst>
              <a:ext uri="{FF2B5EF4-FFF2-40B4-BE49-F238E27FC236}">
                <a16:creationId xmlns:a16="http://schemas.microsoft.com/office/drawing/2014/main" id="{3193A8F9-E647-47C1-BDD6-5DDC25FA594B}"/>
              </a:ext>
            </a:extLst>
          </p:cNvPr>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484217" y="2036208"/>
            <a:ext cx="1502875" cy="186652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F03972C-599A-476E-98E3-F7A24850FD12}"/>
              </a:ext>
            </a:extLst>
          </p:cNvPr>
          <p:cNvSpPr/>
          <p:nvPr/>
        </p:nvSpPr>
        <p:spPr>
          <a:xfrm>
            <a:off x="4337980" y="2094862"/>
            <a:ext cx="6096000" cy="1457963"/>
          </a:xfrm>
          <a:prstGeom prst="rect">
            <a:avLst/>
          </a:prstGeom>
        </p:spPr>
        <p:txBody>
          <a:bodyPr>
            <a:spAutoFit/>
          </a:bodyPr>
          <a:lstStyle/>
          <a:p>
            <a:pPr algn="just">
              <a:lnSpc>
                <a:spcPct val="107000"/>
              </a:lnSpc>
              <a:spcAft>
                <a:spcPts val="0"/>
              </a:spcAft>
            </a:pPr>
            <a:r>
              <a:rPr lang="fr-FR" sz="20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L'homme de l'ère technique ne sait plus prendre le temps de vivre. Ni goûter la beauté d'un paysage. Ni apprécier la valeur d'un acte. Ni saisir le sacré de la vie. Il ne sait plus se sentir vivre, s'éprouver vivant … </a:t>
            </a:r>
            <a:r>
              <a:rPr lang="fr-FR"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A9AA4240-A9A8-4D5C-942A-1328552691D8}"/>
              </a:ext>
            </a:extLst>
          </p:cNvPr>
          <p:cNvSpPr/>
          <p:nvPr/>
        </p:nvSpPr>
        <p:spPr>
          <a:xfrm>
            <a:off x="4337980" y="3533397"/>
            <a:ext cx="5044971" cy="369332"/>
          </a:xfrm>
          <a:prstGeom prst="rect">
            <a:avLst/>
          </a:prstGeom>
        </p:spPr>
        <p:txBody>
          <a:bodyPr wrap="none">
            <a:spAutoFit/>
          </a:bodyPr>
          <a:lstStyle/>
          <a:p>
            <a:r>
              <a:rPr lang="fr-FR" b="1" dirty="0">
                <a:solidFill>
                  <a:srgbClr val="D24726"/>
                </a:solidFill>
                <a:latin typeface="arial" panose="020B0604020202020204" pitchFamily="34" charset="0"/>
              </a:rPr>
              <a:t>Michel Henry</a:t>
            </a:r>
            <a:r>
              <a:rPr lang="fr-FR" dirty="0">
                <a:solidFill>
                  <a:srgbClr val="545454"/>
                </a:solidFill>
                <a:latin typeface="arial" panose="020B0604020202020204" pitchFamily="34" charset="0"/>
              </a:rPr>
              <a:t> </a:t>
            </a:r>
            <a:r>
              <a:rPr lang="fr-FR" dirty="0">
                <a:solidFill>
                  <a:srgbClr val="D24726"/>
                </a:solidFill>
                <a:latin typeface="arial" panose="020B0604020202020204" pitchFamily="34" charset="0"/>
              </a:rPr>
              <a:t>Philosophe et romancier français</a:t>
            </a:r>
            <a:endParaRPr lang="fr-FR" dirty="0">
              <a:solidFill>
                <a:srgbClr val="D24726"/>
              </a:solidFill>
            </a:endParaRPr>
          </a:p>
        </p:txBody>
      </p:sp>
      <p:sp>
        <p:nvSpPr>
          <p:cNvPr id="3" name="Rectangle 2">
            <a:extLst>
              <a:ext uri="{FF2B5EF4-FFF2-40B4-BE49-F238E27FC236}">
                <a16:creationId xmlns:a16="http://schemas.microsoft.com/office/drawing/2014/main" id="{D281777A-9039-4658-BBC0-A226F33514D3}"/>
              </a:ext>
            </a:extLst>
          </p:cNvPr>
          <p:cNvSpPr/>
          <p:nvPr/>
        </p:nvSpPr>
        <p:spPr>
          <a:xfrm>
            <a:off x="4337980" y="3733163"/>
            <a:ext cx="6553339" cy="2954655"/>
          </a:xfrm>
          <a:prstGeom prst="rect">
            <a:avLst/>
          </a:prstGeom>
        </p:spPr>
        <p:txBody>
          <a:bodyPr wrap="square">
            <a:spAutoFit/>
          </a:bodyPr>
          <a:lstStyle/>
          <a:p>
            <a:endParaRPr lang="fr-FR" sz="2000" dirty="0">
              <a:solidFill>
                <a:srgbClr val="002060"/>
              </a:solidFill>
              <a:latin typeface="Calibri" panose="020F0502020204030204" pitchFamily="34" charset="0"/>
              <a:cs typeface="Times New Roman" panose="02020603050405020304" pitchFamily="18" charset="0"/>
            </a:endParaRPr>
          </a:p>
          <a:p>
            <a:r>
              <a:rPr lang="fr-FR" sz="2000" dirty="0">
                <a:solidFill>
                  <a:srgbClr val="002060"/>
                </a:solidFill>
                <a:latin typeface="Calibri" panose="020F0502020204030204" pitchFamily="34" charset="0"/>
                <a:cs typeface="Times New Roman" panose="02020603050405020304" pitchFamily="18" charset="0"/>
              </a:rPr>
              <a:t>"Nous sommes si présomptueux, que </a:t>
            </a:r>
            <a:r>
              <a:rPr lang="fr-FR" sz="2000" b="1" dirty="0">
                <a:solidFill>
                  <a:srgbClr val="D24726"/>
                </a:solidFill>
                <a:latin typeface="Calibri" panose="020F0502020204030204" pitchFamily="34" charset="0"/>
                <a:cs typeface="Times New Roman" panose="02020603050405020304" pitchFamily="18" charset="0"/>
              </a:rPr>
              <a:t>nous voudrions être connus de toute la terre, et même des gens qui viendront quand nous ne serons plus</a:t>
            </a:r>
            <a:r>
              <a:rPr lang="fr-FR" sz="2000" dirty="0">
                <a:solidFill>
                  <a:srgbClr val="002060"/>
                </a:solidFill>
                <a:latin typeface="Calibri" panose="020F0502020204030204" pitchFamily="34" charset="0"/>
                <a:cs typeface="Times New Roman" panose="02020603050405020304" pitchFamily="18" charset="0"/>
              </a:rPr>
              <a:t>; et nous sommes si vains, que l'estime de cinq ou six personnes qui nous environnent, nous amuse et nous contente". </a:t>
            </a:r>
          </a:p>
          <a:p>
            <a:endParaRPr lang="fr-FR" sz="800" dirty="0">
              <a:solidFill>
                <a:srgbClr val="002060"/>
              </a:solidFill>
              <a:latin typeface="Calibri" panose="020F0502020204030204" pitchFamily="34" charset="0"/>
              <a:cs typeface="Times New Roman" panose="02020603050405020304" pitchFamily="18" charset="0"/>
            </a:endParaRPr>
          </a:p>
          <a:p>
            <a:r>
              <a:rPr lang="fr-FR" b="1" dirty="0">
                <a:solidFill>
                  <a:srgbClr val="D24726"/>
                </a:solidFill>
                <a:latin typeface="arial" panose="020B0604020202020204" pitchFamily="34" charset="0"/>
              </a:rPr>
              <a:t>Blaise Pascal </a:t>
            </a:r>
            <a:r>
              <a:rPr lang="fr-FR" dirty="0">
                <a:solidFill>
                  <a:srgbClr val="D24726"/>
                </a:solidFill>
                <a:latin typeface="arial" panose="020B0604020202020204" pitchFamily="34" charset="0"/>
              </a:rPr>
              <a:t>Mathématicien et Philosophe </a:t>
            </a:r>
          </a:p>
          <a:p>
            <a:r>
              <a:rPr lang="fr-FR" sz="2000" dirty="0">
                <a:solidFill>
                  <a:srgbClr val="D24726"/>
                </a:solidFill>
              </a:rPr>
              <a:t>(</a:t>
            </a:r>
            <a:r>
              <a:rPr lang="fr-FR" dirty="0">
                <a:solidFill>
                  <a:srgbClr val="D24726"/>
                </a:solidFill>
                <a:latin typeface="arial" panose="020B0604020202020204" pitchFamily="34" charset="0"/>
              </a:rPr>
              <a:t>Pensées, section II, n°148):</a:t>
            </a:r>
          </a:p>
          <a:p>
            <a:endParaRPr lang="fr-FR" sz="2000" dirty="0">
              <a:solidFill>
                <a:srgbClr val="002060"/>
              </a:solidFill>
              <a:latin typeface="Calibri" panose="020F0502020204030204" pitchFamily="34" charset="0"/>
              <a:cs typeface="Times New Roman" panose="02020603050405020304" pitchFamily="18" charset="0"/>
            </a:endParaRPr>
          </a:p>
        </p:txBody>
      </p:sp>
      <p:pic>
        <p:nvPicPr>
          <p:cNvPr id="1026" name="Picture 2" descr="Blaise Pascal">
            <a:extLst>
              <a:ext uri="{FF2B5EF4-FFF2-40B4-BE49-F238E27FC236}">
                <a16:creationId xmlns:a16="http://schemas.microsoft.com/office/drawing/2014/main" id="{6BFA555E-53A3-453F-9A0C-C3C114A2451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345" r="16040"/>
          <a:stretch/>
        </p:blipFill>
        <p:spPr bwMode="auto">
          <a:xfrm>
            <a:off x="1484217" y="4161813"/>
            <a:ext cx="1557196" cy="1866522"/>
          </a:xfrm>
          <a:prstGeom prst="rect">
            <a:avLst/>
          </a:prstGeom>
          <a:noFill/>
          <a:extLst>
            <a:ext uri="{909E8E84-426E-40DD-AFC4-6F175D3DCCD1}">
              <a14:hiddenFill xmlns:a14="http://schemas.microsoft.com/office/drawing/2010/main">
                <a:solidFill>
                  <a:srgbClr val="FFFFFF"/>
                </a:solidFill>
              </a14:hiddenFill>
            </a:ext>
          </a:extLst>
        </p:spPr>
      </p:pic>
      <p:sp>
        <p:nvSpPr>
          <p:cNvPr id="13" name="Titre 7">
            <a:extLst>
              <a:ext uri="{FF2B5EF4-FFF2-40B4-BE49-F238E27FC236}">
                <a16:creationId xmlns:a16="http://schemas.microsoft.com/office/drawing/2014/main" id="{F820CDA1-2227-438C-85E4-74382A70428D}"/>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La faillite de l’homme augmenté </a:t>
            </a:r>
          </a:p>
        </p:txBody>
      </p:sp>
    </p:spTree>
    <p:extLst>
      <p:ext uri="{BB962C8B-B14F-4D97-AF65-F5344CB8AC3E}">
        <p14:creationId xmlns:p14="http://schemas.microsoft.com/office/powerpoint/2010/main" val="630509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49CEC1-02D3-4488-8DCE-93E870E9DA0D}"/>
              </a:ext>
            </a:extLst>
          </p:cNvPr>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t="13190"/>
          <a:stretch/>
        </p:blipFill>
        <p:spPr>
          <a:xfrm>
            <a:off x="9579" y="0"/>
            <a:ext cx="12172841" cy="6917885"/>
          </a:xfrm>
          <a:prstGeom prst="rect">
            <a:avLst/>
          </a:prstGeom>
        </p:spPr>
      </p:pic>
      <p:pic>
        <p:nvPicPr>
          <p:cNvPr id="11" name="Picture 2" descr="RÃ©sultat de recherche d'images pour &quot;Le deep learning&quot;">
            <a:extLst>
              <a:ext uri="{FF2B5EF4-FFF2-40B4-BE49-F238E27FC236}">
                <a16:creationId xmlns:a16="http://schemas.microsoft.com/office/drawing/2014/main" id="{9C3D27F6-B20E-4B0B-8222-3CB0C8607F5D}"/>
              </a:ext>
            </a:extLst>
          </p:cNvPr>
          <p:cNvPicPr>
            <a:picLocks noChangeAspect="1" noChangeArrowheads="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flipH="1">
            <a:off x="3647766" y="405216"/>
            <a:ext cx="5043949" cy="548845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86FAA15-D89A-4082-847A-9B72F8CCC388}"/>
              </a:ext>
            </a:extLst>
          </p:cNvPr>
          <p:cNvSpPr/>
          <p:nvPr/>
        </p:nvSpPr>
        <p:spPr>
          <a:xfrm>
            <a:off x="4404853" y="2723575"/>
            <a:ext cx="5565058" cy="3170099"/>
          </a:xfrm>
          <a:prstGeom prst="rect">
            <a:avLst/>
          </a:prstGeom>
        </p:spPr>
        <p:txBody>
          <a:bodyPr wrap="square">
            <a:spAutoFit/>
          </a:bodyPr>
          <a:lstStyle/>
          <a:p>
            <a:r>
              <a:rPr lang="fr-FR" sz="4000" b="1" dirty="0">
                <a:solidFill>
                  <a:schemeClr val="bg1"/>
                </a:solidFill>
              </a:rPr>
              <a:t>L’intelligence artificielle:</a:t>
            </a:r>
          </a:p>
          <a:p>
            <a:r>
              <a:rPr lang="fr-FR" sz="4000" dirty="0">
                <a:solidFill>
                  <a:schemeClr val="bg1"/>
                </a:solidFill>
              </a:rPr>
              <a:t>Ou le rêve de l’hybridation homme machine</a:t>
            </a:r>
          </a:p>
        </p:txBody>
      </p:sp>
    </p:spTree>
    <p:extLst>
      <p:ext uri="{BB962C8B-B14F-4D97-AF65-F5344CB8AC3E}">
        <p14:creationId xmlns:p14="http://schemas.microsoft.com/office/powerpoint/2010/main" val="1381312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21775</a:t>
              </a:r>
            </a:p>
          </p:txBody>
        </p:sp>
      </p:gr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L’intelligence universelle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2" name="Rectangle 11">
            <a:extLst>
              <a:ext uri="{FF2B5EF4-FFF2-40B4-BE49-F238E27FC236}">
                <a16:creationId xmlns:a16="http://schemas.microsoft.com/office/drawing/2014/main" id="{3F0428EC-95AA-42C4-AE86-86A1937AB787}"/>
              </a:ext>
            </a:extLst>
          </p:cNvPr>
          <p:cNvSpPr/>
          <p:nvPr/>
        </p:nvSpPr>
        <p:spPr>
          <a:xfrm>
            <a:off x="-485466" y="1341441"/>
            <a:ext cx="460914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L’intelligence artificielle</a:t>
            </a:r>
            <a:endParaRPr lang="fr-FR" sz="2400" b="1" dirty="0">
              <a:solidFill>
                <a:srgbClr val="D24726"/>
              </a:solidFill>
            </a:endParaRPr>
          </a:p>
        </p:txBody>
      </p:sp>
      <p:pic>
        <p:nvPicPr>
          <p:cNvPr id="9218" name="Picture 2" descr="RÃ©sultat de recherche d'images pour &quot;Le deep learning&quot;">
            <a:extLst>
              <a:ext uri="{FF2B5EF4-FFF2-40B4-BE49-F238E27FC236}">
                <a16:creationId xmlns:a16="http://schemas.microsoft.com/office/drawing/2014/main" id="{AE96A937-9AF4-4CDF-8EDC-E381A5914167}"/>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03002" y="2277151"/>
            <a:ext cx="3356764" cy="365258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CCEB860-0F6F-4A4B-A712-EB34EFE898AA}"/>
              </a:ext>
            </a:extLst>
          </p:cNvPr>
          <p:cNvSpPr/>
          <p:nvPr/>
        </p:nvSpPr>
        <p:spPr>
          <a:xfrm>
            <a:off x="5160520" y="2879695"/>
            <a:ext cx="5485253" cy="2308324"/>
          </a:xfrm>
          <a:prstGeom prst="rect">
            <a:avLst/>
          </a:prstGeom>
        </p:spPr>
        <p:txBody>
          <a:bodyPr wrap="square">
            <a:spAutoFit/>
          </a:bodyPr>
          <a:lstStyle/>
          <a:p>
            <a:pPr fontAlgn="base"/>
            <a:r>
              <a:rPr lang="fr-FR" sz="3600" i="1" dirty="0">
                <a:solidFill>
                  <a:srgbClr val="002060"/>
                </a:solidFill>
                <a:latin typeface="inherit"/>
              </a:rPr>
              <a:t>“Le spectacle de la machine qui produit du sens dispense l’homme de penser.”</a:t>
            </a:r>
          </a:p>
          <a:p>
            <a:pPr fontAlgn="base"/>
            <a:endParaRPr lang="fr-FR" dirty="0">
              <a:solidFill>
                <a:srgbClr val="DD462F"/>
              </a:solidFill>
              <a:latin typeface="Calibri" panose="020F0502020204030204" pitchFamily="34" charset="0"/>
            </a:endParaRPr>
          </a:p>
          <a:p>
            <a:pPr fontAlgn="base"/>
            <a:r>
              <a:rPr lang="fr-FR" dirty="0">
                <a:solidFill>
                  <a:srgbClr val="DD462F"/>
                </a:solidFill>
                <a:latin typeface="Calibri" panose="020F0502020204030204" pitchFamily="34" charset="0"/>
              </a:rPr>
              <a:t>Jean Baudrillard penseur de l’innovation sociale</a:t>
            </a:r>
            <a:endParaRPr lang="fr-FR" sz="3600" i="0" dirty="0">
              <a:solidFill>
                <a:srgbClr val="DD462F"/>
              </a:solidFill>
              <a:effectLst/>
              <a:latin typeface="Calibri" panose="020F0502020204030204" pitchFamily="34" charset="0"/>
            </a:endParaRPr>
          </a:p>
        </p:txBody>
      </p:sp>
    </p:spTree>
    <p:extLst>
      <p:ext uri="{BB962C8B-B14F-4D97-AF65-F5344CB8AC3E}">
        <p14:creationId xmlns:p14="http://schemas.microsoft.com/office/powerpoint/2010/main" val="155465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21775</a:t>
              </a:r>
            </a:p>
          </p:txBody>
        </p:sp>
      </p:gr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L’intelligence universelle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2" name="Rectangle 11">
            <a:extLst>
              <a:ext uri="{FF2B5EF4-FFF2-40B4-BE49-F238E27FC236}">
                <a16:creationId xmlns:a16="http://schemas.microsoft.com/office/drawing/2014/main" id="{3F0428EC-95AA-42C4-AE86-86A1937AB787}"/>
              </a:ext>
            </a:extLst>
          </p:cNvPr>
          <p:cNvSpPr/>
          <p:nvPr/>
        </p:nvSpPr>
        <p:spPr>
          <a:xfrm>
            <a:off x="-485466" y="1341441"/>
            <a:ext cx="460914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L’intelligence artificielle</a:t>
            </a:r>
            <a:endParaRPr lang="fr-FR" sz="2400" b="1" dirty="0">
              <a:solidFill>
                <a:srgbClr val="D24726"/>
              </a:solidFill>
            </a:endParaRPr>
          </a:p>
        </p:txBody>
      </p:sp>
      <p:sp>
        <p:nvSpPr>
          <p:cNvPr id="3" name="Rectangle 2">
            <a:extLst>
              <a:ext uri="{FF2B5EF4-FFF2-40B4-BE49-F238E27FC236}">
                <a16:creationId xmlns:a16="http://schemas.microsoft.com/office/drawing/2014/main" id="{EEF2C9DB-88B7-40F4-A75B-FBE0445F2D6D}"/>
              </a:ext>
            </a:extLst>
          </p:cNvPr>
          <p:cNvSpPr/>
          <p:nvPr/>
        </p:nvSpPr>
        <p:spPr>
          <a:xfrm>
            <a:off x="4261333" y="3426335"/>
            <a:ext cx="7384214" cy="1354217"/>
          </a:xfrm>
          <a:prstGeom prst="rect">
            <a:avLst/>
          </a:prstGeom>
        </p:spPr>
        <p:txBody>
          <a:bodyPr wrap="square">
            <a:spAutoFit/>
          </a:bodyPr>
          <a:lstStyle/>
          <a:p>
            <a:r>
              <a:rPr lang="fr-FR" dirty="0">
                <a:solidFill>
                  <a:srgbClr val="D24726"/>
                </a:solidFill>
              </a:rPr>
              <a:t>Comment ça marche ?</a:t>
            </a:r>
          </a:p>
          <a:p>
            <a:endParaRPr lang="fr-FR" sz="1000" dirty="0"/>
          </a:p>
          <a:p>
            <a:pPr algn="just"/>
            <a:r>
              <a:rPr lang="fr-FR" dirty="0">
                <a:solidFill>
                  <a:srgbClr val="002060"/>
                </a:solidFill>
              </a:rPr>
              <a:t>La conception de l’IA empreinte le modèle de réseau neuronal multicouche dont l’architecture des connexions imite (reproduit) celle du cerveau</a:t>
            </a:r>
          </a:p>
        </p:txBody>
      </p:sp>
      <p:sp>
        <p:nvSpPr>
          <p:cNvPr id="6" name="Rectangle 5">
            <a:extLst>
              <a:ext uri="{FF2B5EF4-FFF2-40B4-BE49-F238E27FC236}">
                <a16:creationId xmlns:a16="http://schemas.microsoft.com/office/drawing/2014/main" id="{48F8094F-E951-4CD4-8837-F148744C8C66}"/>
              </a:ext>
            </a:extLst>
          </p:cNvPr>
          <p:cNvSpPr/>
          <p:nvPr/>
        </p:nvSpPr>
        <p:spPr>
          <a:xfrm>
            <a:off x="4261332" y="1451738"/>
            <a:ext cx="7384215" cy="1908215"/>
          </a:xfrm>
          <a:prstGeom prst="rect">
            <a:avLst/>
          </a:prstGeom>
        </p:spPr>
        <p:txBody>
          <a:bodyPr wrap="square">
            <a:spAutoFit/>
          </a:bodyPr>
          <a:lstStyle/>
          <a:p>
            <a:r>
              <a:rPr lang="fr-FR" dirty="0">
                <a:solidFill>
                  <a:srgbClr val="D24726"/>
                </a:solidFill>
              </a:rPr>
              <a:t>Définir l’intelligence artificielle</a:t>
            </a:r>
          </a:p>
          <a:p>
            <a:pPr algn="just"/>
            <a:endParaRPr lang="fr-FR" sz="1000" dirty="0">
              <a:solidFill>
                <a:srgbClr val="002060"/>
              </a:solidFill>
            </a:endParaRPr>
          </a:p>
          <a:p>
            <a:pPr algn="just"/>
            <a:r>
              <a:rPr lang="fr-FR" dirty="0">
                <a:solidFill>
                  <a:srgbClr val="002060"/>
                </a:solidFill>
              </a:rPr>
              <a:t>L’IA se définit avant tout comme un </a:t>
            </a:r>
            <a:r>
              <a:rPr lang="fr-FR" b="1" dirty="0">
                <a:solidFill>
                  <a:srgbClr val="002060"/>
                </a:solidFill>
              </a:rPr>
              <a:t>dispositif de calculs permettant d’interpréter l’information. L’IA est </a:t>
            </a:r>
            <a:r>
              <a:rPr lang="fr-FR" dirty="0">
                <a:solidFill>
                  <a:srgbClr val="002060"/>
                </a:solidFill>
              </a:rPr>
              <a:t>basé sur le développement des programmes informatiques particulièrement complexes capables de </a:t>
            </a:r>
            <a:r>
              <a:rPr lang="fr-FR" b="1" dirty="0">
                <a:solidFill>
                  <a:srgbClr val="C00000"/>
                </a:solidFill>
              </a:rPr>
              <a:t>simuler</a:t>
            </a:r>
            <a:r>
              <a:rPr lang="fr-FR" dirty="0">
                <a:solidFill>
                  <a:srgbClr val="002060"/>
                </a:solidFill>
              </a:rPr>
              <a:t> certains traits de l'intelligence humaine, Toutefois il s’agit de calculs de données et non de raisonnements.  </a:t>
            </a:r>
          </a:p>
        </p:txBody>
      </p:sp>
      <p:sp>
        <p:nvSpPr>
          <p:cNvPr id="7" name="Rectangle 6">
            <a:extLst>
              <a:ext uri="{FF2B5EF4-FFF2-40B4-BE49-F238E27FC236}">
                <a16:creationId xmlns:a16="http://schemas.microsoft.com/office/drawing/2014/main" id="{70B6C70F-8F41-4BCE-8207-094298584226}"/>
              </a:ext>
            </a:extLst>
          </p:cNvPr>
          <p:cNvSpPr/>
          <p:nvPr/>
        </p:nvSpPr>
        <p:spPr>
          <a:xfrm>
            <a:off x="4261332" y="4826256"/>
            <a:ext cx="7384215" cy="1384995"/>
          </a:xfrm>
          <a:prstGeom prst="rect">
            <a:avLst/>
          </a:prstGeom>
        </p:spPr>
        <p:txBody>
          <a:bodyPr wrap="square">
            <a:spAutoFit/>
          </a:bodyPr>
          <a:lstStyle/>
          <a:p>
            <a:pPr algn="just"/>
            <a:r>
              <a:rPr lang="fr-FR" dirty="0">
                <a:solidFill>
                  <a:srgbClr val="D24726"/>
                </a:solidFill>
              </a:rPr>
              <a:t>Le deep Learning </a:t>
            </a:r>
          </a:p>
          <a:p>
            <a:pPr algn="just"/>
            <a:endParaRPr lang="fr-FR" sz="1200" dirty="0">
              <a:solidFill>
                <a:srgbClr val="D24726"/>
              </a:solidFill>
            </a:endParaRPr>
          </a:p>
          <a:p>
            <a:pPr algn="just"/>
            <a:r>
              <a:rPr lang="fr-FR" dirty="0">
                <a:solidFill>
                  <a:srgbClr val="002060"/>
                </a:solidFill>
              </a:rPr>
              <a:t>L’IA s’appuie sur Ensemble de méthodes d'apprentissage automatique tentant de modéliser avec un haut niveau d’abstraction des données grâce à des architectures articulées…</a:t>
            </a:r>
          </a:p>
        </p:txBody>
      </p:sp>
      <p:pic>
        <p:nvPicPr>
          <p:cNvPr id="9218" name="Picture 2" descr="RÃ©sultat de recherche d'images pour &quot;Le deep learning&quot;">
            <a:extLst>
              <a:ext uri="{FF2B5EF4-FFF2-40B4-BE49-F238E27FC236}">
                <a16:creationId xmlns:a16="http://schemas.microsoft.com/office/drawing/2014/main" id="{AE96A937-9AF4-4CDF-8EDC-E381A5914167}"/>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03002" y="2277151"/>
            <a:ext cx="3356764" cy="3652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08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RÃ©sultat de recherche d'images pour &quot;DEEP LEARNING&quot;">
            <a:extLst>
              <a:ext uri="{FF2B5EF4-FFF2-40B4-BE49-F238E27FC236}">
                <a16:creationId xmlns:a16="http://schemas.microsoft.com/office/drawing/2014/main" id="{9CF31C20-DB04-4621-B9E8-C81864F457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7534" y="3280433"/>
            <a:ext cx="7249405" cy="3324838"/>
          </a:xfrm>
          <a:prstGeom prst="rect">
            <a:avLst/>
          </a:prstGeom>
          <a:noFill/>
          <a:extLst>
            <a:ext uri="{909E8E84-426E-40DD-AFC4-6F175D3DCCD1}">
              <a14:hiddenFill xmlns:a14="http://schemas.microsoft.com/office/drawing/2010/main">
                <a:solidFill>
                  <a:srgbClr val="FFFFFF"/>
                </a:solidFill>
              </a14:hiddenFill>
            </a:ext>
          </a:extLst>
        </p:spPr>
      </p:pic>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21775</a:t>
              </a:r>
            </a:p>
          </p:txBody>
        </p:sp>
      </p:gr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L’intelligence universelle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2" name="Rectangle 11">
            <a:extLst>
              <a:ext uri="{FF2B5EF4-FFF2-40B4-BE49-F238E27FC236}">
                <a16:creationId xmlns:a16="http://schemas.microsoft.com/office/drawing/2014/main" id="{3F0428EC-95AA-42C4-AE86-86A1937AB787}"/>
              </a:ext>
            </a:extLst>
          </p:cNvPr>
          <p:cNvSpPr/>
          <p:nvPr/>
        </p:nvSpPr>
        <p:spPr>
          <a:xfrm>
            <a:off x="-485466" y="1341441"/>
            <a:ext cx="460914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L’intelligence artificielle</a:t>
            </a:r>
            <a:endParaRPr lang="fr-FR" sz="2400" b="1" dirty="0">
              <a:solidFill>
                <a:srgbClr val="D24726"/>
              </a:solidFill>
            </a:endParaRPr>
          </a:p>
        </p:txBody>
      </p:sp>
      <p:sp>
        <p:nvSpPr>
          <p:cNvPr id="7" name="Rectangle 6">
            <a:extLst>
              <a:ext uri="{FF2B5EF4-FFF2-40B4-BE49-F238E27FC236}">
                <a16:creationId xmlns:a16="http://schemas.microsoft.com/office/drawing/2014/main" id="{70B6C70F-8F41-4BCE-8207-094298584226}"/>
              </a:ext>
            </a:extLst>
          </p:cNvPr>
          <p:cNvSpPr/>
          <p:nvPr/>
        </p:nvSpPr>
        <p:spPr>
          <a:xfrm>
            <a:off x="4172725" y="1341441"/>
            <a:ext cx="7384215" cy="2215991"/>
          </a:xfrm>
          <a:prstGeom prst="rect">
            <a:avLst/>
          </a:prstGeom>
        </p:spPr>
        <p:txBody>
          <a:bodyPr wrap="square">
            <a:spAutoFit/>
          </a:bodyPr>
          <a:lstStyle/>
          <a:p>
            <a:pPr algn="just"/>
            <a:r>
              <a:rPr lang="fr-FR" dirty="0">
                <a:solidFill>
                  <a:srgbClr val="D24726"/>
                </a:solidFill>
              </a:rPr>
              <a:t>Le deep Learning </a:t>
            </a:r>
          </a:p>
          <a:p>
            <a:pPr algn="just"/>
            <a:endParaRPr lang="fr-FR" sz="1200" dirty="0">
              <a:solidFill>
                <a:srgbClr val="D24726"/>
              </a:solidFill>
            </a:endParaRPr>
          </a:p>
          <a:p>
            <a:pPr algn="just"/>
            <a:r>
              <a:rPr lang="fr-FR" dirty="0">
                <a:solidFill>
                  <a:srgbClr val="002060"/>
                </a:solidFill>
              </a:rPr>
              <a:t>…. Fonctionne à partir d’un réseau de neurones artificiels s'inspirant du cerveau humain. </a:t>
            </a:r>
            <a:r>
              <a:rPr lang="fr-FR" b="1" dirty="0">
                <a:solidFill>
                  <a:srgbClr val="D24726"/>
                </a:solidFill>
              </a:rPr>
              <a:t>Ce réseau est composé de dizaines voire de centaines de « couches » de neurones, chacune recevant et interprétant les informations de la couche précédente</a:t>
            </a:r>
            <a:r>
              <a:rPr lang="fr-FR" dirty="0">
                <a:solidFill>
                  <a:srgbClr val="002060"/>
                </a:solidFill>
              </a:rPr>
              <a:t>. Le système apprendra par exemple à reconnaître les lettres, puis les mots dans un texte  </a:t>
            </a:r>
          </a:p>
        </p:txBody>
      </p:sp>
      <p:pic>
        <p:nvPicPr>
          <p:cNvPr id="9218" name="Picture 2" descr="RÃ©sultat de recherche d'images pour &quot;Le deep learning&quot;">
            <a:extLst>
              <a:ext uri="{FF2B5EF4-FFF2-40B4-BE49-F238E27FC236}">
                <a16:creationId xmlns:a16="http://schemas.microsoft.com/office/drawing/2014/main" id="{AE96A937-9AF4-4CDF-8EDC-E381A5914167}"/>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03002" y="2277151"/>
            <a:ext cx="3356764" cy="3652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686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21775</a:t>
              </a:r>
            </a:p>
          </p:txBody>
        </p:sp>
      </p:gr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L’intelligence universelle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2" name="Rectangle 11">
            <a:extLst>
              <a:ext uri="{FF2B5EF4-FFF2-40B4-BE49-F238E27FC236}">
                <a16:creationId xmlns:a16="http://schemas.microsoft.com/office/drawing/2014/main" id="{3F0428EC-95AA-42C4-AE86-86A1937AB787}"/>
              </a:ext>
            </a:extLst>
          </p:cNvPr>
          <p:cNvSpPr/>
          <p:nvPr/>
        </p:nvSpPr>
        <p:spPr>
          <a:xfrm>
            <a:off x="-347814" y="1340042"/>
            <a:ext cx="460914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L’intelligence artificielle</a:t>
            </a:r>
            <a:endParaRPr lang="fr-FR" sz="2400" b="1" dirty="0">
              <a:solidFill>
                <a:srgbClr val="D24726"/>
              </a:solidFill>
            </a:endParaRPr>
          </a:p>
        </p:txBody>
      </p:sp>
      <p:sp>
        <p:nvSpPr>
          <p:cNvPr id="2" name="Rectangle 1">
            <a:extLst>
              <a:ext uri="{FF2B5EF4-FFF2-40B4-BE49-F238E27FC236}">
                <a16:creationId xmlns:a16="http://schemas.microsoft.com/office/drawing/2014/main" id="{C4C537F4-B544-44FC-835B-ED4C93EBC202}"/>
              </a:ext>
            </a:extLst>
          </p:cNvPr>
          <p:cNvSpPr/>
          <p:nvPr/>
        </p:nvSpPr>
        <p:spPr>
          <a:xfrm>
            <a:off x="4462331" y="2287389"/>
            <a:ext cx="6978298" cy="3693319"/>
          </a:xfrm>
          <a:prstGeom prst="rect">
            <a:avLst/>
          </a:prstGeom>
        </p:spPr>
        <p:txBody>
          <a:bodyPr wrap="square">
            <a:spAutoFit/>
          </a:bodyPr>
          <a:lstStyle/>
          <a:p>
            <a:pPr algn="just"/>
            <a:r>
              <a:rPr lang="fr-FR" b="1" dirty="0">
                <a:solidFill>
                  <a:srgbClr val="D24726"/>
                </a:solidFill>
                <a:latin typeface="Calibri" panose="020F0502020204030204" pitchFamily="34" charset="0"/>
              </a:rPr>
              <a:t>Le fantasme d’assurer « l’infaillibilité du raisonnement » avait été imaginé trois siècles plus tôt par le philosophe Leibnitz qui avait conçu un rêve incroyable, oui incroyable à l’heure des algorithmes, à l’heure de l’intelligence artificielle, celui de mathématiser la pensée et de créer une machine à raisonner</a:t>
            </a:r>
            <a:r>
              <a:rPr lang="fr-FR" dirty="0">
                <a:solidFill>
                  <a:srgbClr val="002060"/>
                </a:solidFill>
                <a:latin typeface="Calibri" panose="020F0502020204030204" pitchFamily="34" charset="0"/>
              </a:rPr>
              <a:t>. Le rêve de Leibniz, philosophe du XVII</a:t>
            </a:r>
            <a:r>
              <a:rPr lang="fr-FR" baseline="30000" dirty="0">
                <a:solidFill>
                  <a:srgbClr val="002060"/>
                </a:solidFill>
                <a:latin typeface="Calibri" panose="020F0502020204030204" pitchFamily="34" charset="0"/>
              </a:rPr>
              <a:t>e</a:t>
            </a:r>
            <a:r>
              <a:rPr lang="fr-FR" dirty="0">
                <a:solidFill>
                  <a:srgbClr val="002060"/>
                </a:solidFill>
                <a:latin typeface="Calibri" panose="020F0502020204030204" pitchFamily="34" charset="0"/>
              </a:rPr>
              <a:t> siècle (siècle où la technique n’était pourtant pas dominante), était de </a:t>
            </a:r>
            <a:r>
              <a:rPr lang="fr-FR" b="1" dirty="0">
                <a:solidFill>
                  <a:srgbClr val="D24726"/>
                </a:solidFill>
                <a:latin typeface="Calibri" panose="020F0502020204030204" pitchFamily="34" charset="0"/>
              </a:rPr>
              <a:t>transformer l’argumentation en théorème, de convertir une discussion en un système d’équations</a:t>
            </a:r>
            <a:r>
              <a:rPr lang="fr-FR" dirty="0">
                <a:solidFill>
                  <a:srgbClr val="002060"/>
                </a:solidFill>
                <a:latin typeface="Calibri" panose="020F0502020204030204" pitchFamily="34" charset="0"/>
              </a:rPr>
              <a:t> et de proposer à un débatteur, en cas de difficulté argumentative, le recours à un </a:t>
            </a:r>
            <a:r>
              <a:rPr lang="fr-FR" i="1" dirty="0" err="1">
                <a:solidFill>
                  <a:srgbClr val="002060"/>
                </a:solidFill>
                <a:latin typeface="Calibri" panose="020F0502020204030204" pitchFamily="34" charset="0"/>
              </a:rPr>
              <a:t>calculus</a:t>
            </a:r>
            <a:r>
              <a:rPr lang="fr-FR" i="1" dirty="0">
                <a:solidFill>
                  <a:srgbClr val="002060"/>
                </a:solidFill>
                <a:latin typeface="Calibri" panose="020F0502020204030204" pitchFamily="34" charset="0"/>
              </a:rPr>
              <a:t> ratiocinator,</a:t>
            </a:r>
            <a:r>
              <a:rPr lang="fr-FR" dirty="0">
                <a:solidFill>
                  <a:srgbClr val="002060"/>
                </a:solidFill>
                <a:latin typeface="Calibri" panose="020F0502020204030204" pitchFamily="34" charset="0"/>
              </a:rPr>
              <a:t> une machine à raisonner. Leibnitz décrivait ainsi le processus de la pensée humaine comme la simple manipulation mécanique de symboles, une idée reprise plus tard par le prix Nobel d’économie Herbert Simon, quand celui-ci conçut le concept d’Intelligence artificielle.</a:t>
            </a:r>
          </a:p>
        </p:txBody>
      </p:sp>
      <p:pic>
        <p:nvPicPr>
          <p:cNvPr id="2052" name="Picture 4" descr="RÃ©sultat de recherche d'images pour &quot;Calculus ratiocinator: Gottfried Leibniz&quot;">
            <a:extLst>
              <a:ext uri="{FF2B5EF4-FFF2-40B4-BE49-F238E27FC236}">
                <a16:creationId xmlns:a16="http://schemas.microsoft.com/office/drawing/2014/main" id="{94DB3CAF-5A5D-4020-97A4-A6F1EAA863D3}"/>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4375" y="1980122"/>
            <a:ext cx="2476500" cy="31337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2C50EAB-AD11-4A7F-969C-383DFEB1876A}"/>
              </a:ext>
            </a:extLst>
          </p:cNvPr>
          <p:cNvSpPr/>
          <p:nvPr/>
        </p:nvSpPr>
        <p:spPr>
          <a:xfrm>
            <a:off x="714375" y="6028335"/>
            <a:ext cx="2775881" cy="738664"/>
          </a:xfrm>
          <a:prstGeom prst="rect">
            <a:avLst/>
          </a:prstGeom>
        </p:spPr>
        <p:txBody>
          <a:bodyPr wrap="square">
            <a:spAutoFit/>
          </a:bodyPr>
          <a:lstStyle/>
          <a:p>
            <a:pPr algn="just"/>
            <a:r>
              <a:rPr lang="fr-FR" sz="1400" dirty="0" err="1">
                <a:solidFill>
                  <a:srgbClr val="D24726"/>
                </a:solidFill>
              </a:rPr>
              <a:t>Calculus</a:t>
            </a:r>
            <a:r>
              <a:rPr lang="fr-FR" sz="1400" dirty="0">
                <a:solidFill>
                  <a:srgbClr val="D24726"/>
                </a:solidFill>
              </a:rPr>
              <a:t> ratiocinator: </a:t>
            </a:r>
          </a:p>
          <a:p>
            <a:pPr algn="just"/>
            <a:r>
              <a:rPr lang="fr-FR" sz="1400" dirty="0">
                <a:solidFill>
                  <a:srgbClr val="D24726"/>
                </a:solidFill>
              </a:rPr>
              <a:t>Gottfried Leibniz</a:t>
            </a:r>
            <a:r>
              <a:rPr lang="fr-FR" sz="1400" dirty="0"/>
              <a:t> </a:t>
            </a:r>
          </a:p>
          <a:p>
            <a:pPr algn="just"/>
            <a:r>
              <a:rPr lang="fr-FR" sz="1400" b="1" dirty="0">
                <a:solidFill>
                  <a:srgbClr val="D24726"/>
                </a:solidFill>
              </a:rPr>
              <a:t>1646-1716 </a:t>
            </a:r>
            <a:r>
              <a:rPr lang="fr-FR" sz="1400" dirty="0">
                <a:solidFill>
                  <a:srgbClr val="D24726"/>
                </a:solidFill>
              </a:rPr>
              <a:t> </a:t>
            </a:r>
          </a:p>
        </p:txBody>
      </p:sp>
      <p:pic>
        <p:nvPicPr>
          <p:cNvPr id="2054" name="Picture 6" descr="RÃ©sultat de recherche d'images pour &quot;Calculus ratiocinator: Gottfried Leibniz&quot;">
            <a:extLst>
              <a:ext uri="{FF2B5EF4-FFF2-40B4-BE49-F238E27FC236}">
                <a16:creationId xmlns:a16="http://schemas.microsoft.com/office/drawing/2014/main" id="{DA8599EB-60A5-4409-89AE-5318749F084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4375" y="5113847"/>
            <a:ext cx="2343457" cy="983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33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21775</a:t>
              </a:r>
            </a:p>
          </p:txBody>
        </p:sp>
      </p:gr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L’intelligence universelle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2" name="Rectangle 11">
            <a:extLst>
              <a:ext uri="{FF2B5EF4-FFF2-40B4-BE49-F238E27FC236}">
                <a16:creationId xmlns:a16="http://schemas.microsoft.com/office/drawing/2014/main" id="{3F0428EC-95AA-42C4-AE86-86A1937AB787}"/>
              </a:ext>
            </a:extLst>
          </p:cNvPr>
          <p:cNvSpPr/>
          <p:nvPr/>
        </p:nvSpPr>
        <p:spPr>
          <a:xfrm>
            <a:off x="-347814" y="1340042"/>
            <a:ext cx="460914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L’intelligence artificielle</a:t>
            </a:r>
            <a:endParaRPr lang="fr-FR" sz="2400" b="1" dirty="0">
              <a:solidFill>
                <a:srgbClr val="D24726"/>
              </a:solidFill>
            </a:endParaRPr>
          </a:p>
        </p:txBody>
      </p:sp>
      <p:sp>
        <p:nvSpPr>
          <p:cNvPr id="5" name="Rectangle 4">
            <a:extLst>
              <a:ext uri="{FF2B5EF4-FFF2-40B4-BE49-F238E27FC236}">
                <a16:creationId xmlns:a16="http://schemas.microsoft.com/office/drawing/2014/main" id="{D2C50EAB-AD11-4A7F-969C-383DFEB1876A}"/>
              </a:ext>
            </a:extLst>
          </p:cNvPr>
          <p:cNvSpPr/>
          <p:nvPr/>
        </p:nvSpPr>
        <p:spPr>
          <a:xfrm>
            <a:off x="871692" y="5453883"/>
            <a:ext cx="2775881" cy="523220"/>
          </a:xfrm>
          <a:prstGeom prst="rect">
            <a:avLst/>
          </a:prstGeom>
        </p:spPr>
        <p:txBody>
          <a:bodyPr wrap="square">
            <a:spAutoFit/>
          </a:bodyPr>
          <a:lstStyle/>
          <a:p>
            <a:pPr algn="just"/>
            <a:r>
              <a:rPr lang="fr-FR" sz="1400" dirty="0">
                <a:solidFill>
                  <a:srgbClr val="D24726"/>
                </a:solidFill>
              </a:rPr>
              <a:t>David </a:t>
            </a:r>
            <a:r>
              <a:rPr lang="fr-FR" sz="1400" dirty="0" err="1">
                <a:solidFill>
                  <a:srgbClr val="D24726"/>
                </a:solidFill>
              </a:rPr>
              <a:t>hILBERT</a:t>
            </a:r>
            <a:endParaRPr lang="fr-FR" sz="1400" dirty="0"/>
          </a:p>
          <a:p>
            <a:pPr algn="just"/>
            <a:r>
              <a:rPr lang="fr-FR" sz="1400" b="1" dirty="0">
                <a:solidFill>
                  <a:srgbClr val="D24726"/>
                </a:solidFill>
              </a:rPr>
              <a:t>1862-1943</a:t>
            </a:r>
            <a:r>
              <a:rPr lang="fr-FR" sz="1400" dirty="0">
                <a:solidFill>
                  <a:srgbClr val="D24726"/>
                </a:solidFill>
              </a:rPr>
              <a:t> </a:t>
            </a:r>
          </a:p>
        </p:txBody>
      </p:sp>
      <p:sp>
        <p:nvSpPr>
          <p:cNvPr id="3" name="Rectangle 2">
            <a:extLst>
              <a:ext uri="{FF2B5EF4-FFF2-40B4-BE49-F238E27FC236}">
                <a16:creationId xmlns:a16="http://schemas.microsoft.com/office/drawing/2014/main" id="{19EE3006-44BE-445F-BBCB-49783F467CEF}"/>
              </a:ext>
            </a:extLst>
          </p:cNvPr>
          <p:cNvSpPr/>
          <p:nvPr/>
        </p:nvSpPr>
        <p:spPr>
          <a:xfrm>
            <a:off x="4591664" y="2773716"/>
            <a:ext cx="6201777" cy="2031325"/>
          </a:xfrm>
          <a:prstGeom prst="rect">
            <a:avLst/>
          </a:prstGeom>
        </p:spPr>
        <p:txBody>
          <a:bodyPr wrap="square">
            <a:spAutoFit/>
          </a:bodyPr>
          <a:lstStyle/>
          <a:p>
            <a:pPr algn="just"/>
            <a:r>
              <a:rPr lang="fr-FR" dirty="0">
                <a:solidFill>
                  <a:srgbClr val="D24726"/>
                </a:solidFill>
                <a:latin typeface="Montserrat"/>
              </a:rPr>
              <a:t>Le mathématicien David Hilbert 1862- 1943</a:t>
            </a:r>
            <a:r>
              <a:rPr lang="fr-FR" dirty="0">
                <a:solidFill>
                  <a:srgbClr val="002060"/>
                </a:solidFill>
                <a:latin typeface="Montserrat"/>
              </a:rPr>
              <a:t> un des plus grand mathématicien de la fin du XIXème siècle et du début du XXème sicle,  indiquait qu’un « problème peut être simplement </a:t>
            </a:r>
            <a:r>
              <a:rPr lang="fr-FR" i="1" dirty="0">
                <a:solidFill>
                  <a:srgbClr val="002060"/>
                </a:solidFill>
                <a:latin typeface="inherit"/>
              </a:rPr>
              <a:t>exprimé</a:t>
            </a:r>
            <a:r>
              <a:rPr lang="fr-FR" dirty="0">
                <a:solidFill>
                  <a:srgbClr val="002060"/>
                </a:solidFill>
                <a:latin typeface="Montserrat"/>
              </a:rPr>
              <a:t> par la question : existe-t-il un problème mathématique qui ne soit pas démontrable par un algorithme permettant de donner une réponse de manière systématique de type « vrai/oui » ou « faux/non » ?</a:t>
            </a:r>
            <a:endParaRPr lang="fr-FR" dirty="0">
              <a:solidFill>
                <a:srgbClr val="002060"/>
              </a:solidFill>
            </a:endParaRPr>
          </a:p>
        </p:txBody>
      </p:sp>
      <p:pic>
        <p:nvPicPr>
          <p:cNvPr id="7170" name="Picture 2" descr="Description de cette image, Ã©galement commentÃ©e ci-aprÃ¨s">
            <a:extLst>
              <a:ext uri="{FF2B5EF4-FFF2-40B4-BE49-F238E27FC236}">
                <a16:creationId xmlns:a16="http://schemas.microsoft.com/office/drawing/2014/main" id="{C2A9EC3D-6EE0-4746-B1FE-F0C260A3AE62}"/>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6241" y="2290989"/>
            <a:ext cx="2212148" cy="2996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988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21775</a:t>
              </a:r>
            </a:p>
          </p:txBody>
        </p:sp>
      </p:gr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L’intelligence universelle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2" name="Rectangle 11">
            <a:extLst>
              <a:ext uri="{FF2B5EF4-FFF2-40B4-BE49-F238E27FC236}">
                <a16:creationId xmlns:a16="http://schemas.microsoft.com/office/drawing/2014/main" id="{3F0428EC-95AA-42C4-AE86-86A1937AB787}"/>
              </a:ext>
            </a:extLst>
          </p:cNvPr>
          <p:cNvSpPr/>
          <p:nvPr/>
        </p:nvSpPr>
        <p:spPr>
          <a:xfrm>
            <a:off x="-369846" y="1228537"/>
            <a:ext cx="460914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L’intelligence artificielle</a:t>
            </a:r>
            <a:endParaRPr lang="fr-FR" sz="2400" b="1" dirty="0">
              <a:solidFill>
                <a:srgbClr val="D24726"/>
              </a:solidFill>
            </a:endParaRPr>
          </a:p>
        </p:txBody>
      </p:sp>
      <p:sp>
        <p:nvSpPr>
          <p:cNvPr id="5" name="Rectangle 4">
            <a:extLst>
              <a:ext uri="{FF2B5EF4-FFF2-40B4-BE49-F238E27FC236}">
                <a16:creationId xmlns:a16="http://schemas.microsoft.com/office/drawing/2014/main" id="{D2C50EAB-AD11-4A7F-969C-383DFEB1876A}"/>
              </a:ext>
            </a:extLst>
          </p:cNvPr>
          <p:cNvSpPr/>
          <p:nvPr/>
        </p:nvSpPr>
        <p:spPr>
          <a:xfrm>
            <a:off x="793680" y="5321686"/>
            <a:ext cx="2775881" cy="307777"/>
          </a:xfrm>
          <a:prstGeom prst="rect">
            <a:avLst/>
          </a:prstGeom>
        </p:spPr>
        <p:txBody>
          <a:bodyPr wrap="square">
            <a:spAutoFit/>
          </a:bodyPr>
          <a:lstStyle/>
          <a:p>
            <a:pPr algn="just"/>
            <a:r>
              <a:rPr lang="fr-FR" sz="1400" b="1" dirty="0">
                <a:solidFill>
                  <a:srgbClr val="D24726"/>
                </a:solidFill>
              </a:rPr>
              <a:t>Alan Turing 1912-1954 </a:t>
            </a:r>
          </a:p>
        </p:txBody>
      </p:sp>
      <p:sp>
        <p:nvSpPr>
          <p:cNvPr id="2" name="Rectangle 1">
            <a:extLst>
              <a:ext uri="{FF2B5EF4-FFF2-40B4-BE49-F238E27FC236}">
                <a16:creationId xmlns:a16="http://schemas.microsoft.com/office/drawing/2014/main" id="{B515A0CC-BD52-41F8-80D2-7E02FAB38482}"/>
              </a:ext>
            </a:extLst>
          </p:cNvPr>
          <p:cNvSpPr/>
          <p:nvPr/>
        </p:nvSpPr>
        <p:spPr>
          <a:xfrm>
            <a:off x="3972942" y="1718671"/>
            <a:ext cx="7155303" cy="5078313"/>
          </a:xfrm>
          <a:prstGeom prst="rect">
            <a:avLst/>
          </a:prstGeom>
        </p:spPr>
        <p:txBody>
          <a:bodyPr wrap="square">
            <a:spAutoFit/>
          </a:bodyPr>
          <a:lstStyle/>
          <a:p>
            <a:pPr algn="just"/>
            <a:r>
              <a:rPr lang="fr-FR" b="1" dirty="0">
                <a:solidFill>
                  <a:srgbClr val="002060"/>
                </a:solidFill>
                <a:latin typeface="Calibri" panose="020F0502020204030204" pitchFamily="34" charset="0"/>
              </a:rPr>
              <a:t>Concernant l’IA le mathématicien et cryptologue britannique recommanda la mise en place d’un processus d’imitation de l’esprit humain, </a:t>
            </a:r>
            <a:r>
              <a:rPr lang="fr-FR" dirty="0">
                <a:solidFill>
                  <a:srgbClr val="002060"/>
                </a:solidFill>
                <a:latin typeface="Calibri" panose="020F0502020204030204" pitchFamily="34" charset="0"/>
              </a:rPr>
              <a:t>Selon Alan Turing il est  important d’ « </a:t>
            </a:r>
            <a:r>
              <a:rPr lang="fr-FR" i="1" dirty="0">
                <a:solidFill>
                  <a:srgbClr val="002060"/>
                </a:solidFill>
                <a:latin typeface="Calibri" panose="020F0502020204030204" pitchFamily="34" charset="0"/>
              </a:rPr>
              <a:t>examiner les processus qui conduisent à l’esprit des adultes »</a:t>
            </a:r>
            <a:r>
              <a:rPr lang="fr-FR" dirty="0">
                <a:solidFill>
                  <a:srgbClr val="002060"/>
                </a:solidFill>
                <a:latin typeface="Calibri" panose="020F0502020204030204" pitchFamily="34" charset="0"/>
              </a:rPr>
              <a:t>. Turing s’employa à décrire ce processus et indiqua trois étapes à suivre, : </a:t>
            </a:r>
          </a:p>
          <a:p>
            <a:pPr algn="just"/>
            <a:endParaRPr lang="fr-FR" sz="1200" dirty="0">
              <a:solidFill>
                <a:srgbClr val="002060"/>
              </a:solidFill>
              <a:latin typeface="Calibri" panose="020F0502020204030204" pitchFamily="34" charset="0"/>
            </a:endParaRPr>
          </a:p>
          <a:p>
            <a:pPr marL="285750" indent="-285750" algn="just">
              <a:buClr>
                <a:srgbClr val="D24726"/>
              </a:buClr>
              <a:buSzPct val="129000"/>
              <a:buFont typeface="Wingdings" panose="05000000000000000000" pitchFamily="2" charset="2"/>
              <a:buChar char="§"/>
            </a:pPr>
            <a:r>
              <a:rPr lang="fr-FR" dirty="0">
                <a:solidFill>
                  <a:srgbClr val="002060"/>
                </a:solidFill>
                <a:latin typeface="Calibri" panose="020F0502020204030204" pitchFamily="34" charset="0"/>
              </a:rPr>
              <a:t>l’état initial (la naissance), l’éducation auquel cet esprit est confronté puis les autres expériences non éducatives. </a:t>
            </a:r>
          </a:p>
          <a:p>
            <a:pPr marL="285750" indent="-285750" algn="just">
              <a:buClr>
                <a:srgbClr val="D24726"/>
              </a:buClr>
              <a:buSzPct val="129000"/>
              <a:buFont typeface="Wingdings" panose="05000000000000000000" pitchFamily="2" charset="2"/>
              <a:buChar char="§"/>
            </a:pPr>
            <a:r>
              <a:rPr lang="fr-FR" dirty="0">
                <a:solidFill>
                  <a:srgbClr val="002060"/>
                </a:solidFill>
                <a:latin typeface="Calibri" panose="020F0502020204030204" pitchFamily="34" charset="0"/>
              </a:rPr>
              <a:t>Compte tenu de ces processus, il se demande ensuite s’il ne serait pas plus approprié de programmer l’esprit d’un enfant au lieu d’un esprit d’adulte,</a:t>
            </a:r>
          </a:p>
          <a:p>
            <a:pPr marL="285750" indent="-285750" algn="just">
              <a:buClr>
                <a:srgbClr val="D24726"/>
              </a:buClr>
              <a:buSzPct val="129000"/>
              <a:buFont typeface="Wingdings" panose="05000000000000000000" pitchFamily="2" charset="2"/>
              <a:buChar char="§"/>
            </a:pPr>
            <a:r>
              <a:rPr lang="fr-FR" dirty="0">
                <a:solidFill>
                  <a:srgbClr val="002060"/>
                </a:solidFill>
                <a:latin typeface="Calibri" panose="020F0502020204030204" pitchFamily="34" charset="0"/>
              </a:rPr>
              <a:t>Enfin soumettre l’esprit de l’enfant à une période d’éducation. </a:t>
            </a:r>
          </a:p>
          <a:p>
            <a:pPr algn="just">
              <a:buClr>
                <a:srgbClr val="D24726"/>
              </a:buClr>
              <a:buSzPct val="129000"/>
            </a:pPr>
            <a:endParaRPr lang="fr-FR" dirty="0">
              <a:solidFill>
                <a:srgbClr val="002060"/>
              </a:solidFill>
              <a:latin typeface="Calibri" panose="020F0502020204030204" pitchFamily="34" charset="0"/>
            </a:endParaRPr>
          </a:p>
          <a:p>
            <a:pPr algn="just">
              <a:buClr>
                <a:srgbClr val="D24726"/>
              </a:buClr>
              <a:buSzPct val="129000"/>
            </a:pPr>
            <a:r>
              <a:rPr lang="fr-FR" dirty="0">
                <a:solidFill>
                  <a:srgbClr val="002060"/>
                </a:solidFill>
                <a:latin typeface="Calibri" panose="020F0502020204030204" pitchFamily="34" charset="0"/>
              </a:rPr>
              <a:t>Cette période d’éducation et d’apprentissage pourrait impliquer une méthode de récompenses et de punitions </a:t>
            </a:r>
            <a:r>
              <a:rPr lang="fr-FR" b="1" dirty="0">
                <a:solidFill>
                  <a:srgbClr val="D24726"/>
                </a:solidFill>
                <a:latin typeface="Calibri" panose="020F0502020204030204" pitchFamily="34" charset="0"/>
              </a:rPr>
              <a:t>afin d‘inculquer les modèles mathématiques souhaités dans l’esprit de la machine</a:t>
            </a:r>
            <a:r>
              <a:rPr lang="fr-FR" dirty="0">
                <a:solidFill>
                  <a:srgbClr val="002060"/>
                </a:solidFill>
                <a:latin typeface="Calibri" panose="020F0502020204030204" pitchFamily="34" charset="0"/>
              </a:rPr>
              <a:t>. Enfin, Turing évoque une époque future où les machines seront en compétition avec les humains dans de nombreuses tâches intellectuelles.</a:t>
            </a:r>
          </a:p>
        </p:txBody>
      </p:sp>
      <p:pic>
        <p:nvPicPr>
          <p:cNvPr id="8194" name="Picture 2" descr="Description de cette image, Ã©galement commentÃ©e ci-aprÃ¨s">
            <a:extLst>
              <a:ext uri="{FF2B5EF4-FFF2-40B4-BE49-F238E27FC236}">
                <a16:creationId xmlns:a16="http://schemas.microsoft.com/office/drawing/2014/main" id="{FE3A7789-D46D-4F08-8A69-04CCBAE08584}"/>
              </a:ext>
            </a:extLst>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92" y="2294657"/>
            <a:ext cx="2126072" cy="2894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962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21775</a:t>
              </a:r>
            </a:p>
          </p:txBody>
        </p:sp>
      </p:gr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L’intelligence universelle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2" name="Rectangle 11">
            <a:extLst>
              <a:ext uri="{FF2B5EF4-FFF2-40B4-BE49-F238E27FC236}">
                <a16:creationId xmlns:a16="http://schemas.microsoft.com/office/drawing/2014/main" id="{3F0428EC-95AA-42C4-AE86-86A1937AB787}"/>
              </a:ext>
            </a:extLst>
          </p:cNvPr>
          <p:cNvSpPr/>
          <p:nvPr/>
        </p:nvSpPr>
        <p:spPr>
          <a:xfrm>
            <a:off x="-369846" y="1228537"/>
            <a:ext cx="542680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Hybridation homme machine</a:t>
            </a:r>
            <a:endParaRPr lang="fr-FR" sz="2400" b="1" dirty="0">
              <a:solidFill>
                <a:srgbClr val="D24726"/>
              </a:solidFill>
            </a:endParaRPr>
          </a:p>
        </p:txBody>
      </p:sp>
      <p:sp>
        <p:nvSpPr>
          <p:cNvPr id="3" name="Rectangle 2">
            <a:extLst>
              <a:ext uri="{FF2B5EF4-FFF2-40B4-BE49-F238E27FC236}">
                <a16:creationId xmlns:a16="http://schemas.microsoft.com/office/drawing/2014/main" id="{A1F0B862-9D23-4BAD-8568-7A61C4BF8E08}"/>
              </a:ext>
            </a:extLst>
          </p:cNvPr>
          <p:cNvSpPr/>
          <p:nvPr/>
        </p:nvSpPr>
        <p:spPr>
          <a:xfrm>
            <a:off x="4863313" y="3009257"/>
            <a:ext cx="4845534" cy="2308324"/>
          </a:xfrm>
          <a:prstGeom prst="rect">
            <a:avLst/>
          </a:prstGeom>
        </p:spPr>
        <p:txBody>
          <a:bodyPr wrap="square">
            <a:spAutoFit/>
          </a:bodyPr>
          <a:lstStyle/>
          <a:p>
            <a:pPr algn="just"/>
            <a:r>
              <a:rPr lang="fr-FR" dirty="0">
                <a:solidFill>
                  <a:srgbClr val="002060"/>
                </a:solidFill>
              </a:rPr>
              <a:t>« Dès les années 2030, nous allons grâce à l’hybridation de nos cerveaux, avec des nano composants électroniques, disposer d’un pouvoir démiurgique »</a:t>
            </a:r>
          </a:p>
          <a:p>
            <a:pPr algn="just"/>
            <a:endParaRPr lang="fr-FR" b="1" dirty="0">
              <a:solidFill>
                <a:srgbClr val="DD462F"/>
              </a:solidFill>
            </a:endParaRPr>
          </a:p>
          <a:p>
            <a:pPr algn="just"/>
            <a:r>
              <a:rPr lang="fr-FR" b="1" dirty="0">
                <a:solidFill>
                  <a:srgbClr val="DD462F"/>
                </a:solidFill>
              </a:rPr>
              <a:t>Ray Kurzweil   </a:t>
            </a:r>
            <a:r>
              <a:rPr lang="fr-FR" dirty="0">
                <a:solidFill>
                  <a:srgbClr val="DD462F"/>
                </a:solidFill>
                <a:latin typeface="Calibri" panose="020F0502020204030204" pitchFamily="34" charset="0"/>
              </a:rPr>
              <a:t>ingénieur, chercheur, et futurologue américain, directeur de recherche chez google</a:t>
            </a:r>
          </a:p>
        </p:txBody>
      </p:sp>
      <p:pic>
        <p:nvPicPr>
          <p:cNvPr id="12290" name="Picture 2" descr="RÃ©sultat de recherche d'images pour &quot;Ray Kurzweil&quot;">
            <a:extLst>
              <a:ext uri="{FF2B5EF4-FFF2-40B4-BE49-F238E27FC236}">
                <a16:creationId xmlns:a16="http://schemas.microsoft.com/office/drawing/2014/main" id="{D2FDF1C6-0433-42E5-9BC1-D817BB6E41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918" r="14354"/>
          <a:stretch/>
        </p:blipFill>
        <p:spPr bwMode="auto">
          <a:xfrm>
            <a:off x="809828" y="2226458"/>
            <a:ext cx="3656665" cy="3703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956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21775</a:t>
              </a:r>
            </a:p>
          </p:txBody>
        </p:sp>
      </p:gr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L’intelligence universelle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2" name="Rectangle 11">
            <a:extLst>
              <a:ext uri="{FF2B5EF4-FFF2-40B4-BE49-F238E27FC236}">
                <a16:creationId xmlns:a16="http://schemas.microsoft.com/office/drawing/2014/main" id="{3F0428EC-95AA-42C4-AE86-86A1937AB787}"/>
              </a:ext>
            </a:extLst>
          </p:cNvPr>
          <p:cNvSpPr/>
          <p:nvPr/>
        </p:nvSpPr>
        <p:spPr>
          <a:xfrm>
            <a:off x="-369846" y="1228537"/>
            <a:ext cx="542680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Hybridation homme machine</a:t>
            </a:r>
            <a:endParaRPr lang="fr-FR" sz="2400" b="1" dirty="0">
              <a:solidFill>
                <a:srgbClr val="D24726"/>
              </a:solidFill>
            </a:endParaRPr>
          </a:p>
        </p:txBody>
      </p:sp>
      <p:pic>
        <p:nvPicPr>
          <p:cNvPr id="10244" name="Picture 4" descr="RÃ©sultat de recherche d'images pour &quot;hybridation homme machine&quot;">
            <a:extLst>
              <a:ext uri="{FF2B5EF4-FFF2-40B4-BE49-F238E27FC236}">
                <a16:creationId xmlns:a16="http://schemas.microsoft.com/office/drawing/2014/main" id="{018D3236-13EA-47FA-8E96-356318DD8371}"/>
              </a:ext>
            </a:extLst>
          </p:cNvPr>
          <p:cNvPicPr>
            <a:picLocks noChangeAspect="1" noChangeArrowheads="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r="46190"/>
          <a:stretch/>
        </p:blipFill>
        <p:spPr bwMode="auto">
          <a:xfrm>
            <a:off x="885928" y="2306050"/>
            <a:ext cx="3179224" cy="332341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993B21E9-29FB-40D6-A859-7B85D363F91A}"/>
              </a:ext>
            </a:extLst>
          </p:cNvPr>
          <p:cNvSpPr/>
          <p:nvPr/>
        </p:nvSpPr>
        <p:spPr>
          <a:xfrm>
            <a:off x="4332608" y="1708744"/>
            <a:ext cx="6754761" cy="4801314"/>
          </a:xfrm>
          <a:prstGeom prst="rect">
            <a:avLst/>
          </a:prstGeom>
        </p:spPr>
        <p:txBody>
          <a:bodyPr wrap="square">
            <a:spAutoFit/>
          </a:bodyPr>
          <a:lstStyle/>
          <a:p>
            <a:pPr algn="just"/>
            <a:r>
              <a:rPr lang="fr-FR" dirty="0">
                <a:solidFill>
                  <a:srgbClr val="DD462F"/>
                </a:solidFill>
                <a:latin typeface="Calibri" panose="020F0502020204030204" pitchFamily="34" charset="0"/>
              </a:rPr>
              <a:t>Selon Luc Julia vice-président innovation chez Samsung </a:t>
            </a:r>
            <a:r>
              <a:rPr lang="fr-FR" dirty="0">
                <a:solidFill>
                  <a:srgbClr val="212121"/>
                </a:solidFill>
                <a:latin typeface="Calibri" panose="020F0502020204030204" pitchFamily="34" charset="0"/>
              </a:rPr>
              <a:t>, si </a:t>
            </a:r>
            <a:r>
              <a:rPr lang="fr-FR" dirty="0">
                <a:solidFill>
                  <a:srgbClr val="002060"/>
                </a:solidFill>
                <a:latin typeface="Calibri" panose="020F0502020204030204" pitchFamily="34" charset="0"/>
              </a:rPr>
              <a:t>l'intelligence </a:t>
            </a:r>
            <a:r>
              <a:rPr lang="fr-FR" i="1" dirty="0">
                <a:solidFill>
                  <a:srgbClr val="002060"/>
                </a:solidFill>
                <a:latin typeface="Calibri" panose="020F0502020204030204" pitchFamily="34" charset="0"/>
              </a:rPr>
              <a:t>« réservée au vivant »</a:t>
            </a:r>
            <a:r>
              <a:rPr lang="fr-FR" dirty="0">
                <a:solidFill>
                  <a:srgbClr val="002060"/>
                </a:solidFill>
                <a:latin typeface="Calibri" panose="020F0502020204030204" pitchFamily="34" charset="0"/>
              </a:rPr>
              <a:t>. est un postulat, non prouvé, il est manifeste que seul l'humain est capable à ce jour de contextualiser, de faire preuve de curiosité, d’inventer, d’être apte à lier différentes disciplines. </a:t>
            </a:r>
          </a:p>
          <a:p>
            <a:pPr algn="just"/>
            <a:endParaRPr lang="fr-FR" i="1" dirty="0">
              <a:solidFill>
                <a:srgbClr val="002060"/>
              </a:solidFill>
              <a:latin typeface="Calibri" panose="020F0502020204030204" pitchFamily="34" charset="0"/>
            </a:endParaRPr>
          </a:p>
          <a:p>
            <a:pPr algn="just"/>
            <a:r>
              <a:rPr lang="fr-FR" i="1" dirty="0">
                <a:solidFill>
                  <a:srgbClr val="002060"/>
                </a:solidFill>
                <a:latin typeface="Calibri" panose="020F0502020204030204" pitchFamily="34" charset="0"/>
              </a:rPr>
              <a:t>« C'est en comparant l'IA à l'intelligence humaine qu'on s'aperçoit à quel point l'IA se concentre sur un domaine d'activité et néglige le vécu, la sensibilité, l'assimilation d'expériences, en un mot, la multidisciplinarité. »</a:t>
            </a:r>
            <a:r>
              <a:rPr lang="fr-FR" dirty="0">
                <a:solidFill>
                  <a:srgbClr val="002060"/>
                </a:solidFill>
                <a:latin typeface="Calibri" panose="020F0502020204030204" pitchFamily="34" charset="0"/>
              </a:rPr>
              <a:t> </a:t>
            </a:r>
          </a:p>
          <a:p>
            <a:pPr algn="just"/>
            <a:endParaRPr lang="fr-FR" dirty="0">
              <a:solidFill>
                <a:srgbClr val="002060"/>
              </a:solidFill>
              <a:latin typeface="Calibri" panose="020F0502020204030204" pitchFamily="34" charset="0"/>
            </a:endParaRPr>
          </a:p>
          <a:p>
            <a:pPr algn="just"/>
            <a:r>
              <a:rPr lang="fr-FR" dirty="0">
                <a:solidFill>
                  <a:srgbClr val="002060"/>
                </a:solidFill>
                <a:latin typeface="Calibri" panose="020F0502020204030204" pitchFamily="34" charset="0"/>
              </a:rPr>
              <a:t>L’IA est sans doute supérieure à certaines facultés cognitives qui caractérisent l'humain, comme c'est le cas aux échecs ou au jeu de go, mais seulement pour certaines tâches bien définies. Au-delà de fonctions ciblées, l’horizon de l’IA  à ce jour semble limité, mais l’ordinateur quantique offre potentiellement d’autres horizons qui pourraient bien s’affranchir des limites actuelles .</a:t>
            </a:r>
          </a:p>
        </p:txBody>
      </p:sp>
    </p:spTree>
    <p:extLst>
      <p:ext uri="{BB962C8B-B14F-4D97-AF65-F5344CB8AC3E}">
        <p14:creationId xmlns:p14="http://schemas.microsoft.com/office/powerpoint/2010/main" val="1544212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21775</a:t>
              </a:r>
            </a:p>
          </p:txBody>
        </p:sp>
      </p:gr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025" y="928263"/>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L’intelligence universelle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2" name="Rectangle 11">
            <a:extLst>
              <a:ext uri="{FF2B5EF4-FFF2-40B4-BE49-F238E27FC236}">
                <a16:creationId xmlns:a16="http://schemas.microsoft.com/office/drawing/2014/main" id="{3F0428EC-95AA-42C4-AE86-86A1937AB787}"/>
              </a:ext>
            </a:extLst>
          </p:cNvPr>
          <p:cNvSpPr/>
          <p:nvPr/>
        </p:nvSpPr>
        <p:spPr>
          <a:xfrm>
            <a:off x="-369846" y="1228537"/>
            <a:ext cx="5426807" cy="523220"/>
          </a:xfrm>
          <a:prstGeom prst="rect">
            <a:avLst/>
          </a:prstGeom>
        </p:spPr>
        <p:txBody>
          <a:bodyPr wrap="none">
            <a:spAutoFit/>
          </a:bodyPr>
          <a:lstStyle/>
          <a:p>
            <a:pPr marL="1163638" indent="-268288">
              <a:buClr>
                <a:srgbClr val="D24726"/>
              </a:buClr>
              <a:buSzPct val="150000"/>
              <a:buFont typeface="Wingdings" panose="05000000000000000000" pitchFamily="2" charset="2"/>
              <a:buChar char="§"/>
            </a:pPr>
            <a:r>
              <a:rPr lang="fr-FR" sz="2800" dirty="0">
                <a:solidFill>
                  <a:srgbClr val="D24726"/>
                </a:solidFill>
              </a:rPr>
              <a:t> </a:t>
            </a:r>
            <a:r>
              <a:rPr lang="fr-FR" sz="2400" dirty="0">
                <a:solidFill>
                  <a:srgbClr val="D24726"/>
                </a:solidFill>
              </a:rPr>
              <a:t>Hybridation homme machine</a:t>
            </a:r>
            <a:endParaRPr lang="fr-FR" sz="2400" b="1" dirty="0">
              <a:solidFill>
                <a:srgbClr val="D24726"/>
              </a:solidFill>
            </a:endParaRPr>
          </a:p>
        </p:txBody>
      </p:sp>
      <p:sp>
        <p:nvSpPr>
          <p:cNvPr id="3" name="Rectangle 2">
            <a:extLst>
              <a:ext uri="{FF2B5EF4-FFF2-40B4-BE49-F238E27FC236}">
                <a16:creationId xmlns:a16="http://schemas.microsoft.com/office/drawing/2014/main" id="{A1F0B862-9D23-4BAD-8568-7A61C4BF8E08}"/>
              </a:ext>
            </a:extLst>
          </p:cNvPr>
          <p:cNvSpPr/>
          <p:nvPr/>
        </p:nvSpPr>
        <p:spPr>
          <a:xfrm>
            <a:off x="4327915" y="2237628"/>
            <a:ext cx="6836152" cy="4247317"/>
          </a:xfrm>
          <a:prstGeom prst="rect">
            <a:avLst/>
          </a:prstGeom>
        </p:spPr>
        <p:txBody>
          <a:bodyPr wrap="square">
            <a:spAutoFit/>
          </a:bodyPr>
          <a:lstStyle/>
          <a:p>
            <a:pPr algn="just"/>
            <a:r>
              <a:rPr lang="fr-FR" dirty="0">
                <a:solidFill>
                  <a:srgbClr val="D24726"/>
                </a:solidFill>
              </a:rPr>
              <a:t>Pour la neuro biologiste Catherine Vidal </a:t>
            </a:r>
            <a:r>
              <a:rPr lang="fr-FR" dirty="0">
                <a:solidFill>
                  <a:srgbClr val="002060"/>
                </a:solidFill>
              </a:rPr>
              <a:t>« </a:t>
            </a:r>
            <a:r>
              <a:rPr lang="fr-FR" i="1" dirty="0">
                <a:solidFill>
                  <a:srgbClr val="002060"/>
                </a:solidFill>
              </a:rPr>
              <a:t>Le cerveau humain est d’abord et avant tout spécifique de la matière vivante ... Si la connaissance que l’on en a est encore très sommaire, vu son immense complexité, on sait qu’il compte 100 milliards de neurones ». </a:t>
            </a:r>
            <a:r>
              <a:rPr lang="fr-FR" i="1" dirty="0">
                <a:solidFill>
                  <a:srgbClr val="D24726"/>
                </a:solidFill>
              </a:rPr>
              <a:t>Chaque neurone est connecté à 10.000 autres</a:t>
            </a:r>
            <a:r>
              <a:rPr lang="fr-FR" i="1" dirty="0">
                <a:solidFill>
                  <a:srgbClr val="002060"/>
                </a:solidFill>
              </a:rPr>
              <a:t>. « Elle poursuit : « L’information qui circule dans le cerveau est à la fois électrique et chimique. C’est cette combinaison absolument unique qui va permettre de nuancer à l’infini les messages qui y circulent entre les neurones </a:t>
            </a:r>
            <a:r>
              <a:rPr lang="fr-FR" dirty="0">
                <a:solidFill>
                  <a:srgbClr val="002060"/>
                </a:solidFill>
              </a:rPr>
              <a:t>»</a:t>
            </a:r>
          </a:p>
          <a:p>
            <a:pPr algn="just"/>
            <a:endParaRPr lang="fr-FR" dirty="0">
              <a:solidFill>
                <a:srgbClr val="002060"/>
              </a:solidFill>
            </a:endParaRPr>
          </a:p>
          <a:p>
            <a:pPr algn="just"/>
            <a:r>
              <a:rPr lang="fr-FR" dirty="0">
                <a:solidFill>
                  <a:srgbClr val="002060"/>
                </a:solidFill>
              </a:rPr>
              <a:t>Pourtant grâce à des interfaces cerveau-machine, des résultats spectaculaires ont été obtenus. Notamment chez des patients tétraplégiques. La prédiction de Ray Kurzweil n’est pas dénué de fondements absurdes mais on ne peut faire l’impasse de la complexité du vivant jusqu’à présent inimitable…</a:t>
            </a:r>
          </a:p>
        </p:txBody>
      </p:sp>
      <p:pic>
        <p:nvPicPr>
          <p:cNvPr id="10244" name="Picture 4" descr="RÃ©sultat de recherche d'images pour &quot;hybridation homme machine&quot;">
            <a:extLst>
              <a:ext uri="{FF2B5EF4-FFF2-40B4-BE49-F238E27FC236}">
                <a16:creationId xmlns:a16="http://schemas.microsoft.com/office/drawing/2014/main" id="{018D3236-13EA-47FA-8E96-356318DD8371}"/>
              </a:ext>
            </a:extLst>
          </p:cNvPr>
          <p:cNvPicPr>
            <a:picLocks noChangeAspect="1" noChangeArrowheads="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r="46190"/>
          <a:stretch/>
        </p:blipFill>
        <p:spPr bwMode="auto">
          <a:xfrm>
            <a:off x="885928" y="2306050"/>
            <a:ext cx="3179224" cy="3323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882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939620"/>
            <a:chOff x="6953426" y="711274"/>
            <a:chExt cx="558179" cy="939620"/>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923330"/>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21775</a:t>
              </a:r>
            </a:p>
          </p:txBody>
        </p:sp>
      </p:grpSp>
      <p:sp>
        <p:nvSpPr>
          <p:cNvPr id="11" name="Titre 7">
            <a:extLst>
              <a:ext uri="{FF2B5EF4-FFF2-40B4-BE49-F238E27FC236}">
                <a16:creationId xmlns:a16="http://schemas.microsoft.com/office/drawing/2014/main" id="{AFF3335A-DC9D-4446-83A0-EC47509A33A7}"/>
              </a:ext>
            </a:extLst>
          </p:cNvPr>
          <p:cNvSpPr txBox="1">
            <a:spLocks/>
          </p:cNvSpPr>
          <p:nvPr/>
        </p:nvSpPr>
        <p:spPr>
          <a:xfrm>
            <a:off x="521207" y="97127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rPr>
              <a:t>L’intelligence universelle</a:t>
            </a:r>
            <a:br>
              <a:rPr lang="fr-FR" b="1" dirty="0">
                <a:solidFill>
                  <a:srgbClr val="D24726"/>
                </a:solidFill>
              </a:rPr>
            </a:br>
            <a:br>
              <a:rPr lang="fr-FR" b="1" dirty="0">
                <a:latin typeface="Segoe UI Light" panose="020B0502040204020203" pitchFamily="34" charset="0"/>
                <a:cs typeface="Segoe UI Light" panose="020B0502040204020203" pitchFamily="34" charset="0"/>
              </a:rPr>
            </a:br>
            <a:r>
              <a:rPr lang="fr-FR" b="1" dirty="0">
                <a:latin typeface="Segoe UI Light" panose="020B0502040204020203" pitchFamily="34" charset="0"/>
                <a:cs typeface="Segoe UI Light" panose="020B0502040204020203" pitchFamily="34" charset="0"/>
              </a:rPr>
              <a:t> </a:t>
            </a:r>
          </a:p>
        </p:txBody>
      </p:sp>
      <p:sp>
        <p:nvSpPr>
          <p:cNvPr id="12" name="Rectangle 11">
            <a:extLst>
              <a:ext uri="{FF2B5EF4-FFF2-40B4-BE49-F238E27FC236}">
                <a16:creationId xmlns:a16="http://schemas.microsoft.com/office/drawing/2014/main" id="{3F0428EC-95AA-42C4-AE86-86A1937AB787}"/>
              </a:ext>
            </a:extLst>
          </p:cNvPr>
          <p:cNvSpPr/>
          <p:nvPr/>
        </p:nvSpPr>
        <p:spPr>
          <a:xfrm>
            <a:off x="1144322" y="1349746"/>
            <a:ext cx="9059468" cy="523220"/>
          </a:xfrm>
          <a:prstGeom prst="rect">
            <a:avLst/>
          </a:prstGeom>
        </p:spPr>
        <p:txBody>
          <a:bodyPr wrap="none">
            <a:spAutoFit/>
          </a:bodyPr>
          <a:lstStyle/>
          <a:p>
            <a:pPr marL="895350">
              <a:buClr>
                <a:srgbClr val="D24726"/>
              </a:buClr>
              <a:buSzPct val="150000"/>
            </a:pPr>
            <a:r>
              <a:rPr lang="fr-FR" sz="2800" dirty="0">
                <a:solidFill>
                  <a:srgbClr val="D24726"/>
                </a:solidFill>
              </a:rPr>
              <a:t>*** </a:t>
            </a:r>
            <a:r>
              <a:rPr lang="fr-FR" sz="2400" b="1" dirty="0">
                <a:solidFill>
                  <a:srgbClr val="D24726"/>
                </a:solidFill>
              </a:rPr>
              <a:t>l’homme machine : ce que nous avons à craindre ***</a:t>
            </a:r>
          </a:p>
        </p:txBody>
      </p:sp>
      <p:sp>
        <p:nvSpPr>
          <p:cNvPr id="3" name="Rectangle 2">
            <a:extLst>
              <a:ext uri="{FF2B5EF4-FFF2-40B4-BE49-F238E27FC236}">
                <a16:creationId xmlns:a16="http://schemas.microsoft.com/office/drawing/2014/main" id="{A1F0B862-9D23-4BAD-8568-7A61C4BF8E08}"/>
              </a:ext>
            </a:extLst>
          </p:cNvPr>
          <p:cNvSpPr/>
          <p:nvPr/>
        </p:nvSpPr>
        <p:spPr>
          <a:xfrm>
            <a:off x="3350947" y="2134576"/>
            <a:ext cx="7843581" cy="4616648"/>
          </a:xfrm>
          <a:prstGeom prst="rect">
            <a:avLst/>
          </a:prstGeom>
        </p:spPr>
        <p:txBody>
          <a:bodyPr wrap="square">
            <a:spAutoFit/>
          </a:bodyPr>
          <a:lstStyle/>
          <a:p>
            <a:pPr algn="just"/>
            <a:r>
              <a:rPr lang="fr-FR" b="1" dirty="0">
                <a:solidFill>
                  <a:srgbClr val="DD462F"/>
                </a:solidFill>
                <a:latin typeface="Calibri" panose="020F0502020204030204" pitchFamily="34" charset="0"/>
              </a:rPr>
              <a:t>Nous entrons dans la civilisation de la rationalité qui s’obstine à réduire nos actes et nos gestes à l’expression de données</a:t>
            </a:r>
            <a:r>
              <a:rPr lang="fr-FR" dirty="0">
                <a:solidFill>
                  <a:srgbClr val="002060"/>
                </a:solidFill>
                <a:latin typeface="Calibri" panose="020F0502020204030204" pitchFamily="34" charset="0"/>
              </a:rPr>
              <a:t>, traduites en codes. Nous subirons demain l’injonction des machines prédictives qui ayant apprises de nos comportements finiront pas nous domestiquer et à nous emmener dans la dépendance, la subordination.</a:t>
            </a:r>
          </a:p>
          <a:p>
            <a:pPr algn="just"/>
            <a:endParaRPr lang="fr-FR" sz="1200" dirty="0">
              <a:solidFill>
                <a:srgbClr val="002060"/>
              </a:solidFill>
              <a:latin typeface="Calibri" panose="020F0502020204030204" pitchFamily="34" charset="0"/>
            </a:endParaRPr>
          </a:p>
          <a:p>
            <a:pPr algn="just"/>
            <a:r>
              <a:rPr lang="fr-FR" b="1" dirty="0">
                <a:solidFill>
                  <a:srgbClr val="DD462F"/>
                </a:solidFill>
                <a:latin typeface="Calibri" panose="020F0502020204030204" pitchFamily="34" charset="0"/>
              </a:rPr>
              <a:t>Ce qui est à craindre c’est l’excès de confiance attribuée à l’homme aux objets numériques  qui deviennent les nouvelles statuettes idolâtres de notre siècle,</a:t>
            </a:r>
            <a:r>
              <a:rPr lang="fr-FR" dirty="0">
                <a:solidFill>
                  <a:srgbClr val="002060"/>
                </a:solidFill>
                <a:latin typeface="Calibri" panose="020F0502020204030204" pitchFamily="34" charset="0"/>
              </a:rPr>
              <a:t> car leur ont été conférées cette capacité de ne plus être muettes et de faire appel à l’imaginaire, mais d’être interactives et de répondre à l’ensemble des besoins changeant ainsi nos rapports aux autres et au besoin de relationnel. </a:t>
            </a:r>
          </a:p>
          <a:p>
            <a:pPr algn="just"/>
            <a:endParaRPr lang="fr-FR" sz="1200" dirty="0">
              <a:solidFill>
                <a:srgbClr val="002060"/>
              </a:solidFill>
              <a:latin typeface="Calibri" panose="020F0502020204030204" pitchFamily="34" charset="0"/>
            </a:endParaRPr>
          </a:p>
          <a:p>
            <a:pPr algn="just"/>
            <a:r>
              <a:rPr lang="fr-FR" b="1" dirty="0">
                <a:solidFill>
                  <a:srgbClr val="DD462F"/>
                </a:solidFill>
                <a:latin typeface="Calibri" panose="020F0502020204030204" pitchFamily="34" charset="0"/>
              </a:rPr>
              <a:t>Nous assistons avec l’IA </a:t>
            </a:r>
            <a:r>
              <a:rPr lang="fr-FR" dirty="0">
                <a:solidFill>
                  <a:srgbClr val="002060"/>
                </a:solidFill>
                <a:latin typeface="Calibri" panose="020F0502020204030204" pitchFamily="34" charset="0"/>
              </a:rPr>
              <a:t>au développement d’une société qui ampute cette part de gratuité, de don, d’accueil de l’autre, de ses capacités et ressources qui permet l’expression de tout notre être</a:t>
            </a:r>
            <a:r>
              <a:rPr lang="fr-FR" dirty="0">
                <a:solidFill>
                  <a:srgbClr val="D24726"/>
                </a:solidFill>
                <a:latin typeface="Calibri" panose="020F0502020204030204" pitchFamily="34" charset="0"/>
              </a:rPr>
              <a:t>. </a:t>
            </a:r>
            <a:r>
              <a:rPr lang="fr-FR" b="1" dirty="0">
                <a:solidFill>
                  <a:srgbClr val="D24726"/>
                </a:solidFill>
                <a:latin typeface="Calibri" panose="020F0502020204030204" pitchFamily="34" charset="0"/>
              </a:rPr>
              <a:t>Peu à peu les interstices de la vie relationnelle sont vampirisées par l’ère numérique qui nous détournent de toute vie relationnelle.</a:t>
            </a:r>
            <a:endParaRPr lang="fr-FR" b="1" dirty="0">
              <a:solidFill>
                <a:srgbClr val="002060"/>
              </a:solidFill>
              <a:latin typeface="Calibri" panose="020F0502020204030204" pitchFamily="34" charset="0"/>
            </a:endParaRPr>
          </a:p>
        </p:txBody>
      </p:sp>
      <p:pic>
        <p:nvPicPr>
          <p:cNvPr id="10244" name="Picture 4" descr="RÃ©sultat de recherche d'images pour &quot;hybridation homme machine&quot;">
            <a:extLst>
              <a:ext uri="{FF2B5EF4-FFF2-40B4-BE49-F238E27FC236}">
                <a16:creationId xmlns:a16="http://schemas.microsoft.com/office/drawing/2014/main" id="{018D3236-13EA-47FA-8E96-356318DD8371}"/>
              </a:ext>
            </a:extLst>
          </p:cNvPr>
          <p:cNvPicPr>
            <a:picLocks noChangeAspect="1" noChangeArrowheads="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r="46190"/>
          <a:stretch/>
        </p:blipFill>
        <p:spPr bwMode="auto">
          <a:xfrm>
            <a:off x="503303" y="2601018"/>
            <a:ext cx="2847644" cy="3082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24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514974" y="1617186"/>
            <a:ext cx="6219826" cy="2387600"/>
          </a:xfrm>
        </p:spPr>
        <p:txBody>
          <a:bodyPr rtlCol="0" anchor="ctr" anchorCtr="0">
            <a:noAutofit/>
          </a:bodyPr>
          <a:lstStyle/>
          <a:p>
            <a:pPr algn="ctr"/>
            <a:r>
              <a:rPr lang="fr-FR" sz="4000" b="1" dirty="0">
                <a:solidFill>
                  <a:srgbClr val="D24726"/>
                </a:solidFill>
              </a:rPr>
              <a:t>Transhumanisme : promesse d’un nouveau monde ou déshumanisation et dénaturation écologique ?</a:t>
            </a:r>
            <a:br>
              <a:rPr lang="fr-FR" sz="4000" b="1" dirty="0">
                <a:solidFill>
                  <a:srgbClr val="D24726"/>
                </a:solidFill>
              </a:rPr>
            </a:br>
            <a:br>
              <a:rPr lang="fr-FR" sz="4000" dirty="0">
                <a:solidFill>
                  <a:srgbClr val="D24726"/>
                </a:solidFill>
              </a:rPr>
            </a:br>
            <a:r>
              <a:rPr lang="fr-FR" sz="4000" b="1" dirty="0">
                <a:solidFill>
                  <a:srgbClr val="D24726"/>
                </a:solidFill>
              </a:rPr>
              <a:t>Scenarii pour contre carrer l’ouragan technologique !</a:t>
            </a:r>
            <a:endParaRPr lang="fr-FR" sz="4000" dirty="0">
              <a:solidFill>
                <a:srgbClr val="D24726"/>
              </a:solidFill>
            </a:endParaRPr>
          </a:p>
        </p:txBody>
      </p:sp>
      <p:sp>
        <p:nvSpPr>
          <p:cNvPr id="5" name="Rectangle 4">
            <a:extLst>
              <a:ext uri="{FF2B5EF4-FFF2-40B4-BE49-F238E27FC236}">
                <a16:creationId xmlns:a16="http://schemas.microsoft.com/office/drawing/2014/main" id="{886FAA15-D89A-4082-847A-9B72F8CCC388}"/>
              </a:ext>
            </a:extLst>
          </p:cNvPr>
          <p:cNvSpPr/>
          <p:nvPr/>
        </p:nvSpPr>
        <p:spPr>
          <a:xfrm>
            <a:off x="7124701" y="1101209"/>
            <a:ext cx="4610100" cy="1323439"/>
          </a:xfrm>
          <a:prstGeom prst="rect">
            <a:avLst/>
          </a:prstGeom>
        </p:spPr>
        <p:txBody>
          <a:bodyPr wrap="square">
            <a:spAutoFit/>
          </a:bodyPr>
          <a:lstStyle/>
          <a:p>
            <a:r>
              <a:rPr lang="fr-FR" sz="4000" b="1" dirty="0">
                <a:solidFill>
                  <a:srgbClr val="D24726"/>
                </a:solidFill>
                <a:latin typeface="+mj-lt"/>
                <a:ea typeface="+mj-ea"/>
                <a:cs typeface="+mj-cs"/>
              </a:rPr>
              <a:t>La promesse d’un nouveau monde</a:t>
            </a:r>
          </a:p>
        </p:txBody>
      </p:sp>
      <p:sp>
        <p:nvSpPr>
          <p:cNvPr id="8" name="Rectangle 7">
            <a:extLst>
              <a:ext uri="{FF2B5EF4-FFF2-40B4-BE49-F238E27FC236}">
                <a16:creationId xmlns:a16="http://schemas.microsoft.com/office/drawing/2014/main" id="{E2BC722B-D9AD-4B44-B8D0-DB8038368B30}"/>
              </a:ext>
            </a:extLst>
          </p:cNvPr>
          <p:cNvSpPr/>
          <p:nvPr/>
        </p:nvSpPr>
        <p:spPr>
          <a:xfrm>
            <a:off x="8077200" y="1101209"/>
            <a:ext cx="4343400" cy="1323439"/>
          </a:xfrm>
          <a:prstGeom prst="rect">
            <a:avLst/>
          </a:prstGeom>
        </p:spPr>
        <p:txBody>
          <a:bodyPr wrap="square">
            <a:spAutoFit/>
          </a:bodyPr>
          <a:lstStyle/>
          <a:p>
            <a:r>
              <a:rPr lang="fr-FR" sz="4000" b="1" dirty="0">
                <a:solidFill>
                  <a:srgbClr val="D24726"/>
                </a:solidFill>
                <a:latin typeface="+mj-lt"/>
                <a:ea typeface="+mj-ea"/>
                <a:cs typeface="+mj-cs"/>
              </a:rPr>
              <a:t>La dénaturation </a:t>
            </a:r>
          </a:p>
          <a:p>
            <a:r>
              <a:rPr lang="fr-FR" sz="4000" b="1" dirty="0">
                <a:solidFill>
                  <a:srgbClr val="D24726"/>
                </a:solidFill>
                <a:latin typeface="+mj-lt"/>
                <a:ea typeface="+mj-ea"/>
                <a:cs typeface="+mj-cs"/>
              </a:rPr>
              <a:t>du vivant</a:t>
            </a:r>
          </a:p>
        </p:txBody>
      </p:sp>
      <p:pic>
        <p:nvPicPr>
          <p:cNvPr id="4" name="Image 3">
            <a:extLst>
              <a:ext uri="{FF2B5EF4-FFF2-40B4-BE49-F238E27FC236}">
                <a16:creationId xmlns:a16="http://schemas.microsoft.com/office/drawing/2014/main" id="{18C4330F-CDE2-492A-8C09-881AB9F3A74D}"/>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t="13889" r="3284" b="20609"/>
          <a:stretch/>
        </p:blipFill>
        <p:spPr>
          <a:xfrm>
            <a:off x="0" y="1"/>
            <a:ext cx="12582525" cy="6858000"/>
          </a:xfrm>
          <a:prstGeom prst="rect">
            <a:avLst/>
          </a:prstGeom>
        </p:spPr>
      </p:pic>
      <p:sp>
        <p:nvSpPr>
          <p:cNvPr id="9" name="Rectangle 8">
            <a:extLst>
              <a:ext uri="{FF2B5EF4-FFF2-40B4-BE49-F238E27FC236}">
                <a16:creationId xmlns:a16="http://schemas.microsoft.com/office/drawing/2014/main" id="{E11EB208-51C6-4B28-B964-B0218FF2FF9A}"/>
              </a:ext>
            </a:extLst>
          </p:cNvPr>
          <p:cNvSpPr/>
          <p:nvPr/>
        </p:nvSpPr>
        <p:spPr>
          <a:xfrm>
            <a:off x="7472363" y="1101208"/>
            <a:ext cx="4343400" cy="1938992"/>
          </a:xfrm>
          <a:prstGeom prst="rect">
            <a:avLst/>
          </a:prstGeom>
        </p:spPr>
        <p:txBody>
          <a:bodyPr wrap="square">
            <a:spAutoFit/>
          </a:bodyPr>
          <a:lstStyle/>
          <a:p>
            <a:r>
              <a:rPr lang="fr-FR" sz="4000" b="1" dirty="0">
                <a:solidFill>
                  <a:srgbClr val="D24726"/>
                </a:solidFill>
                <a:latin typeface="+mj-lt"/>
                <a:ea typeface="+mj-ea"/>
                <a:cs typeface="+mj-cs"/>
              </a:rPr>
              <a:t>Résilience : Pour un monde plus humain</a:t>
            </a:r>
          </a:p>
        </p:txBody>
      </p:sp>
    </p:spTree>
    <p:extLst>
      <p:ext uri="{BB962C8B-B14F-4D97-AF65-F5344CB8AC3E}">
        <p14:creationId xmlns:p14="http://schemas.microsoft.com/office/powerpoint/2010/main" val="953569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52</a:t>
              </a:r>
            </a:p>
          </p:txBody>
        </p:sp>
      </p:grpSp>
      <p:sp>
        <p:nvSpPr>
          <p:cNvPr id="42" name="Titre 7">
            <a:extLst>
              <a:ext uri="{FF2B5EF4-FFF2-40B4-BE49-F238E27FC236}">
                <a16:creationId xmlns:a16="http://schemas.microsoft.com/office/drawing/2014/main" id="{45C274DA-75E1-4054-84D4-2FD734B19D66}"/>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Les constats d’une vie déchue</a:t>
            </a:r>
          </a:p>
        </p:txBody>
      </p:sp>
      <p:sp>
        <p:nvSpPr>
          <p:cNvPr id="2" name="Rectangle 1">
            <a:extLst>
              <a:ext uri="{FF2B5EF4-FFF2-40B4-BE49-F238E27FC236}">
                <a16:creationId xmlns:a16="http://schemas.microsoft.com/office/drawing/2014/main" id="{AF03972C-599A-476E-98E3-F7A24850FD12}"/>
              </a:ext>
            </a:extLst>
          </p:cNvPr>
          <p:cNvSpPr/>
          <p:nvPr/>
        </p:nvSpPr>
        <p:spPr>
          <a:xfrm>
            <a:off x="3673792" y="2765198"/>
            <a:ext cx="7876775" cy="2841034"/>
          </a:xfrm>
          <a:prstGeom prst="rect">
            <a:avLst/>
          </a:prstGeom>
        </p:spPr>
        <p:txBody>
          <a:bodyPr wrap="square">
            <a:spAutoFit/>
          </a:bodyPr>
          <a:lstStyle/>
          <a:p>
            <a:pPr algn="just">
              <a:lnSpc>
                <a:spcPct val="107000"/>
              </a:lnSpc>
              <a:spcAft>
                <a:spcPts val="0"/>
              </a:spcAft>
            </a:pPr>
            <a:r>
              <a:rPr lang="fr-FR"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Comprenons bien que nous assistons à l’émergence d’une société marchande qui entend redéfinir l’anthropologie, prétendant civiliser l’homme prédateur en l’anesthésiant via la consommation des objets numériques, lui assurant paix et sécurité en lui faisant miroiter un âge d’or d’un monde augmenté, autonome et s’auto déterminant. </a:t>
            </a:r>
          </a:p>
          <a:p>
            <a:pPr algn="just">
              <a:lnSpc>
                <a:spcPct val="107000"/>
              </a:lnSpc>
              <a:spcAft>
                <a:spcPts val="0"/>
              </a:spcAft>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 5">
            <a:extLst>
              <a:ext uri="{FF2B5EF4-FFF2-40B4-BE49-F238E27FC236}">
                <a16:creationId xmlns:a16="http://schemas.microsoft.com/office/drawing/2014/main" id="{FB97B3F9-D7B8-464E-931D-E79FD653E1EC}"/>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41433" y="1701195"/>
            <a:ext cx="2397042" cy="4901789"/>
          </a:xfrm>
          <a:prstGeom prst="rect">
            <a:avLst/>
          </a:prstGeom>
        </p:spPr>
      </p:pic>
      <p:sp>
        <p:nvSpPr>
          <p:cNvPr id="10" name="Rectangle 9">
            <a:extLst>
              <a:ext uri="{FF2B5EF4-FFF2-40B4-BE49-F238E27FC236}">
                <a16:creationId xmlns:a16="http://schemas.microsoft.com/office/drawing/2014/main" id="{AA25BEE9-72C0-4AF4-8596-12A8BCA97F47}"/>
              </a:ext>
            </a:extLst>
          </p:cNvPr>
          <p:cNvSpPr/>
          <p:nvPr/>
        </p:nvSpPr>
        <p:spPr>
          <a:xfrm>
            <a:off x="4573890" y="1603501"/>
            <a:ext cx="5900398" cy="646331"/>
          </a:xfrm>
          <a:prstGeom prst="rect">
            <a:avLst/>
          </a:prstGeom>
        </p:spPr>
        <p:txBody>
          <a:bodyPr wrap="none">
            <a:spAutoFit/>
          </a:bodyPr>
          <a:lstStyle/>
          <a:p>
            <a:r>
              <a:rPr lang="fr-FR" sz="3600" b="1" dirty="0">
                <a:solidFill>
                  <a:srgbClr val="D24726"/>
                </a:solidFill>
                <a:latin typeface="Calibri Light" panose="020F0302020204030204" pitchFamily="34" charset="0"/>
              </a:rPr>
              <a:t>Les constats d’une vie déchue ?</a:t>
            </a:r>
          </a:p>
        </p:txBody>
      </p:sp>
    </p:spTree>
    <p:extLst>
      <p:ext uri="{BB962C8B-B14F-4D97-AF65-F5344CB8AC3E}">
        <p14:creationId xmlns:p14="http://schemas.microsoft.com/office/powerpoint/2010/main" val="2974173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52</a:t>
              </a:r>
            </a:p>
          </p:txBody>
        </p:sp>
      </p:grpSp>
      <p:sp>
        <p:nvSpPr>
          <p:cNvPr id="42" name="Titre 7">
            <a:extLst>
              <a:ext uri="{FF2B5EF4-FFF2-40B4-BE49-F238E27FC236}">
                <a16:creationId xmlns:a16="http://schemas.microsoft.com/office/drawing/2014/main" id="{45C274DA-75E1-4054-84D4-2FD734B19D66}"/>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Les constats d’une vie déchue</a:t>
            </a:r>
          </a:p>
        </p:txBody>
      </p:sp>
      <p:sp>
        <p:nvSpPr>
          <p:cNvPr id="2" name="Rectangle 1">
            <a:extLst>
              <a:ext uri="{FF2B5EF4-FFF2-40B4-BE49-F238E27FC236}">
                <a16:creationId xmlns:a16="http://schemas.microsoft.com/office/drawing/2014/main" id="{AF03972C-599A-476E-98E3-F7A24850FD12}"/>
              </a:ext>
            </a:extLst>
          </p:cNvPr>
          <p:cNvSpPr/>
          <p:nvPr/>
        </p:nvSpPr>
        <p:spPr>
          <a:xfrm>
            <a:off x="4863495" y="1942599"/>
            <a:ext cx="6461730" cy="4685193"/>
          </a:xfrm>
          <a:prstGeom prst="rect">
            <a:avLst/>
          </a:prstGeom>
        </p:spPr>
        <p:txBody>
          <a:bodyPr wrap="square">
            <a:spAutoFit/>
          </a:bodyPr>
          <a:lstStyle/>
          <a:p>
            <a:pPr algn="just">
              <a:lnSpc>
                <a:spcPct val="107000"/>
              </a:lnSpc>
              <a:spcAft>
                <a:spcPts val="0"/>
              </a:spcAft>
            </a:pPr>
            <a:r>
              <a:rPr lang="fr-FR" sz="4000" dirty="0">
                <a:solidFill>
                  <a:srgbClr val="D24726"/>
                </a:solidFill>
                <a:latin typeface="Calibri" panose="020F0502020204030204" pitchFamily="34" charset="0"/>
                <a:ea typeface="Calibri" panose="020F0502020204030204" pitchFamily="34" charset="0"/>
                <a:cs typeface="Times New Roman" panose="02020603050405020304" pitchFamily="18" charset="0"/>
              </a:rPr>
              <a:t>N</a:t>
            </a:r>
            <a:r>
              <a:rPr lang="fr-FR"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ous assistons à une inversion accélérée des rapports de force entre le civilisation humaine et l’environnement naturel  </a:t>
            </a:r>
          </a:p>
          <a:p>
            <a:pPr algn="just">
              <a:lnSpc>
                <a:spcPct val="107000"/>
              </a:lnSpc>
              <a:spcAft>
                <a:spcPts val="0"/>
              </a:spcAft>
            </a:pPr>
            <a:endParaRPr lang="fr-FR" sz="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4000" dirty="0">
                <a:solidFill>
                  <a:srgbClr val="D24726"/>
                </a:solidFill>
                <a:latin typeface="Calibri" panose="020F0502020204030204" pitchFamily="34" charset="0"/>
                <a:cs typeface="Times New Roman" panose="02020603050405020304" pitchFamily="18" charset="0"/>
              </a:rPr>
              <a:t>L</a:t>
            </a:r>
            <a:r>
              <a:rPr lang="fr-FR"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e développement technologique s’est fait sans conscience</a:t>
            </a:r>
          </a:p>
          <a:p>
            <a:pPr algn="just">
              <a:lnSpc>
                <a:spcPct val="107000"/>
              </a:lnSpc>
              <a:spcAft>
                <a:spcPts val="0"/>
              </a:spcAft>
            </a:pPr>
            <a:endParaRPr lang="fr-FR" sz="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4000" dirty="0">
                <a:solidFill>
                  <a:srgbClr val="D24726"/>
                </a:solidFill>
                <a:latin typeface="Calibri" panose="020F0502020204030204" pitchFamily="34" charset="0"/>
                <a:cs typeface="Times New Roman" panose="02020603050405020304" pitchFamily="18" charset="0"/>
              </a:rPr>
              <a:t>L</a:t>
            </a:r>
            <a:r>
              <a:rPr lang="fr-FR"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’épopée du progrès technique s’est de nos jours accompagnée d’une tragédie humaine sans précédent </a:t>
            </a:r>
          </a:p>
          <a:p>
            <a:pPr algn="just">
              <a:lnSpc>
                <a:spcPct val="107000"/>
              </a:lnSpc>
              <a:spcAft>
                <a:spcPts val="0"/>
              </a:spcAft>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 5">
            <a:extLst>
              <a:ext uri="{FF2B5EF4-FFF2-40B4-BE49-F238E27FC236}">
                <a16:creationId xmlns:a16="http://schemas.microsoft.com/office/drawing/2014/main" id="{FB97B3F9-D7B8-464E-931D-E79FD653E1EC}"/>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41433" y="1701195"/>
            <a:ext cx="2397042" cy="4901789"/>
          </a:xfrm>
          <a:prstGeom prst="rect">
            <a:avLst/>
          </a:prstGeom>
        </p:spPr>
      </p:pic>
      <p:sp>
        <p:nvSpPr>
          <p:cNvPr id="10" name="Rectangle 9">
            <a:extLst>
              <a:ext uri="{FF2B5EF4-FFF2-40B4-BE49-F238E27FC236}">
                <a16:creationId xmlns:a16="http://schemas.microsoft.com/office/drawing/2014/main" id="{AA25BEE9-72C0-4AF4-8596-12A8BCA97F47}"/>
              </a:ext>
            </a:extLst>
          </p:cNvPr>
          <p:cNvSpPr/>
          <p:nvPr/>
        </p:nvSpPr>
        <p:spPr>
          <a:xfrm>
            <a:off x="5144161" y="1296268"/>
            <a:ext cx="5900398" cy="646331"/>
          </a:xfrm>
          <a:prstGeom prst="rect">
            <a:avLst/>
          </a:prstGeom>
        </p:spPr>
        <p:txBody>
          <a:bodyPr wrap="none">
            <a:spAutoFit/>
          </a:bodyPr>
          <a:lstStyle/>
          <a:p>
            <a:r>
              <a:rPr lang="fr-FR" sz="3600" b="1" dirty="0">
                <a:solidFill>
                  <a:srgbClr val="D24726"/>
                </a:solidFill>
                <a:latin typeface="Calibri Light" panose="020F0302020204030204" pitchFamily="34" charset="0"/>
              </a:rPr>
              <a:t>Les constats d’une vie déchue ?</a:t>
            </a:r>
          </a:p>
        </p:txBody>
      </p:sp>
    </p:spTree>
    <p:extLst>
      <p:ext uri="{BB962C8B-B14F-4D97-AF65-F5344CB8AC3E}">
        <p14:creationId xmlns:p14="http://schemas.microsoft.com/office/powerpoint/2010/main" val="1132607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53</a:t>
              </a:r>
            </a:p>
          </p:txBody>
        </p:sp>
      </p:grpSp>
      <p:sp>
        <p:nvSpPr>
          <p:cNvPr id="3" name="Rectangle 2">
            <a:extLst>
              <a:ext uri="{FF2B5EF4-FFF2-40B4-BE49-F238E27FC236}">
                <a16:creationId xmlns:a16="http://schemas.microsoft.com/office/drawing/2014/main" id="{DCA4A1BD-C299-4350-AA75-D24EC3DB53DC}"/>
              </a:ext>
            </a:extLst>
          </p:cNvPr>
          <p:cNvSpPr/>
          <p:nvPr/>
        </p:nvSpPr>
        <p:spPr>
          <a:xfrm>
            <a:off x="4943475" y="2369961"/>
            <a:ext cx="6096000" cy="2862322"/>
          </a:xfrm>
          <a:prstGeom prst="rect">
            <a:avLst/>
          </a:prstGeom>
        </p:spPr>
        <p:txBody>
          <a:bodyPr>
            <a:spAutoFit/>
          </a:bodyPr>
          <a:lstStyle/>
          <a:p>
            <a:pPr algn="just"/>
            <a:r>
              <a:rPr lang="fr-FR" sz="2400" b="1" i="1" dirty="0">
                <a:solidFill>
                  <a:srgbClr val="002060"/>
                </a:solidFill>
                <a:latin typeface="Calibri Light" panose="020F0302020204030204" pitchFamily="34" charset="0"/>
              </a:rPr>
              <a:t>« Allons-nous accepter, au nom de la croissance, de voir s’instituer, par le fait de ces systèmes, un dessaisissement de notre faculté de jugement, une marchandisation intégrale de la vie ainsi qu’une extrême rationalisation de tous les secteurs de la société ? » </a:t>
            </a:r>
          </a:p>
          <a:p>
            <a:endParaRPr lang="fr-FR" dirty="0">
              <a:solidFill>
                <a:srgbClr val="002060"/>
              </a:solidFill>
            </a:endParaRPr>
          </a:p>
          <a:p>
            <a:r>
              <a:rPr lang="fr-FR" b="1" dirty="0">
                <a:solidFill>
                  <a:schemeClr val="accent6">
                    <a:lumMod val="50000"/>
                  </a:schemeClr>
                </a:solidFill>
              </a:rPr>
              <a:t>Éric SADIN</a:t>
            </a:r>
          </a:p>
        </p:txBody>
      </p:sp>
      <p:pic>
        <p:nvPicPr>
          <p:cNvPr id="30722" name="Picture 2" descr="RÃ©sultat de recherche d'images pour &quot;eric sadin&quot;">
            <a:extLst>
              <a:ext uri="{FF2B5EF4-FFF2-40B4-BE49-F238E27FC236}">
                <a16:creationId xmlns:a16="http://schemas.microsoft.com/office/drawing/2014/main" id="{91FFA8BF-24C5-4F37-A05F-AFAA41D6FD80}"/>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657598" y="1679616"/>
            <a:ext cx="2773860" cy="416079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262538CF-F4FA-4E67-B7B8-0E7340D5465E}"/>
              </a:ext>
            </a:extLst>
          </p:cNvPr>
          <p:cNvSpPr/>
          <p:nvPr/>
        </p:nvSpPr>
        <p:spPr>
          <a:xfrm>
            <a:off x="5139077" y="1436280"/>
            <a:ext cx="5900398" cy="646331"/>
          </a:xfrm>
          <a:prstGeom prst="rect">
            <a:avLst/>
          </a:prstGeom>
        </p:spPr>
        <p:txBody>
          <a:bodyPr wrap="none">
            <a:spAutoFit/>
          </a:bodyPr>
          <a:lstStyle/>
          <a:p>
            <a:r>
              <a:rPr lang="fr-FR" sz="3600" b="1" dirty="0">
                <a:solidFill>
                  <a:srgbClr val="D24726"/>
                </a:solidFill>
                <a:latin typeface="Calibri Light" panose="020F0302020204030204" pitchFamily="34" charset="0"/>
              </a:rPr>
              <a:t>Les constats d’une vie déchue ?</a:t>
            </a:r>
          </a:p>
        </p:txBody>
      </p:sp>
      <p:sp>
        <p:nvSpPr>
          <p:cNvPr id="11" name="Titre 7">
            <a:extLst>
              <a:ext uri="{FF2B5EF4-FFF2-40B4-BE49-F238E27FC236}">
                <a16:creationId xmlns:a16="http://schemas.microsoft.com/office/drawing/2014/main" id="{6F279313-6016-4FDB-B902-DB45B8CED287}"/>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Les constats d’une vie déchue</a:t>
            </a:r>
          </a:p>
        </p:txBody>
      </p:sp>
    </p:spTree>
    <p:extLst>
      <p:ext uri="{BB962C8B-B14F-4D97-AF65-F5344CB8AC3E}">
        <p14:creationId xmlns:p14="http://schemas.microsoft.com/office/powerpoint/2010/main" val="3611854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53</a:t>
              </a:r>
            </a:p>
          </p:txBody>
        </p:sp>
      </p:grpSp>
      <p:sp>
        <p:nvSpPr>
          <p:cNvPr id="3" name="Rectangle 2">
            <a:extLst>
              <a:ext uri="{FF2B5EF4-FFF2-40B4-BE49-F238E27FC236}">
                <a16:creationId xmlns:a16="http://schemas.microsoft.com/office/drawing/2014/main" id="{DCA4A1BD-C299-4350-AA75-D24EC3DB53DC}"/>
              </a:ext>
            </a:extLst>
          </p:cNvPr>
          <p:cNvSpPr/>
          <p:nvPr/>
        </p:nvSpPr>
        <p:spPr>
          <a:xfrm>
            <a:off x="2957965" y="2314673"/>
            <a:ext cx="8880722" cy="4862870"/>
          </a:xfrm>
          <a:prstGeom prst="rect">
            <a:avLst/>
          </a:prstGeom>
        </p:spPr>
        <p:txBody>
          <a:bodyPr wrap="square">
            <a:spAutoFit/>
          </a:bodyPr>
          <a:lstStyle/>
          <a:p>
            <a:pPr algn="just"/>
            <a:r>
              <a:rPr lang="fr-FR" sz="1600" dirty="0">
                <a:solidFill>
                  <a:srgbClr val="002060"/>
                </a:solidFill>
              </a:rPr>
              <a:t>L’être humain est confronté à une frustration, le sentiment de ne pas avoir pu réaliser son désir et sa tentative vaine de s'affranchir de tout interdit pour assouvir son désir .... Rechercher la vie intérieure n'est possible que si nous acceptons de ne pas succomber à la tentation de posséder l’objet l </a:t>
            </a:r>
          </a:p>
          <a:p>
            <a:pPr algn="just"/>
            <a:endParaRPr lang="fr-FR" sz="1600" dirty="0">
              <a:solidFill>
                <a:srgbClr val="002060"/>
              </a:solidFill>
            </a:endParaRPr>
          </a:p>
          <a:p>
            <a:pPr algn="just"/>
            <a:r>
              <a:rPr lang="fr-FR" sz="1600" dirty="0">
                <a:solidFill>
                  <a:srgbClr val="DD462F"/>
                </a:solidFill>
              </a:rPr>
              <a:t>Tous les maux de la civilisation moderne trouvent leurs sources dans cette dimension d'un manque existentiel, d'un manque de Dieu, une forme de ratage dans sa relation avec Dieu, </a:t>
            </a:r>
            <a:r>
              <a:rPr lang="fr-FR" sz="1600" dirty="0">
                <a:solidFill>
                  <a:srgbClr val="002060"/>
                </a:solidFill>
              </a:rPr>
              <a:t>Nous sommes ainsi passés d’une relation à l’autre à celle d’une relation qui passe par l’objet, ce même objet qui vient à posséder notre vie intérieure. </a:t>
            </a:r>
          </a:p>
          <a:p>
            <a:pPr algn="just"/>
            <a:endParaRPr lang="fr-FR" sz="1600" b="1" dirty="0">
              <a:solidFill>
                <a:srgbClr val="002060"/>
              </a:solidFill>
            </a:endParaRPr>
          </a:p>
          <a:p>
            <a:pPr algn="just"/>
            <a:r>
              <a:rPr lang="fr-FR" sz="1600" b="1" dirty="0">
                <a:solidFill>
                  <a:srgbClr val="DD462F"/>
                </a:solidFill>
              </a:rPr>
              <a:t>Or</a:t>
            </a:r>
            <a:r>
              <a:rPr lang="fr-FR" sz="1600" dirty="0"/>
              <a:t> </a:t>
            </a:r>
            <a:r>
              <a:rPr lang="fr-FR" sz="1600" b="1" dirty="0">
                <a:solidFill>
                  <a:srgbClr val="DD462F"/>
                </a:solidFill>
              </a:rPr>
              <a:t>l'expérience existentielle est conditionnée par celle du désir qui n'est pas en soi négatif, mais le désir est devenu capricieux, </a:t>
            </a:r>
            <a:r>
              <a:rPr lang="fr-FR" sz="1600" b="1" u="sng" dirty="0">
                <a:solidFill>
                  <a:srgbClr val="DD462F"/>
                </a:solidFill>
              </a:rPr>
              <a:t>La convoitise de l’objet est une caractéristique de notre époque, elle s’exprime par le souhait d'atteindre une forme de bonheur que confère la possession de la matière, la possession des objets</a:t>
            </a:r>
            <a:r>
              <a:rPr lang="fr-FR" sz="1600" b="1" dirty="0">
                <a:solidFill>
                  <a:srgbClr val="DD462F"/>
                </a:solidFill>
              </a:rPr>
              <a:t>, </a:t>
            </a:r>
            <a:r>
              <a:rPr lang="fr-FR" sz="1600" dirty="0">
                <a:solidFill>
                  <a:srgbClr val="002060"/>
                </a:solidFill>
              </a:rPr>
              <a:t>je vois là un mal être existentiel, l'expérience en somme de la déchéance spirituelle, de l'âme asséchée par sa symbiose avec cette fascination pour les objets qui lui font miroiter un plus, toujours un plus, et plus de plus.</a:t>
            </a:r>
          </a:p>
          <a:p>
            <a:pPr algn="just"/>
            <a:r>
              <a:rPr lang="fr-FR" b="1" i="1" dirty="0">
                <a:solidFill>
                  <a:srgbClr val="002060"/>
                </a:solidFill>
                <a:latin typeface="Calibri Light" panose="020F0302020204030204" pitchFamily="34" charset="0"/>
              </a:rPr>
              <a:t> </a:t>
            </a:r>
          </a:p>
          <a:p>
            <a:endParaRPr lang="fr-FR" dirty="0">
              <a:solidFill>
                <a:srgbClr val="002060"/>
              </a:solidFill>
            </a:endParaRPr>
          </a:p>
          <a:p>
            <a:r>
              <a:rPr lang="fr-FR" b="1" dirty="0">
                <a:solidFill>
                  <a:schemeClr val="accent6">
                    <a:lumMod val="50000"/>
                  </a:schemeClr>
                </a:solidFill>
              </a:rPr>
              <a:t> </a:t>
            </a:r>
          </a:p>
        </p:txBody>
      </p:sp>
      <p:sp>
        <p:nvSpPr>
          <p:cNvPr id="10" name="Rectangle 9">
            <a:extLst>
              <a:ext uri="{FF2B5EF4-FFF2-40B4-BE49-F238E27FC236}">
                <a16:creationId xmlns:a16="http://schemas.microsoft.com/office/drawing/2014/main" id="{262538CF-F4FA-4E67-B7B8-0E7340D5465E}"/>
              </a:ext>
            </a:extLst>
          </p:cNvPr>
          <p:cNvSpPr/>
          <p:nvPr/>
        </p:nvSpPr>
        <p:spPr>
          <a:xfrm>
            <a:off x="3038168" y="1219928"/>
            <a:ext cx="8607380" cy="954107"/>
          </a:xfrm>
          <a:prstGeom prst="rect">
            <a:avLst/>
          </a:prstGeom>
        </p:spPr>
        <p:txBody>
          <a:bodyPr wrap="square">
            <a:spAutoFit/>
          </a:bodyPr>
          <a:lstStyle/>
          <a:p>
            <a:pPr algn="just"/>
            <a:r>
              <a:rPr lang="fr-FR" sz="2800" b="1" dirty="0">
                <a:solidFill>
                  <a:srgbClr val="D24726"/>
                </a:solidFill>
                <a:latin typeface="Calibri Light" panose="020F0302020204030204" pitchFamily="34" charset="0"/>
              </a:rPr>
              <a:t>L’expérience existentielle est celle d’un déplacement de notre relation à l’autre, à une relation à l’objet</a:t>
            </a:r>
          </a:p>
        </p:txBody>
      </p:sp>
      <p:sp>
        <p:nvSpPr>
          <p:cNvPr id="11" name="Titre 7">
            <a:extLst>
              <a:ext uri="{FF2B5EF4-FFF2-40B4-BE49-F238E27FC236}">
                <a16:creationId xmlns:a16="http://schemas.microsoft.com/office/drawing/2014/main" id="{6F279313-6016-4FDB-B902-DB45B8CED287}"/>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L’expérience existentielle et spirituelle de la déchéance  </a:t>
            </a:r>
          </a:p>
        </p:txBody>
      </p:sp>
      <p:pic>
        <p:nvPicPr>
          <p:cNvPr id="1026" name="Picture 2" descr="L'Ã©volution du rapport de l'homme Ã  l'objet, confÃ©rence-dÃ©bat Ã  Paris">
            <a:extLst>
              <a:ext uri="{FF2B5EF4-FFF2-40B4-BE49-F238E27FC236}">
                <a16:creationId xmlns:a16="http://schemas.microsoft.com/office/drawing/2014/main" id="{2E3CDCDB-AB9B-46C3-BA1D-2404344EAEC4}"/>
              </a:ext>
            </a:extLst>
          </p:cNvPr>
          <p:cNvPicPr>
            <a:picLocks noChangeAspect="1" noChangeArrowheads="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73353" t="42865" b="17496"/>
          <a:stretch/>
        </p:blipFill>
        <p:spPr bwMode="auto">
          <a:xfrm>
            <a:off x="1061884" y="1858296"/>
            <a:ext cx="1779639" cy="3792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560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54</a:t>
              </a:r>
            </a:p>
          </p:txBody>
        </p:sp>
      </p:grpSp>
      <p:sp>
        <p:nvSpPr>
          <p:cNvPr id="42" name="Titre 7">
            <a:extLst>
              <a:ext uri="{FF2B5EF4-FFF2-40B4-BE49-F238E27FC236}">
                <a16:creationId xmlns:a16="http://schemas.microsoft.com/office/drawing/2014/main" id="{45C274DA-75E1-4054-84D4-2FD734B19D66}"/>
              </a:ext>
            </a:extLst>
          </p:cNvPr>
          <p:cNvSpPr txBox="1">
            <a:spLocks/>
          </p:cNvSpPr>
          <p:nvPr/>
        </p:nvSpPr>
        <p:spPr>
          <a:xfrm>
            <a:off x="521207" y="448056"/>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rgbClr val="D24726"/>
                </a:solidFill>
                <a:latin typeface="Segoe UI Light" panose="020B0502040204020203" pitchFamily="34" charset="0"/>
                <a:cs typeface="Segoe UI Light" panose="020B0502040204020203" pitchFamily="34" charset="0"/>
              </a:rPr>
              <a:t>L’homme a besoin de sens et de vie relationnelle</a:t>
            </a:r>
          </a:p>
        </p:txBody>
      </p:sp>
      <p:sp>
        <p:nvSpPr>
          <p:cNvPr id="14" name="ZoneTexte 13">
            <a:extLst>
              <a:ext uri="{FF2B5EF4-FFF2-40B4-BE49-F238E27FC236}">
                <a16:creationId xmlns:a16="http://schemas.microsoft.com/office/drawing/2014/main" id="{A85B616E-B911-489D-A791-6311EE15EEEC}"/>
              </a:ext>
            </a:extLst>
          </p:cNvPr>
          <p:cNvSpPr txBox="1"/>
          <p:nvPr/>
        </p:nvSpPr>
        <p:spPr>
          <a:xfrm>
            <a:off x="521207" y="1331863"/>
            <a:ext cx="4368953" cy="369332"/>
          </a:xfrm>
          <a:prstGeom prst="rect">
            <a:avLst/>
          </a:prstGeom>
          <a:noFill/>
        </p:spPr>
        <p:txBody>
          <a:bodyPr wrap="none" rtlCol="0">
            <a:spAutoFit/>
          </a:bodyPr>
          <a:lstStyle/>
          <a:p>
            <a:r>
              <a:rPr lang="fr-FR" b="1" dirty="0">
                <a:solidFill>
                  <a:srgbClr val="D24726"/>
                </a:solidFill>
              </a:rPr>
              <a:t>L’homme a un besoin vital de relations</a:t>
            </a:r>
          </a:p>
        </p:txBody>
      </p:sp>
      <p:pic>
        <p:nvPicPr>
          <p:cNvPr id="10" name="Image 9">
            <a:extLst>
              <a:ext uri="{FF2B5EF4-FFF2-40B4-BE49-F238E27FC236}">
                <a16:creationId xmlns:a16="http://schemas.microsoft.com/office/drawing/2014/main" id="{4EADC53F-A184-4290-B42C-36D27846C3D2}"/>
              </a:ext>
            </a:extLst>
          </p:cNvPr>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t="17677"/>
          <a:stretch/>
        </p:blipFill>
        <p:spPr bwMode="auto">
          <a:xfrm>
            <a:off x="590135" y="1933416"/>
            <a:ext cx="4300025" cy="2991167"/>
          </a:xfrm>
          <a:prstGeom prst="rect">
            <a:avLst/>
          </a:prstGeom>
          <a:noFill/>
          <a:ln>
            <a:noFill/>
          </a:ln>
        </p:spPr>
      </p:pic>
      <p:sp>
        <p:nvSpPr>
          <p:cNvPr id="3" name="Rectangle 2">
            <a:extLst>
              <a:ext uri="{FF2B5EF4-FFF2-40B4-BE49-F238E27FC236}">
                <a16:creationId xmlns:a16="http://schemas.microsoft.com/office/drawing/2014/main" id="{4341E2CD-3B1C-4B5B-BD5A-14935C0BC0C9}"/>
              </a:ext>
            </a:extLst>
          </p:cNvPr>
          <p:cNvSpPr/>
          <p:nvPr/>
        </p:nvSpPr>
        <p:spPr>
          <a:xfrm>
            <a:off x="5051835" y="1695442"/>
            <a:ext cx="6035534" cy="5016758"/>
          </a:xfrm>
          <a:prstGeom prst="rect">
            <a:avLst/>
          </a:prstGeom>
        </p:spPr>
        <p:txBody>
          <a:bodyPr wrap="square">
            <a:spAutoFit/>
          </a:bodyPr>
          <a:lstStyle/>
          <a:p>
            <a:pPr algn="just"/>
            <a:r>
              <a:rPr lang="fr-FR" sz="1600" dirty="0">
                <a:solidFill>
                  <a:srgbClr val="002060"/>
                </a:solidFill>
              </a:rPr>
              <a:t>J’ai analysé des dizaines de facteurs services, étudiés au peigne fin, puis j'ai travaillé sur un modèle mathématique que l'on appelle le modèle Tétra classe qui structure et ordonne les facteurs qui interagissent avec la satisfaction conclusive émise par l'ensemble des personnes sondées.</a:t>
            </a:r>
          </a:p>
          <a:p>
            <a:pPr algn="just"/>
            <a:endParaRPr lang="fr-FR" sz="1600" dirty="0">
              <a:solidFill>
                <a:srgbClr val="002060"/>
              </a:solidFill>
            </a:endParaRPr>
          </a:p>
          <a:p>
            <a:pPr algn="just"/>
            <a:r>
              <a:rPr lang="fr-FR" sz="1600" b="1" dirty="0">
                <a:solidFill>
                  <a:srgbClr val="D24726"/>
                </a:solidFill>
              </a:rPr>
              <a:t>Le modèle a permis de faire ressortir l’importance relationnelle</a:t>
            </a:r>
            <a:r>
              <a:rPr lang="fr-FR" sz="1600" dirty="0">
                <a:solidFill>
                  <a:srgbClr val="002060"/>
                </a:solidFill>
              </a:rPr>
              <a:t>. En effet ce n'est pas la performance technique mais bien la qualité relationnelle parmi la quarantaine de facteurs services analysés, qui prime. Si des dimensions comme l'écoute, la compréhension, l'accueil; le suivi ne sont pas au rendez-vous, ils seront particulièrement déterminants sur l'incidence qu'ils contribueront sur l'image finale de l'organisme.  </a:t>
            </a:r>
          </a:p>
          <a:p>
            <a:pPr algn="just"/>
            <a:endParaRPr lang="fr-FR" sz="1600" dirty="0">
              <a:solidFill>
                <a:srgbClr val="002060"/>
              </a:solidFill>
            </a:endParaRPr>
          </a:p>
          <a:p>
            <a:pPr algn="just"/>
            <a:r>
              <a:rPr lang="fr-FR" sz="1600" b="1" dirty="0">
                <a:solidFill>
                  <a:srgbClr val="D24726"/>
                </a:solidFill>
              </a:rPr>
              <a:t>Cette analyse des données a mis en lumière que notre priorité est bien de prioriser la dimension relationnelle </a:t>
            </a:r>
            <a:r>
              <a:rPr lang="fr-FR" sz="1600" dirty="0">
                <a:solidFill>
                  <a:srgbClr val="002060"/>
                </a:solidFill>
              </a:rPr>
              <a:t>et si bien entendu les </a:t>
            </a:r>
            <a:r>
              <a:rPr lang="fr-FR" sz="1600" dirty="0">
                <a:solidFill>
                  <a:srgbClr val="D24726"/>
                </a:solidFill>
              </a:rPr>
              <a:t>réponses techniques sont importantes</a:t>
            </a:r>
            <a:r>
              <a:rPr lang="fr-FR" sz="1600" dirty="0">
                <a:solidFill>
                  <a:srgbClr val="002060"/>
                </a:solidFill>
              </a:rPr>
              <a:t>, </a:t>
            </a:r>
            <a:r>
              <a:rPr lang="fr-FR" sz="1600" b="1" dirty="0">
                <a:solidFill>
                  <a:srgbClr val="002060"/>
                </a:solidFill>
              </a:rPr>
              <a:t>elles ne sont pas déterminantes, </a:t>
            </a:r>
            <a:r>
              <a:rPr lang="fr-FR" sz="1600" b="1" dirty="0">
                <a:solidFill>
                  <a:srgbClr val="D24726"/>
                </a:solidFill>
              </a:rPr>
              <a:t>la relation prime</a:t>
            </a:r>
            <a:r>
              <a:rPr lang="fr-FR" sz="1600" dirty="0">
                <a:solidFill>
                  <a:srgbClr val="002060"/>
                </a:solidFill>
              </a:rPr>
              <a:t>. Écouter, comprendre, suivre, accueillir sont des facteurs déterminants et moteurs  </a:t>
            </a:r>
          </a:p>
        </p:txBody>
      </p:sp>
      <p:sp>
        <p:nvSpPr>
          <p:cNvPr id="5" name="ZoneTexte 4">
            <a:extLst>
              <a:ext uri="{FF2B5EF4-FFF2-40B4-BE49-F238E27FC236}">
                <a16:creationId xmlns:a16="http://schemas.microsoft.com/office/drawing/2014/main" id="{55E1C6FB-6F3B-403F-B412-67B5ACBBC3EF}"/>
              </a:ext>
            </a:extLst>
          </p:cNvPr>
          <p:cNvSpPr txBox="1"/>
          <p:nvPr/>
        </p:nvSpPr>
        <p:spPr>
          <a:xfrm>
            <a:off x="5051835" y="1326110"/>
            <a:ext cx="3574120" cy="369332"/>
          </a:xfrm>
          <a:prstGeom prst="rect">
            <a:avLst/>
          </a:prstGeom>
          <a:noFill/>
        </p:spPr>
        <p:txBody>
          <a:bodyPr wrap="none" rtlCol="0">
            <a:spAutoFit/>
          </a:bodyPr>
          <a:lstStyle/>
          <a:p>
            <a:r>
              <a:rPr lang="fr-FR" b="1" dirty="0">
                <a:solidFill>
                  <a:srgbClr val="002060"/>
                </a:solidFill>
              </a:rPr>
              <a:t>Dans le cadre de mon métier </a:t>
            </a:r>
            <a:r>
              <a:rPr lang="fr-FR" dirty="0"/>
              <a:t>….</a:t>
            </a:r>
          </a:p>
        </p:txBody>
      </p:sp>
    </p:spTree>
    <p:extLst>
      <p:ext uri="{BB962C8B-B14F-4D97-AF65-F5344CB8AC3E}">
        <p14:creationId xmlns:p14="http://schemas.microsoft.com/office/powerpoint/2010/main" val="4009147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55</a:t>
              </a:r>
            </a:p>
          </p:txBody>
        </p:sp>
      </p:grpSp>
      <p:sp>
        <p:nvSpPr>
          <p:cNvPr id="3" name="Rectangle 2">
            <a:extLst>
              <a:ext uri="{FF2B5EF4-FFF2-40B4-BE49-F238E27FC236}">
                <a16:creationId xmlns:a16="http://schemas.microsoft.com/office/drawing/2014/main" id="{2D38BBFA-087A-4C69-AEA8-9E4EA4F97DDE}"/>
              </a:ext>
            </a:extLst>
          </p:cNvPr>
          <p:cNvSpPr/>
          <p:nvPr/>
        </p:nvSpPr>
        <p:spPr>
          <a:xfrm>
            <a:off x="5549548" y="2141266"/>
            <a:ext cx="6096000" cy="3077766"/>
          </a:xfrm>
          <a:prstGeom prst="rect">
            <a:avLst/>
          </a:prstGeom>
        </p:spPr>
        <p:txBody>
          <a:bodyPr>
            <a:spAutoFit/>
          </a:bodyPr>
          <a:lstStyle/>
          <a:p>
            <a:r>
              <a:rPr lang="fr-FR" dirty="0"/>
              <a:t> </a:t>
            </a:r>
          </a:p>
          <a:p>
            <a:endParaRPr lang="fr-FR" dirty="0"/>
          </a:p>
          <a:p>
            <a:endParaRPr lang="fr-FR" dirty="0"/>
          </a:p>
          <a:p>
            <a:pPr algn="just"/>
            <a:r>
              <a:rPr lang="fr-FR" sz="4000" b="1" dirty="0">
                <a:solidFill>
                  <a:schemeClr val="accent6">
                    <a:lumMod val="50000"/>
                  </a:schemeClr>
                </a:solidFill>
                <a:latin typeface="Calibri Light" panose="020F0302020204030204" pitchFamily="34" charset="0"/>
              </a:rPr>
              <a:t>O</a:t>
            </a:r>
            <a:r>
              <a:rPr lang="fr-FR" b="1" dirty="0">
                <a:solidFill>
                  <a:schemeClr val="accent6">
                    <a:lumMod val="50000"/>
                  </a:schemeClr>
                </a:solidFill>
                <a:latin typeface="Calibri Light" panose="020F0302020204030204" pitchFamily="34" charset="0"/>
              </a:rPr>
              <a:t>r, « ce n’est pas dans la matière que l’on va trouver la joie, même si la matière nous est indispensable ». </a:t>
            </a:r>
          </a:p>
          <a:p>
            <a:pPr algn="just"/>
            <a:r>
              <a:rPr lang="fr-FR" b="1" dirty="0">
                <a:solidFill>
                  <a:schemeClr val="accent6">
                    <a:lumMod val="50000"/>
                  </a:schemeClr>
                </a:solidFill>
                <a:latin typeface="Calibri Light" panose="020F0302020204030204" pitchFamily="34" charset="0"/>
              </a:rPr>
              <a:t>« Nous sommes faits pour vivre dans la beauté, que ce soit la beauté de la nature ou celles des créations de l’homme » </a:t>
            </a:r>
          </a:p>
          <a:p>
            <a:pPr algn="just"/>
            <a:endParaRPr lang="fr-FR" b="1" dirty="0">
              <a:solidFill>
                <a:schemeClr val="accent6">
                  <a:lumMod val="50000"/>
                </a:schemeClr>
              </a:solidFill>
              <a:latin typeface="Calibri Light" panose="020F0302020204030204" pitchFamily="34" charset="0"/>
            </a:endParaRPr>
          </a:p>
          <a:p>
            <a:pPr algn="just"/>
            <a:r>
              <a:rPr lang="fr-FR" b="1" dirty="0">
                <a:solidFill>
                  <a:schemeClr val="accent6">
                    <a:lumMod val="50000"/>
                  </a:schemeClr>
                </a:solidFill>
                <a:latin typeface="Calibri Light" panose="020F0302020204030204" pitchFamily="34" charset="0"/>
              </a:rPr>
              <a:t> </a:t>
            </a:r>
            <a:r>
              <a:rPr lang="fr-FR" sz="2800" b="1" dirty="0">
                <a:solidFill>
                  <a:schemeClr val="accent6">
                    <a:lumMod val="50000"/>
                  </a:schemeClr>
                </a:solidFill>
                <a:latin typeface="Calibri Light" panose="020F0302020204030204" pitchFamily="34" charset="0"/>
              </a:rPr>
              <a:t>Pierre Rabhi, De la création de Dieu</a:t>
            </a:r>
            <a:r>
              <a:rPr lang="fr-FR" b="1" dirty="0">
                <a:solidFill>
                  <a:schemeClr val="accent6">
                    <a:lumMod val="50000"/>
                  </a:schemeClr>
                </a:solidFill>
                <a:latin typeface="Calibri Light" panose="020F0302020204030204" pitchFamily="34" charset="0"/>
              </a:rPr>
              <a:t>. </a:t>
            </a:r>
          </a:p>
        </p:txBody>
      </p:sp>
      <p:pic>
        <p:nvPicPr>
          <p:cNvPr id="24580" name="Picture 4" descr="RÃ©sultat de recherche d'images pour &quot;Pierre rabhi&quot;">
            <a:extLst>
              <a:ext uri="{FF2B5EF4-FFF2-40B4-BE49-F238E27FC236}">
                <a16:creationId xmlns:a16="http://schemas.microsoft.com/office/drawing/2014/main" id="{267D51D3-25D2-438E-9820-FDA467E1DE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029" r="21193"/>
          <a:stretch/>
        </p:blipFill>
        <p:spPr bwMode="auto">
          <a:xfrm>
            <a:off x="628650" y="1920706"/>
            <a:ext cx="4621672" cy="4476961"/>
          </a:xfrm>
          <a:prstGeom prst="rect">
            <a:avLst/>
          </a:prstGeom>
          <a:noFill/>
          <a:extLst>
            <a:ext uri="{909E8E84-426E-40DD-AFC4-6F175D3DCCD1}">
              <a14:hiddenFill xmlns:a14="http://schemas.microsoft.com/office/drawing/2010/main">
                <a:solidFill>
                  <a:srgbClr val="FFFFFF"/>
                </a:solidFill>
              </a14:hiddenFill>
            </a:ext>
          </a:extLst>
        </p:spPr>
      </p:pic>
      <p:sp>
        <p:nvSpPr>
          <p:cNvPr id="10" name="Titre 7">
            <a:extLst>
              <a:ext uri="{FF2B5EF4-FFF2-40B4-BE49-F238E27FC236}">
                <a16:creationId xmlns:a16="http://schemas.microsoft.com/office/drawing/2014/main" id="{A7EC8600-E211-4DD8-B11E-A9D90128F11C}"/>
              </a:ext>
            </a:extLst>
          </p:cNvPr>
          <p:cNvSpPr txBox="1">
            <a:spLocks/>
          </p:cNvSpPr>
          <p:nvPr/>
        </p:nvSpPr>
        <p:spPr>
          <a:xfrm>
            <a:off x="521207" y="275498"/>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chemeClr val="accent6">
                    <a:lumMod val="50000"/>
                  </a:schemeClr>
                </a:solidFill>
                <a:latin typeface="Segoe UI Light" panose="020B0502040204020203" pitchFamily="34" charset="0"/>
                <a:cs typeface="Segoe UI Light" panose="020B0502040204020203" pitchFamily="34" charset="0"/>
              </a:rPr>
              <a:t>L’homme a besoin de sens et de vie relationnelle</a:t>
            </a:r>
          </a:p>
        </p:txBody>
      </p:sp>
      <p:sp>
        <p:nvSpPr>
          <p:cNvPr id="11" name="ZoneTexte 10">
            <a:extLst>
              <a:ext uri="{FF2B5EF4-FFF2-40B4-BE49-F238E27FC236}">
                <a16:creationId xmlns:a16="http://schemas.microsoft.com/office/drawing/2014/main" id="{82466ED9-727E-4D24-909C-A4D2A6275A76}"/>
              </a:ext>
            </a:extLst>
          </p:cNvPr>
          <p:cNvSpPr txBox="1"/>
          <p:nvPr/>
        </p:nvSpPr>
        <p:spPr>
          <a:xfrm>
            <a:off x="3775708" y="1236034"/>
            <a:ext cx="5430076" cy="584775"/>
          </a:xfrm>
          <a:prstGeom prst="rect">
            <a:avLst/>
          </a:prstGeom>
          <a:noFill/>
        </p:spPr>
        <p:txBody>
          <a:bodyPr wrap="none" rtlCol="0">
            <a:spAutoFit/>
          </a:bodyPr>
          <a:lstStyle/>
          <a:p>
            <a:r>
              <a:rPr lang="fr-FR" sz="3200" b="1" dirty="0">
                <a:solidFill>
                  <a:schemeClr val="accent6">
                    <a:lumMod val="75000"/>
                  </a:schemeClr>
                </a:solidFill>
              </a:rPr>
              <a:t>*** L’âme et le prochain ***</a:t>
            </a:r>
          </a:p>
        </p:txBody>
      </p:sp>
    </p:spTree>
    <p:extLst>
      <p:ext uri="{BB962C8B-B14F-4D97-AF65-F5344CB8AC3E}">
        <p14:creationId xmlns:p14="http://schemas.microsoft.com/office/powerpoint/2010/main" val="896778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r>
              <a:rPr lang="fr-FR" dirty="0">
                <a:latin typeface="Segoe UI Light" panose="020B0502040204020203" pitchFamily="34" charset="0"/>
                <a:cs typeface="Segoe UI Light" panose="020B0502040204020203" pitchFamily="34" charset="0"/>
              </a:rPr>
              <a:t> </a:t>
            </a:r>
          </a:p>
        </p:txBody>
      </p:sp>
      <p:grpSp>
        <p:nvGrpSpPr>
          <p:cNvPr id="18" name="Groupe 17" descr="Petit cercle contenant le chiffre 1 pour indiquer la première étape"/>
          <p:cNvGrpSpPr/>
          <p:nvPr/>
        </p:nvGrpSpPr>
        <p:grpSpPr bwMode="blackWhite">
          <a:xfrm>
            <a:off x="11164067" y="6012045"/>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55</a:t>
              </a:r>
            </a:p>
          </p:txBody>
        </p:sp>
      </p:grpSp>
      <p:sp>
        <p:nvSpPr>
          <p:cNvPr id="14" name="ZoneTexte 13">
            <a:extLst>
              <a:ext uri="{FF2B5EF4-FFF2-40B4-BE49-F238E27FC236}">
                <a16:creationId xmlns:a16="http://schemas.microsoft.com/office/drawing/2014/main" id="{A85B616E-B911-489D-A791-6311EE15EEEC}"/>
              </a:ext>
            </a:extLst>
          </p:cNvPr>
          <p:cNvSpPr txBox="1"/>
          <p:nvPr/>
        </p:nvSpPr>
        <p:spPr>
          <a:xfrm>
            <a:off x="2454592" y="1162515"/>
            <a:ext cx="5430076" cy="584775"/>
          </a:xfrm>
          <a:prstGeom prst="rect">
            <a:avLst/>
          </a:prstGeom>
          <a:noFill/>
        </p:spPr>
        <p:txBody>
          <a:bodyPr wrap="none" rtlCol="0">
            <a:spAutoFit/>
          </a:bodyPr>
          <a:lstStyle/>
          <a:p>
            <a:r>
              <a:rPr lang="fr-FR" sz="3200" b="1" dirty="0">
                <a:solidFill>
                  <a:schemeClr val="accent6">
                    <a:lumMod val="75000"/>
                  </a:schemeClr>
                </a:solidFill>
              </a:rPr>
              <a:t>*** L’âme et le prochain ***</a:t>
            </a:r>
          </a:p>
        </p:txBody>
      </p:sp>
      <p:sp>
        <p:nvSpPr>
          <p:cNvPr id="10" name="Titre 7">
            <a:extLst>
              <a:ext uri="{FF2B5EF4-FFF2-40B4-BE49-F238E27FC236}">
                <a16:creationId xmlns:a16="http://schemas.microsoft.com/office/drawing/2014/main" id="{A7EC8600-E211-4DD8-B11E-A9D90128F11C}"/>
              </a:ext>
            </a:extLst>
          </p:cNvPr>
          <p:cNvSpPr txBox="1">
            <a:spLocks/>
          </p:cNvSpPr>
          <p:nvPr/>
        </p:nvSpPr>
        <p:spPr>
          <a:xfrm>
            <a:off x="521207" y="275498"/>
            <a:ext cx="8684577" cy="64008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r>
              <a:rPr lang="fr-FR" b="1" dirty="0">
                <a:solidFill>
                  <a:schemeClr val="accent6">
                    <a:lumMod val="50000"/>
                  </a:schemeClr>
                </a:solidFill>
                <a:latin typeface="Segoe UI Light" panose="020B0502040204020203" pitchFamily="34" charset="0"/>
                <a:cs typeface="Segoe UI Light" panose="020B0502040204020203" pitchFamily="34" charset="0"/>
              </a:rPr>
              <a:t>L’homme a besoin de sens et de vie relationnelle</a:t>
            </a:r>
          </a:p>
        </p:txBody>
      </p:sp>
      <p:pic>
        <p:nvPicPr>
          <p:cNvPr id="1026" name="Picture 2" descr="5968d820d5a37862c33b658670e6111d (1)">
            <a:extLst>
              <a:ext uri="{FF2B5EF4-FFF2-40B4-BE49-F238E27FC236}">
                <a16:creationId xmlns:a16="http://schemas.microsoft.com/office/drawing/2014/main" id="{F98EF2E0-ADEE-4DE1-9D16-427947B9AB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678" y="2406445"/>
            <a:ext cx="4085027" cy="270633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BA325FE-D8C3-4088-A0A8-E48D9CDF44DD}"/>
              </a:ext>
            </a:extLst>
          </p:cNvPr>
          <p:cNvSpPr/>
          <p:nvPr/>
        </p:nvSpPr>
        <p:spPr>
          <a:xfrm>
            <a:off x="4971508" y="3559561"/>
            <a:ext cx="6556814" cy="2862322"/>
          </a:xfrm>
          <a:prstGeom prst="rect">
            <a:avLst/>
          </a:prstGeom>
        </p:spPr>
        <p:txBody>
          <a:bodyPr wrap="square">
            <a:spAutoFit/>
          </a:bodyPr>
          <a:lstStyle/>
          <a:p>
            <a:pPr algn="just"/>
            <a:r>
              <a:rPr lang="fr-FR" dirty="0">
                <a:solidFill>
                  <a:schemeClr val="accent6">
                    <a:lumMod val="50000"/>
                  </a:schemeClr>
                </a:solidFill>
              </a:rPr>
              <a:t>« </a:t>
            </a:r>
            <a:r>
              <a:rPr lang="fr-FR" i="1" dirty="0">
                <a:solidFill>
                  <a:schemeClr val="accent6">
                    <a:lumMod val="50000"/>
                  </a:schemeClr>
                </a:solidFill>
              </a:rPr>
              <a:t>Quand des personnes se rassemblent au-delà de leur appartenance culturelle ou religieuse, ce sont des cœurs qui se rencontrent, les préjugés commencent à disparaître et l’on découvre combien </a:t>
            </a:r>
            <a:r>
              <a:rPr lang="fr-FR" b="1" i="1" dirty="0">
                <a:solidFill>
                  <a:schemeClr val="accent6">
                    <a:lumMod val="50000"/>
                  </a:schemeClr>
                </a:solidFill>
              </a:rPr>
              <a:t>l’appartenance à un groupe fermé peut encourager l’illusion de la supériorité</a:t>
            </a:r>
            <a:r>
              <a:rPr lang="fr-FR" i="1" dirty="0">
                <a:solidFill>
                  <a:schemeClr val="accent6">
                    <a:lumMod val="50000"/>
                  </a:schemeClr>
                </a:solidFill>
              </a:rPr>
              <a:t>. » … « Par la relation avec le pauvre, le faible ou l’enfant, le cœur, la compassion et la bonté sont éveillés, et une unité intérieure nouvelle s’établit entre le corps et l’âme. Comme si la tension entre l’intelligence et le corps trouvait une résolution mystérieuse dans cette présence au pauvre. </a:t>
            </a:r>
            <a:r>
              <a:rPr lang="fr-FR" dirty="0">
                <a:solidFill>
                  <a:schemeClr val="accent6">
                    <a:lumMod val="50000"/>
                  </a:schemeClr>
                </a:solidFill>
              </a:rPr>
              <a:t>».</a:t>
            </a:r>
          </a:p>
        </p:txBody>
      </p:sp>
      <p:sp>
        <p:nvSpPr>
          <p:cNvPr id="3" name="Rectangle 2">
            <a:extLst>
              <a:ext uri="{FF2B5EF4-FFF2-40B4-BE49-F238E27FC236}">
                <a16:creationId xmlns:a16="http://schemas.microsoft.com/office/drawing/2014/main" id="{E5F2ED02-4F19-4417-8FEE-DF34A3782968}"/>
              </a:ext>
            </a:extLst>
          </p:cNvPr>
          <p:cNvSpPr/>
          <p:nvPr/>
        </p:nvSpPr>
        <p:spPr>
          <a:xfrm>
            <a:off x="4971508" y="1816257"/>
            <a:ext cx="6540764" cy="1754326"/>
          </a:xfrm>
          <a:prstGeom prst="rect">
            <a:avLst/>
          </a:prstGeom>
        </p:spPr>
        <p:txBody>
          <a:bodyPr wrap="square">
            <a:spAutoFit/>
          </a:bodyPr>
          <a:lstStyle/>
          <a:p>
            <a:pPr algn="just"/>
            <a:r>
              <a:rPr lang="fr-FR" b="1" dirty="0">
                <a:solidFill>
                  <a:schemeClr val="accent6">
                    <a:lumMod val="50000"/>
                  </a:schemeClr>
                </a:solidFill>
              </a:rPr>
              <a:t>Le transhumanisme est un furieux égotisme excentrique qui finalement n’engendrera ni la vie ni la dignité, tandis que les figures de Mère Térésa et Jean Vanier sont le rayonnement planétaire de l’humanité transcendé par l’amour du prochain, transcendé par la dimension du cœur, transcendé par la dimension de la conscience .</a:t>
            </a:r>
          </a:p>
        </p:txBody>
      </p:sp>
    </p:spTree>
    <p:extLst>
      <p:ext uri="{BB962C8B-B14F-4D97-AF65-F5344CB8AC3E}">
        <p14:creationId xmlns:p14="http://schemas.microsoft.com/office/powerpoint/2010/main" val="545868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4286948" y="460333"/>
            <a:ext cx="6877119" cy="640080"/>
          </a:xfrm>
        </p:spPr>
        <p:txBody>
          <a:bodyPr rtlCol="0">
            <a:noAutofit/>
          </a:bodyPr>
          <a:lstStyle/>
          <a:p>
            <a:r>
              <a:rPr lang="fr-FR" sz="6600" dirty="0">
                <a:solidFill>
                  <a:srgbClr val="D24726"/>
                </a:solidFill>
                <a:latin typeface="Segoe UI Light" panose="020B0502040204020203" pitchFamily="34" charset="0"/>
                <a:cs typeface="Segoe UI Light" panose="020B0502040204020203" pitchFamily="34" charset="0"/>
              </a:rPr>
              <a:t> Pause </a:t>
            </a:r>
          </a:p>
        </p:txBody>
      </p:sp>
      <p:grpSp>
        <p:nvGrpSpPr>
          <p:cNvPr id="18" name="Groupe 17" descr="Petit cercle contenant le chiffre 1 pour indiquer la première étape"/>
          <p:cNvGrpSpPr/>
          <p:nvPr/>
        </p:nvGrpSpPr>
        <p:grpSpPr bwMode="blackWhite">
          <a:xfrm>
            <a:off x="11078342" y="5987829"/>
            <a:ext cx="558179" cy="409838"/>
            <a:chOff x="6953426" y="711274"/>
            <a:chExt cx="558179" cy="409838"/>
          </a:xfrm>
        </p:grpSpPr>
        <p:sp>
          <p:nvSpPr>
            <p:cNvPr id="19" name="Ovale 18" descr="Petit ce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Zone de texte 19" descr="Chiffre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56</a:t>
              </a:r>
            </a:p>
          </p:txBody>
        </p:sp>
      </p:grpSp>
      <p:pic>
        <p:nvPicPr>
          <p:cNvPr id="5" name="Image 4">
            <a:extLst>
              <a:ext uri="{FF2B5EF4-FFF2-40B4-BE49-F238E27FC236}">
                <a16:creationId xmlns:a16="http://schemas.microsoft.com/office/drawing/2014/main" id="{1AF4B948-DF06-4FB3-ACEA-FAD3FD6E5C11}"/>
              </a:ext>
            </a:extLst>
          </p:cNvPr>
          <p:cNvPicPr>
            <a:picLocks noChangeAspect="1"/>
          </p:cNvPicPr>
          <p:nvPr/>
        </p:nvPicPr>
        <p:blipFill>
          <a:blip r:embed="rId3"/>
          <a:stretch>
            <a:fillRect/>
          </a:stretch>
        </p:blipFill>
        <p:spPr>
          <a:xfrm>
            <a:off x="4095750" y="2019300"/>
            <a:ext cx="3105150" cy="3105150"/>
          </a:xfrm>
          <a:prstGeom prst="rect">
            <a:avLst/>
          </a:prstGeom>
        </p:spPr>
      </p:pic>
      <p:pic>
        <p:nvPicPr>
          <p:cNvPr id="11" name="Image 10">
            <a:extLst>
              <a:ext uri="{FF2B5EF4-FFF2-40B4-BE49-F238E27FC236}">
                <a16:creationId xmlns:a16="http://schemas.microsoft.com/office/drawing/2014/main" id="{A9F2BAE2-8E9E-4CC9-870D-9ED0A4A19CDF}"/>
              </a:ext>
            </a:extLst>
          </p:cNvPr>
          <p:cNvPicPr>
            <a:picLocks noChangeAspect="1"/>
          </p:cNvPicPr>
          <p:nvPr/>
        </p:nvPicPr>
        <p:blipFill>
          <a:blip r:embed="rId3"/>
          <a:stretch>
            <a:fillRect/>
          </a:stretch>
        </p:blipFill>
        <p:spPr>
          <a:xfrm>
            <a:off x="3771900" y="323850"/>
            <a:ext cx="647700" cy="647700"/>
          </a:xfrm>
          <a:prstGeom prst="rect">
            <a:avLst/>
          </a:prstGeom>
        </p:spPr>
      </p:pic>
      <p:pic>
        <p:nvPicPr>
          <p:cNvPr id="12" name="Image 11">
            <a:extLst>
              <a:ext uri="{FF2B5EF4-FFF2-40B4-BE49-F238E27FC236}">
                <a16:creationId xmlns:a16="http://schemas.microsoft.com/office/drawing/2014/main" id="{1CAEC71C-D8B8-4409-9319-A6831ACBF225}"/>
              </a:ext>
            </a:extLst>
          </p:cNvPr>
          <p:cNvPicPr>
            <a:picLocks noChangeAspect="1"/>
          </p:cNvPicPr>
          <p:nvPr/>
        </p:nvPicPr>
        <p:blipFill>
          <a:blip r:embed="rId3"/>
          <a:stretch>
            <a:fillRect/>
          </a:stretch>
        </p:blipFill>
        <p:spPr>
          <a:xfrm>
            <a:off x="6820283" y="313648"/>
            <a:ext cx="647700" cy="647700"/>
          </a:xfrm>
          <a:prstGeom prst="rect">
            <a:avLst/>
          </a:prstGeom>
        </p:spPr>
      </p:pic>
    </p:spTree>
    <p:extLst>
      <p:ext uri="{BB962C8B-B14F-4D97-AF65-F5344CB8AC3E}">
        <p14:creationId xmlns:p14="http://schemas.microsoft.com/office/powerpoint/2010/main" val="2646999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space réservé du conten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fr-FR" dirty="0">
                <a:latin typeface="Segoe UI" panose="020B0502040204020203" pitchFamily="34" charset="0"/>
                <a:cs typeface="Segoe UI" panose="020B0502040204020203" pitchFamily="34" charset="0"/>
              </a:rPr>
              <a:t> </a:t>
            </a:r>
          </a:p>
        </p:txBody>
      </p:sp>
      <p:grpSp>
        <p:nvGrpSpPr>
          <p:cNvPr id="6" name="Groupe 5" descr="Petit cercle contenant le chiffre 1 pour indiquer la première étape">
            <a:extLst>
              <a:ext uri="{FF2B5EF4-FFF2-40B4-BE49-F238E27FC236}">
                <a16:creationId xmlns:a16="http://schemas.microsoft.com/office/drawing/2014/main" id="{8B4ED828-D3AB-4056-8B1E-8EA977030E29}"/>
              </a:ext>
            </a:extLst>
          </p:cNvPr>
          <p:cNvGrpSpPr/>
          <p:nvPr/>
        </p:nvGrpSpPr>
        <p:grpSpPr bwMode="blackWhite">
          <a:xfrm>
            <a:off x="11164067" y="6012045"/>
            <a:ext cx="558179" cy="409838"/>
            <a:chOff x="6953426" y="711274"/>
            <a:chExt cx="558179" cy="409838"/>
          </a:xfrm>
        </p:grpSpPr>
        <p:sp>
          <p:nvSpPr>
            <p:cNvPr id="7" name="Ovale 18" descr="Petit cercle">
              <a:extLst>
                <a:ext uri="{FF2B5EF4-FFF2-40B4-BE49-F238E27FC236}">
                  <a16:creationId xmlns:a16="http://schemas.microsoft.com/office/drawing/2014/main" id="{D0878A55-E6A9-4163-8BD6-28F8437903C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Zone de texte 19" descr="Chiffre 1">
              <a:extLst>
                <a:ext uri="{FF2B5EF4-FFF2-40B4-BE49-F238E27FC236}">
                  <a16:creationId xmlns:a16="http://schemas.microsoft.com/office/drawing/2014/main" id="{A289CE22-B15D-4C1A-9A69-E8F6E4C82666}"/>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fr-FR" dirty="0">
                  <a:solidFill>
                    <a:schemeClr val="bg1"/>
                  </a:solidFill>
                  <a:latin typeface="Segoe UI Semibold" panose="020B0702040204020203" pitchFamily="34" charset="0"/>
                  <a:cs typeface="Segoe UI Semibold" panose="020B0702040204020203" pitchFamily="34" charset="0"/>
                </a:rPr>
                <a:t>57</a:t>
              </a:r>
            </a:p>
          </p:txBody>
        </p:sp>
      </p:grpSp>
      <p:sp>
        <p:nvSpPr>
          <p:cNvPr id="2" name="ZoneTexte 1">
            <a:extLst>
              <a:ext uri="{FF2B5EF4-FFF2-40B4-BE49-F238E27FC236}">
                <a16:creationId xmlns:a16="http://schemas.microsoft.com/office/drawing/2014/main" id="{87B9A1B3-C90D-4C7A-AAD9-A0E8A1EEB4A7}"/>
              </a:ext>
            </a:extLst>
          </p:cNvPr>
          <p:cNvSpPr txBox="1"/>
          <p:nvPr/>
        </p:nvSpPr>
        <p:spPr>
          <a:xfrm>
            <a:off x="2950082" y="432437"/>
            <a:ext cx="5524141" cy="523220"/>
          </a:xfrm>
          <a:prstGeom prst="rect">
            <a:avLst/>
          </a:prstGeom>
          <a:noFill/>
        </p:spPr>
        <p:txBody>
          <a:bodyPr wrap="none" rtlCol="0">
            <a:spAutoFit/>
          </a:bodyPr>
          <a:lstStyle/>
          <a:p>
            <a:r>
              <a:rPr lang="fr-FR" sz="2800" b="1" dirty="0">
                <a:solidFill>
                  <a:srgbClr val="D24726"/>
                </a:solidFill>
              </a:rPr>
              <a:t> Pause pour débattre en liberté </a:t>
            </a:r>
          </a:p>
        </p:txBody>
      </p:sp>
      <p:grpSp>
        <p:nvGrpSpPr>
          <p:cNvPr id="10" name="Groupe 9" descr="Petit cercle contenant le chiffre 1 pour indiquer la première étape">
            <a:extLst>
              <a:ext uri="{FF2B5EF4-FFF2-40B4-BE49-F238E27FC236}">
                <a16:creationId xmlns:a16="http://schemas.microsoft.com/office/drawing/2014/main" id="{B68AD3BC-76F1-4D42-BAE6-26EA994C85EB}"/>
              </a:ext>
            </a:extLst>
          </p:cNvPr>
          <p:cNvGrpSpPr/>
          <p:nvPr/>
        </p:nvGrpSpPr>
        <p:grpSpPr bwMode="blackWhite">
          <a:xfrm>
            <a:off x="5248275" y="1925461"/>
            <a:ext cx="1333500" cy="998714"/>
            <a:chOff x="6953426" y="676707"/>
            <a:chExt cx="558179" cy="444405"/>
          </a:xfrm>
        </p:grpSpPr>
        <p:sp>
          <p:nvSpPr>
            <p:cNvPr id="11" name="Ovale 18" descr="Petit cercle">
              <a:extLst>
                <a:ext uri="{FF2B5EF4-FFF2-40B4-BE49-F238E27FC236}">
                  <a16:creationId xmlns:a16="http://schemas.microsoft.com/office/drawing/2014/main" id="{67FB4748-7D5D-484D-9716-91DD61AC161B}"/>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12" name="Zone de texte 19" descr="Chiffre 1">
              <a:extLst>
                <a:ext uri="{FF2B5EF4-FFF2-40B4-BE49-F238E27FC236}">
                  <a16:creationId xmlns:a16="http://schemas.microsoft.com/office/drawing/2014/main" id="{54171B01-8487-499D-BB28-E52121619A4D}"/>
                </a:ext>
              </a:extLst>
            </p:cNvPr>
            <p:cNvSpPr txBox="1">
              <a:spLocks noChangeAspect="1"/>
            </p:cNvSpPr>
            <p:nvPr/>
          </p:nvSpPr>
          <p:spPr bwMode="blackWhite">
            <a:xfrm>
              <a:off x="6953426" y="676707"/>
              <a:ext cx="558179" cy="383470"/>
            </a:xfrm>
            <a:prstGeom prst="rect">
              <a:avLst/>
            </a:prstGeom>
            <a:noFill/>
          </p:spPr>
          <p:txBody>
            <a:bodyPr wrap="square" rtlCol="0">
              <a:spAutoFit/>
            </a:bodyPr>
            <a:lstStyle/>
            <a:p>
              <a:pPr algn="ctr" rtl="0"/>
              <a:endParaRPr lang="fr-FR" dirty="0">
                <a:solidFill>
                  <a:schemeClr val="bg1"/>
                </a:solidFill>
                <a:latin typeface="Segoe UI Semibold" panose="020B0702040204020203" pitchFamily="34" charset="0"/>
                <a:cs typeface="Segoe UI Semibold" panose="020B0702040204020203" pitchFamily="34" charset="0"/>
              </a:endParaRPr>
            </a:p>
            <a:p>
              <a:pPr algn="ctr" rtl="0"/>
              <a:r>
                <a:rPr lang="fr-FR" sz="3200" dirty="0">
                  <a:solidFill>
                    <a:schemeClr val="bg1"/>
                  </a:solidFill>
                  <a:latin typeface="Segoe UI Semibold" panose="020B0702040204020203" pitchFamily="34" charset="0"/>
                  <a:cs typeface="Segoe UI Semibold" panose="020B0702040204020203" pitchFamily="34" charset="0"/>
                </a:rPr>
                <a:t>3</a:t>
              </a:r>
            </a:p>
          </p:txBody>
        </p:sp>
      </p:grpSp>
      <p:pic>
        <p:nvPicPr>
          <p:cNvPr id="14" name="Image 13">
            <a:extLst>
              <a:ext uri="{FF2B5EF4-FFF2-40B4-BE49-F238E27FC236}">
                <a16:creationId xmlns:a16="http://schemas.microsoft.com/office/drawing/2014/main" id="{B8D2D5E7-1912-4E04-BB7B-5B0B9C2D0F8D}"/>
              </a:ext>
            </a:extLst>
          </p:cNvPr>
          <p:cNvPicPr>
            <a:picLocks noChangeAspect="1"/>
          </p:cNvPicPr>
          <p:nvPr/>
        </p:nvPicPr>
        <p:blipFill>
          <a:blip r:embed="rId3"/>
          <a:stretch>
            <a:fillRect/>
          </a:stretch>
        </p:blipFill>
        <p:spPr>
          <a:xfrm>
            <a:off x="2228850" y="370197"/>
            <a:ext cx="647700" cy="647700"/>
          </a:xfrm>
          <a:prstGeom prst="rect">
            <a:avLst/>
          </a:prstGeom>
        </p:spPr>
      </p:pic>
      <p:pic>
        <p:nvPicPr>
          <p:cNvPr id="15" name="Image 14">
            <a:extLst>
              <a:ext uri="{FF2B5EF4-FFF2-40B4-BE49-F238E27FC236}">
                <a16:creationId xmlns:a16="http://schemas.microsoft.com/office/drawing/2014/main" id="{C4CE0CB9-AED1-45AC-9012-0CBE3EDF8286}"/>
              </a:ext>
            </a:extLst>
          </p:cNvPr>
          <p:cNvPicPr>
            <a:picLocks noChangeAspect="1"/>
          </p:cNvPicPr>
          <p:nvPr/>
        </p:nvPicPr>
        <p:blipFill>
          <a:blip r:embed="rId3"/>
          <a:stretch>
            <a:fillRect/>
          </a:stretch>
        </p:blipFill>
        <p:spPr>
          <a:xfrm>
            <a:off x="9963150" y="370197"/>
            <a:ext cx="647700" cy="647700"/>
          </a:xfrm>
          <a:prstGeom prst="rect">
            <a:avLst/>
          </a:prstGeom>
        </p:spPr>
      </p:pic>
      <p:sp>
        <p:nvSpPr>
          <p:cNvPr id="13" name="ZoneTexte 12">
            <a:extLst>
              <a:ext uri="{FF2B5EF4-FFF2-40B4-BE49-F238E27FC236}">
                <a16:creationId xmlns:a16="http://schemas.microsoft.com/office/drawing/2014/main" id="{E3768E85-D329-492E-8356-A0ACF03E79A0}"/>
              </a:ext>
            </a:extLst>
          </p:cNvPr>
          <p:cNvSpPr txBox="1"/>
          <p:nvPr/>
        </p:nvSpPr>
        <p:spPr>
          <a:xfrm>
            <a:off x="2228850" y="3211012"/>
            <a:ext cx="9767259" cy="2185214"/>
          </a:xfrm>
          <a:prstGeom prst="rect">
            <a:avLst/>
          </a:prstGeom>
          <a:noFill/>
        </p:spPr>
        <p:txBody>
          <a:bodyPr wrap="square" rtlCol="0">
            <a:spAutoFit/>
          </a:bodyPr>
          <a:lstStyle/>
          <a:p>
            <a:r>
              <a:rPr lang="fr-FR" sz="3200" dirty="0">
                <a:solidFill>
                  <a:srgbClr val="D24726"/>
                </a:solidFill>
              </a:rPr>
              <a:t>Demain un monde plus humain ? </a:t>
            </a:r>
          </a:p>
          <a:p>
            <a:endParaRPr lang="fr-FR" sz="800" dirty="0">
              <a:solidFill>
                <a:srgbClr val="D24726"/>
              </a:solidFill>
            </a:endParaRPr>
          </a:p>
          <a:p>
            <a:pPr marL="800100" lvl="1" indent="-342900">
              <a:buFont typeface="Wingdings" panose="05000000000000000000" pitchFamily="2" charset="2"/>
              <a:buChar char="§"/>
            </a:pPr>
            <a:r>
              <a:rPr lang="fr-FR" sz="2400" dirty="0">
                <a:solidFill>
                  <a:schemeClr val="tx1">
                    <a:lumMod val="65000"/>
                    <a:lumOff val="35000"/>
                  </a:schemeClr>
                </a:solidFill>
              </a:rPr>
              <a:t>Comment en sommes nous arrivés là ?</a:t>
            </a:r>
          </a:p>
          <a:p>
            <a:pPr marL="800100" lvl="1" indent="-342900">
              <a:buFont typeface="Wingdings" panose="05000000000000000000" pitchFamily="2" charset="2"/>
              <a:buChar char="§"/>
            </a:pPr>
            <a:r>
              <a:rPr lang="fr-FR" sz="2400" dirty="0">
                <a:solidFill>
                  <a:schemeClr val="tx1">
                    <a:lumMod val="65000"/>
                    <a:lumOff val="35000"/>
                  </a:schemeClr>
                </a:solidFill>
              </a:rPr>
              <a:t>Comment revenir à la dimension du lien et de l’humain ?</a:t>
            </a:r>
          </a:p>
          <a:p>
            <a:pPr marL="800100" lvl="1" indent="-342900">
              <a:buFont typeface="Wingdings" panose="05000000000000000000" pitchFamily="2" charset="2"/>
              <a:buChar char="§"/>
            </a:pPr>
            <a:r>
              <a:rPr lang="fr-FR" sz="2400" dirty="0">
                <a:solidFill>
                  <a:schemeClr val="tx1">
                    <a:lumMod val="65000"/>
                    <a:lumOff val="35000"/>
                  </a:schemeClr>
                </a:solidFill>
              </a:rPr>
              <a:t>Comment contre carrer la toute puissance technologique ?</a:t>
            </a:r>
          </a:p>
          <a:p>
            <a:pPr lvl="4"/>
            <a:r>
              <a:rPr lang="fr-FR" sz="2400" dirty="0">
                <a:solidFill>
                  <a:schemeClr val="tx1">
                    <a:lumMod val="65000"/>
                    <a:lumOff val="35000"/>
                  </a:schemeClr>
                </a:solidFill>
              </a:rPr>
              <a:t> </a:t>
            </a:r>
          </a:p>
        </p:txBody>
      </p:sp>
    </p:spTree>
    <p:extLst>
      <p:ext uri="{BB962C8B-B14F-4D97-AF65-F5344CB8AC3E}">
        <p14:creationId xmlns:p14="http://schemas.microsoft.com/office/powerpoint/2010/main" val="1385453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ocBienvenu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5684340_TF10001108" id="{21D781BD-D87E-410F-98B2-1F83A9D33089}" vid="{EAAC1C9A-8D2C-4710-8D5B-945A6982405B}"/>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11795</TotalTime>
  <Words>7589</Words>
  <Application>Microsoft Office PowerPoint</Application>
  <PresentationFormat>Grand écran</PresentationFormat>
  <Paragraphs>958</Paragraphs>
  <Slides>95</Slides>
  <Notes>95</Notes>
  <HiddenSlides>0</HiddenSlides>
  <MMClips>0</MMClips>
  <ScaleCrop>false</ScaleCrop>
  <HeadingPairs>
    <vt:vector size="6" baseType="variant">
      <vt:variant>
        <vt:lpstr>Polices utilisées</vt:lpstr>
      </vt:variant>
      <vt:variant>
        <vt:i4>15</vt:i4>
      </vt:variant>
      <vt:variant>
        <vt:lpstr>Thème</vt:lpstr>
      </vt:variant>
      <vt:variant>
        <vt:i4>1</vt:i4>
      </vt:variant>
      <vt:variant>
        <vt:lpstr>Titres des diapositives</vt:lpstr>
      </vt:variant>
      <vt:variant>
        <vt:i4>95</vt:i4>
      </vt:variant>
    </vt:vector>
  </HeadingPairs>
  <TitlesOfParts>
    <vt:vector size="111" baseType="lpstr">
      <vt:lpstr>Arial</vt:lpstr>
      <vt:lpstr>Arial</vt:lpstr>
      <vt:lpstr>Calibri</vt:lpstr>
      <vt:lpstr>Calibri </vt:lpstr>
      <vt:lpstr>Calibri Light</vt:lpstr>
      <vt:lpstr>Georgia</vt:lpstr>
      <vt:lpstr>inherit</vt:lpstr>
      <vt:lpstr>Lora</vt:lpstr>
      <vt:lpstr>Maax-Regular</vt:lpstr>
      <vt:lpstr>Montserrat</vt:lpstr>
      <vt:lpstr>PT Serif</vt:lpstr>
      <vt:lpstr>Segoe UI</vt:lpstr>
      <vt:lpstr>Segoe UI Light</vt:lpstr>
      <vt:lpstr>Segoe UI Semibold</vt:lpstr>
      <vt:lpstr>Wingdings</vt:lpstr>
      <vt:lpstr>DocBienvenue</vt:lpstr>
      <vt:lpstr>Transhumanisme :  Quelle anthropologie à l’heure du transhumanisme ?   </vt:lpstr>
      <vt:lpstr>Transhumanisme :  Quelle anthropologie à l’heure du transhumanisme ?   </vt:lpstr>
      <vt:lpstr>Transhumanisme : Quelle anthropologie à l’heure du transhumanisme ?  </vt:lpstr>
      <vt:lpstr>Transhumanisme : Homme augmenté ou homme déchu ?  </vt:lpstr>
      <vt:lpstr>Transhumanisme : Homme augmenté ou homme déchu ? </vt:lpstr>
      <vt:lpstr>Transhumanisme : Homme augmenté ou homme déchu ?</vt:lpstr>
      <vt:lpstr> Transhumanisme  Une histoire enfouie dans la mémoire de l’humanité?   </vt:lpstr>
      <vt:lpstr>Les origines du transhumanisme   </vt:lpstr>
      <vt:lpstr>Les origines du transhumanisme   </vt:lpstr>
      <vt:lpstr>Les origines du transhumanisme   </vt:lpstr>
      <vt:lpstr>Les origines du transhumanisme   </vt:lpstr>
      <vt:lpstr>Les origines du transhumanisme   </vt:lpstr>
      <vt:lpstr> </vt:lpstr>
      <vt:lpstr>Les origines du transhumanisme   </vt:lpstr>
      <vt:lpstr>Les origines du transhumanisme   </vt:lpstr>
      <vt:lpstr>Les origines du transhumanisme   </vt:lpstr>
      <vt:lpstr>Les origines du transhumanisme   </vt:lpstr>
      <vt:lpstr> </vt:lpstr>
      <vt:lpstr> </vt:lpstr>
      <vt:lpstr> </vt:lpstr>
      <vt:lpstr> </vt:lpstr>
      <vt:lpstr> </vt:lpstr>
      <vt:lpstr> </vt:lpstr>
      <vt:lpstr> </vt:lpstr>
      <vt:lpstr> </vt:lpstr>
      <vt:lpstr> </vt:lpstr>
      <vt:lpstr> </vt:lpstr>
      <vt:lpstr> </vt:lpstr>
      <vt:lpstr> </vt:lpstr>
      <vt:lpstr>Les origines du transhumanisme   </vt:lpstr>
      <vt:lpstr>Transhumanisme : promesse d’un nouveau monde ou déshumanisation et dénaturation écologique ?  Scenarii pour contre carrer l’ouragan technologique !</vt:lpstr>
      <vt:lpstr> </vt:lpstr>
      <vt:lpstr> </vt:lpstr>
      <vt:lpstr> </vt:lpstr>
      <vt:lpstr> </vt:lpstr>
      <vt:lpstr> </vt:lpstr>
      <vt:lpstr> </vt:lpstr>
      <vt:lpstr> </vt:lpstr>
      <vt:lpstr> </vt:lpstr>
      <vt:lpstr> </vt:lpstr>
      <vt:lpstr> </vt:lpstr>
      <vt:lpstr> </vt:lpstr>
      <vt:lpstr> </vt:lpstr>
      <vt:lpstr>Présentation PowerPoint</vt:lpstr>
      <vt:lpstr>Présentation PowerPoint</vt:lpstr>
      <vt:lpstr>Présentation PowerPoint</vt:lpstr>
      <vt:lpstr> </vt:lpstr>
      <vt:lpstr> </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Présentation PowerPoint</vt:lpstr>
      <vt:lpstr>Présentation PowerPoint</vt:lpstr>
      <vt:lpstr>Transhumanisme : promesse d’un nouveau monde ou déshumanisation et dénaturation écologique ?  Scenarii pour contre carrer l’ouragan technologique !</vt:lpstr>
      <vt:lpstr> </vt:lpstr>
      <vt:lpstr> </vt:lpstr>
      <vt:lpstr> </vt:lpstr>
      <vt:lpstr> </vt:lpstr>
      <vt:lpstr> </vt:lpstr>
      <vt:lpstr> </vt:lpstr>
      <vt:lpstr> </vt:lpstr>
      <vt:lpstr>Présentation PowerPoint</vt:lpstr>
      <vt:lpstr>Présentation PowerPoint</vt:lpstr>
      <vt:lpstr> </vt:lpstr>
      <vt:lpstr> </vt:lpstr>
      <vt:lpstr> </vt:lpstr>
      <vt:lpstr>Présentation PowerPoint</vt:lpstr>
      <vt:lpstr> </vt:lpstr>
      <vt:lpstr> </vt:lpstr>
      <vt:lpstr> </vt:lpstr>
      <vt:lpstr> </vt:lpstr>
      <vt:lpstr> </vt:lpstr>
      <vt:lpstr> </vt:lpstr>
      <vt:lpstr> </vt:lpstr>
      <vt:lpstr> </vt:lpstr>
      <vt:lpstr> </vt:lpstr>
      <vt:lpstr> </vt:lpstr>
      <vt:lpstr>Transhumanisme : promesse d’un nouveau monde ou déshumanisation et dénaturation écologique ?  Scenarii pour contre carrer l’ouragan technologique !</vt:lpstr>
      <vt:lpstr> </vt:lpstr>
      <vt:lpstr> </vt:lpstr>
      <vt:lpstr> </vt:lpstr>
      <vt:lpstr> </vt:lpstr>
      <vt:lpstr> </vt:lpstr>
      <vt:lpstr> </vt:lpstr>
      <vt:lpstr> </vt:lpstr>
      <vt:lpstr> Pause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Transhumanisme : promesse d’un nouveau monde ou déshumanisation et dénaturation écologique ?  Scenarii pour contre carrer l’ouragan technologique !</dc:title>
  <dc:creator>LEMAITRE</dc:creator>
  <cp:keywords/>
  <cp:lastModifiedBy> </cp:lastModifiedBy>
  <cp:revision>318</cp:revision>
  <dcterms:created xsi:type="dcterms:W3CDTF">2019-01-25T08:32:06Z</dcterms:created>
  <dcterms:modified xsi:type="dcterms:W3CDTF">2019-07-03T14:34:01Z</dcterms:modified>
  <cp:version/>
</cp:coreProperties>
</file>