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comment3.xml" ContentType="application/vnd.openxmlformats-officedocument.presentationml.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0" r:id="rId3"/>
  </p:sldMasterIdLst>
  <p:notesMasterIdLst>
    <p:notesMasterId r:id="rId49"/>
  </p:notesMasterIdLst>
  <p:sldIdLst>
    <p:sldId id="288" r:id="rId4"/>
    <p:sldId id="300" r:id="rId5"/>
    <p:sldId id="299" r:id="rId6"/>
    <p:sldId id="270" r:id="rId7"/>
    <p:sldId id="293" r:id="rId8"/>
    <p:sldId id="292" r:id="rId9"/>
    <p:sldId id="271" r:id="rId10"/>
    <p:sldId id="256" r:id="rId11"/>
    <p:sldId id="267" r:id="rId12"/>
    <p:sldId id="268" r:id="rId13"/>
    <p:sldId id="269" r:id="rId14"/>
    <p:sldId id="298" r:id="rId15"/>
    <p:sldId id="272" r:id="rId16"/>
    <p:sldId id="273" r:id="rId17"/>
    <p:sldId id="274" r:id="rId18"/>
    <p:sldId id="275" r:id="rId19"/>
    <p:sldId id="301" r:id="rId20"/>
    <p:sldId id="303" r:id="rId21"/>
    <p:sldId id="302" r:id="rId22"/>
    <p:sldId id="304" r:id="rId23"/>
    <p:sldId id="289" r:id="rId24"/>
    <p:sldId id="291" r:id="rId25"/>
    <p:sldId id="290" r:id="rId26"/>
    <p:sldId id="259" r:id="rId27"/>
    <p:sldId id="260" r:id="rId28"/>
    <p:sldId id="257" r:id="rId29"/>
    <p:sldId id="258" r:id="rId30"/>
    <p:sldId id="261" r:id="rId31"/>
    <p:sldId id="262" r:id="rId32"/>
    <p:sldId id="283" r:id="rId33"/>
    <p:sldId id="279" r:id="rId34"/>
    <p:sldId id="282" r:id="rId35"/>
    <p:sldId id="280" r:id="rId36"/>
    <p:sldId id="281" r:id="rId37"/>
    <p:sldId id="284" r:id="rId38"/>
    <p:sldId id="287" r:id="rId39"/>
    <p:sldId id="286" r:id="rId40"/>
    <p:sldId id="285" r:id="rId41"/>
    <p:sldId id="294" r:id="rId42"/>
    <p:sldId id="295" r:id="rId43"/>
    <p:sldId id="296" r:id="rId44"/>
    <p:sldId id="297" r:id="rId45"/>
    <p:sldId id="276" r:id="rId46"/>
    <p:sldId id="277" r:id="rId47"/>
    <p:sldId id="278" r:id="rId4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MAITRE" initials="L" lastIdx="3" clrIdx="0"/>
  <p:cmAuthor id="2" name="Gérald PECH" initials="PGP" lastIdx="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607"/>
    <a:srgbClr val="6699FF"/>
    <a:srgbClr val="8CAF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994" autoAdjust="0"/>
  </p:normalViewPr>
  <p:slideViewPr>
    <p:cSldViewPr>
      <p:cViewPr varScale="1">
        <p:scale>
          <a:sx n="100" d="100"/>
          <a:sy n="100" d="100"/>
        </p:scale>
        <p:origin x="107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7-08-18T12:41:22.293" idx="4">
    <p:pos x="5557" y="1805"/>
    <p:text>Pas de verbe dans cette proposition.
Je propose :
"De nouveaux modèles d’affaires émergent, portés par de puissants effets de réseau et l’exploitation des données à grande échelle."  
</p:text>
  </p:cm>
</p:cmLst>
</file>

<file path=ppt/comments/comment2.xml><?xml version="1.0" encoding="utf-8"?>
<p:cmLst xmlns:a="http://schemas.openxmlformats.org/drawingml/2006/main" xmlns:r="http://schemas.openxmlformats.org/officeDocument/2006/relationships" xmlns:p="http://schemas.openxmlformats.org/presentationml/2006/main">
  <p:cm authorId="2" dt="2017-08-18T12:40:27.725" idx="5">
    <p:pos x="5491" y="2366"/>
    <p:text>Vérifier l'indentation.
Cette section ne rentre pas comme élément dans la liste introduite par la phrase "La transition numérique a été facilitée par :", à moins de reformuler comme suit : 
"- l'augmentation croissante de la dimension des réseaux clients avec des phénomènes à la fois de concentration et d’interactions perméables entre sphères économiques privées et administrations d’Etat."
</p:text>
  </p:cm>
</p:cmLst>
</file>

<file path=ppt/comments/comment3.xml><?xml version="1.0" encoding="utf-8"?>
<p:cmLst xmlns:a="http://schemas.openxmlformats.org/drawingml/2006/main" xmlns:r="http://schemas.openxmlformats.org/officeDocument/2006/relationships" xmlns:p="http://schemas.openxmlformats.org/presentationml/2006/main">
  <p:cm authorId="2" dt="2017-08-18T12:44:52.816" idx="8">
    <p:pos x="10" y="10"/>
    <p:text/>
  </p:cm>
  <p:cm authorId="2" dt="2017-08-18T12:45:49.602" idx="9">
    <p:pos x="2939" y="3806"/>
    <p:text>Le mot n'est pas très visible à cause de la souris blanche derrière. Je l'ai mis en noir pour mieux le faire ressortir.</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F3284-40DE-4969-8590-D21A9DA9AE7E}" type="datetimeFigureOut">
              <a:rPr lang="fr-FR" smtClean="0"/>
              <a:t>18/08/2017</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2024DD-D9D3-44BF-B1E6-70DD652AD557}" type="slidenum">
              <a:rPr lang="fr-FR" smtClean="0"/>
              <a:t>‹N°›</a:t>
            </a:fld>
            <a:endParaRPr lang="fr-FR"/>
          </a:p>
        </p:txBody>
      </p:sp>
    </p:spTree>
    <p:extLst>
      <p:ext uri="{BB962C8B-B14F-4D97-AF65-F5344CB8AC3E}">
        <p14:creationId xmlns:p14="http://schemas.microsoft.com/office/powerpoint/2010/main" val="779061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révolution numérique a commencé, elle relève bien plus que d’une innovation majeure, d’un événement technique fascinant, cette révolution touchera en réalité toute la vie sociale d’abord en la décryptant puis en l’organisant. SI le lien social à l’heure numérique est « fabriqué » par les ordinateurs, la numérisation du monde franchira un nouveau pas, en emmagasinant toutes les données concernant notre quotidien puis en contrôlant une vie sociale intégralement numérisée. Avec ce monde numérique à qui nous léguons de l’information sur nous-même ; nous sommes sur le point de lui troquer une partie de nous-même croyant gagner la liberté, la fluidité, la facilité, le gain de temps, or nous sommes sur le point de lui céder notre âme contre un nombre.</a:t>
            </a:r>
          </a:p>
          <a:p>
            <a:endParaRPr lang="fr-FR" dirty="0"/>
          </a:p>
          <a:p>
            <a:r>
              <a:rPr lang="fr-FR" dirty="0"/>
              <a:t>Ainsi plus la société est devenue normative plus elle a donné prise à un monde technique qui aujourd’hui se nourrit d’intelligence numérique… L’économie numérique est un monde structuré qui s’est organisé autour de la gestion des data. Ce monde des data a gagné en puissance avec la dimension des algorithmes brassant, gérant, structurant corrélant des milliards de données et permettant ainsi d’asseoir sa puissance sur une humanité de plus en plus consommatrice d’achats en mode digital et de relations virtuelles …</a:t>
            </a:r>
          </a:p>
        </p:txBody>
      </p:sp>
      <p:sp>
        <p:nvSpPr>
          <p:cNvPr id="4" name="Espace réservé du numéro de diapositive 3"/>
          <p:cNvSpPr>
            <a:spLocks noGrp="1"/>
          </p:cNvSpPr>
          <p:nvPr>
            <p:ph type="sldNum" sz="quarter" idx="10"/>
          </p:nvPr>
        </p:nvSpPr>
        <p:spPr/>
        <p:txBody>
          <a:bodyPr/>
          <a:lstStyle/>
          <a:p>
            <a:fld id="{232024DD-D9D3-44BF-B1E6-70DD652AD557}" type="slidenum">
              <a:rPr lang="fr-FR" smtClean="0"/>
              <a:t>1</a:t>
            </a:fld>
            <a:endParaRPr lang="fr-FR"/>
          </a:p>
        </p:txBody>
      </p:sp>
    </p:spTree>
    <p:extLst>
      <p:ext uri="{BB962C8B-B14F-4D97-AF65-F5344CB8AC3E}">
        <p14:creationId xmlns:p14="http://schemas.microsoft.com/office/powerpoint/2010/main" val="1181205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a:p>
            <a:r>
              <a:rPr lang="fr-FR" altLang="fr-FR" dirty="0"/>
              <a:t>N’est-ce pas DESCARTES qui d’une certaine façon faisait l’éloge des mathématiques et de leurs contributions à diminuer la pénibilité « Les mathématiques ont des inventions très subtiles, et qui peuvent beaucoup servir, tant à contenter les curieux, qu’à faciliter tous les arts, et diminuer le travail des hommes » . En citant DESCARTES nous pensons aujourd’hui à la puissance des algorithmes et l’émergence de l’économie numérique qui vient impacter de nouvelles façons d’entrevoir des solutions services concourant à faciliter le quotidien. Le monde est en train de se réinventer sous nos yeux avec une accélération que l’on a peine à imaginer.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15412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Comme le souligne un article écrit par Jacques Julliard dans le nouvel Observateur  à propos du livre la Nouvelle Barbarie du Philosophe Michel Henry une « science mathématique de la nature » progresse par capillarité « éliminant toutes les particularités individuelles, toutes les qualités sensibles, tout cela qui est constitutif de notre expérience vécue. Car, à l'opposé du projet galiléen , se trouve la vie. La vie qui ne se prouve pas mais qui s'éprouve ».</a:t>
            </a:r>
          </a:p>
          <a:p>
            <a:r>
              <a:rPr lang="fr-FR" altLang="fr-FR" dirty="0"/>
              <a:t>Ce monde des algorithmes mathématiques est en train de bouleverser le monde social, l’univers économique, notre rapport à l’humanité et à la nature. Ce monde des algorithmes  est sur le point de façonner un nouveau visage à l’humanité en la dénaturant. Ce monde des formules informatiques laisserait ainsi songer que tout est prévisible, que notre univers serait la résultante de calculs quasi prédictifs, que tout pourrait être résolu dans une approche de type datamining et qu’à partir d’une grande quantité de données, nous pourrions construire des modèles de prévision, des modèles de vie sociale ou l’humain dans un monde global n’est qu’un être dépendant de forces qui le dépassent.</a:t>
            </a:r>
          </a:p>
          <a:p>
            <a:r>
              <a:rPr lang="fr-FR" altLang="fr-FR" dirty="0"/>
              <a:t>Ainsi ce modèle ne vampirise pas seulement le monde de la consommation, ce modèle de société numérique s’infiltre y compris les systèmes de régulation, de surveillance également dans les domaines de l’urbanisme jusqu’à l’habitat des citoyens.</a:t>
            </a:r>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48319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26580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57286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2064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L’ensemble des univers économiques sont aujourd’hui impactés par le phénomène numérique…. Des  biens aux services,  du commerce, à la presse, de l’agriculture (usage des drones) ou la santé (diagnostics opérés par des robots jusqu’aux opérations complexes), c’est désormais des pans entiers de  l’économie qui deviennent numériques. </a:t>
            </a:r>
          </a:p>
          <a:p>
            <a:endParaRPr lang="fr-FR" altLang="fr-FR" dirty="0"/>
          </a:p>
          <a:p>
            <a:r>
              <a:rPr lang="fr-FR" altLang="fr-FR" dirty="0"/>
              <a:t>De nouveaux modèles d’affaires, portés par de puissants effets de réseau et l’exploitation des données à grande échelle, bousculent l’information les réglementations et notre modèle social. </a:t>
            </a:r>
          </a:p>
          <a:p>
            <a:endParaRPr lang="fr-FR" altLang="fr-FR" dirty="0"/>
          </a:p>
          <a:p>
            <a:r>
              <a:rPr lang="fr-FR" altLang="fr-FR" dirty="0"/>
              <a:t>L’économie numérique tend à la concentration des marchés, même si l’innovation peut à tout moment remettre en cause une position dominante. Elle nourrit aussi des inquiétudes légitimes sur l’avenir de l’emploi car l’économie numérique est en passe de modifier durablement et structurellement la répartition des emplois, </a:t>
            </a:r>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50395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15794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83262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63985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30957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32314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25% des entreprises qui ont investi dans une technologie digitale ont accompagné cet investissement d'une réorganisation en interne (recrutements de nouvelles compétences pour soutenir la diffusion de l'innovation, mise en place de nouveaux process).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78621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32024DD-D9D3-44BF-B1E6-70DD652AD557}" type="slidenum">
              <a:rPr lang="fr-FR" smtClean="0"/>
              <a:t>17</a:t>
            </a:fld>
            <a:endParaRPr lang="fr-FR"/>
          </a:p>
        </p:txBody>
      </p:sp>
    </p:spTree>
    <p:extLst>
      <p:ext uri="{BB962C8B-B14F-4D97-AF65-F5344CB8AC3E}">
        <p14:creationId xmlns:p14="http://schemas.microsoft.com/office/powerpoint/2010/main" val="3353239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Le monde numérique génère dès lors des problématiques nouvelles, typiques parce que nous sommes face à de nouveaux géants mondiaux (Google, Facebook, Apple, Amazon...) qui cumulent des caractéristiques leur conférant un pouvoir sur les marchés économiques sans égal au monde. Les géants du numérique ont ainsi une parfaite maîtrise des algorithmes. La maîtrise liée à la gestion des data (données sur nos usages, nos opinions, nos humeurs, leur confère à ce jour la détention de données comportementales, touchant à nos représentations, croyances, convictions, sans équivalent dans le monde. Mais le risque à venir, c’est celui du franchissement d’un nouveau « Rubicon », croisant les « data » de notre vie sociale et les « data » de consommations gérées par le monde bancaire. </a:t>
            </a:r>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67912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Comme me le confiait le cadre d’une très grande banque française, le client n’a plus de secret pour sa banque. La monétisation numérisée de nos moyens de paiement (5,9 milliards de transactions par an sont effectuées en France) nous rend soudainement totalement transparent aux yeux de notre banque. Grâce à ses algorithmes en un clic, la banque est en effet en capacité aujourd’hui, d’analyser le profil des comptes de ses clients. Le client est mis à nu, effeuillé, la banque sonde les data des achats effectués, l’intégrité et la plénitude du portrait de son client se dessinent. </a:t>
            </a:r>
          </a:p>
          <a:p>
            <a:r>
              <a:rPr lang="fr-FR" altLang="fr-FR" dirty="0"/>
              <a:t>Sur l’écran, le banquier a immédiatement connaissance des caractéristiques des dépenses et du profil risque que représente le client. La banque croise, analyse, recoupe les données, établit des corrélations, structure les informations touchant les dépenses, les mouvements des comptes. Une véritable intrusion s’organise. Une connaissance fine et détaillée du client se déploie sous les yeux du banquier. Le client devient prévisible, il est possible de le catégoriser, de le caser dans des typologies de client Pépère, client Flambeur, client Prometteur, client sans Avenir. </a:t>
            </a:r>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63458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fr-FR" altLang="fr-FR" dirty="0"/>
              <a: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Dans un proche avenir,   sans peine il est facile d’imaginer les mariages des majors de la finance mondiale et des entreprises comme Google et Facebook. </a:t>
            </a:r>
          </a:p>
          <a:p>
            <a:pPr algn="just"/>
            <a:endPar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souci de la connaissance client est un axe de développement primordial pour le secteur bancaire et d’ailleurs cela est aussi vrai pour l’économie numérique, qui peut espérer l’emploi et l’usage des nouvelles formes d’interactivité offertes par les réseaux sociaux.  </a:t>
            </a:r>
          </a:p>
          <a:p>
            <a:pPr algn="just"/>
            <a:endPar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Dans ce monde déjà dystopique, les partenariats entre les secteurs bancaires et les géants du WEB se renforcent. La collaboration entre les banques et les géants du numérique, œuvre pleinement en ce sens. Ces collaborations s’appuient sur une nouvelle gouvernance des rapports clients, construite autour d’une feuille de route nécessairement commune celui de la connaissance du client.</a:t>
            </a:r>
          </a:p>
          <a:p>
            <a:endParaRPr lang="fr-FR" altLang="fr-FR" dirty="0"/>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66863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fr-FR" altLang="fr-FR" dirty="0"/>
              <a: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 révolution numérique, entend :</a:t>
            </a:r>
          </a:p>
          <a:p>
            <a:pPr lvl="1" algn="just"/>
            <a:endParaRPr lang="fr-FR" dirty="0">
              <a:latin typeface="Arial" panose="020B0604020202020204" pitchFamily="34" charset="0"/>
              <a:cs typeface="Arial" panose="020B0604020202020204" pitchFamily="34" charset="0"/>
            </a:endParaRPr>
          </a:p>
          <a:p>
            <a:pPr marL="742950" lvl="1"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supprimer la verticalité</a:t>
            </a:r>
            <a:r>
              <a:rPr lang="fr-FR" dirty="0">
                <a:latin typeface="Arial" panose="020B0604020202020204" pitchFamily="34" charset="0"/>
                <a:cs typeface="Arial" panose="020B0604020202020204" pitchFamily="34" charset="0"/>
              </a:rPr>
              <a:t>, les circuits de distribution avec intermédiaires, </a:t>
            </a:r>
          </a:p>
          <a:p>
            <a:pPr marL="742950" lvl="1"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marL="742950" lvl="1"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inventer de nouveaux </a:t>
            </a:r>
            <a:r>
              <a:rPr lang="fr-FR" dirty="0">
                <a:latin typeface="Arial" panose="020B0604020202020204" pitchFamily="34" charset="0"/>
                <a:cs typeface="Arial" panose="020B0604020202020204" pitchFamily="34" charset="0"/>
              </a:rPr>
              <a:t>paradigmes et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modèles économiques en renversant les institutions obsolètes </a:t>
            </a:r>
            <a:r>
              <a:rPr lang="fr-FR" dirty="0">
                <a:latin typeface="Arial" panose="020B0604020202020204" pitchFamily="34" charset="0"/>
                <a:cs typeface="Arial" panose="020B0604020202020204" pitchFamily="34" charset="0"/>
              </a:rPr>
              <a:t>Pôle Emploi, les Navettes taxis, les Transports, la grande distribution à la périphérie des villes... </a:t>
            </a:r>
          </a:p>
          <a:p>
            <a:pPr marL="285750"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Dans cet univers totalement numérisé, l’homme percevra l’univers virtuel comme un monde à son service</a:t>
            </a:r>
            <a:r>
              <a:rPr lang="fr-FR" b="1" dirty="0">
                <a:latin typeface="Arial" panose="020B0604020202020204" pitchFamily="34" charset="0"/>
                <a:cs typeface="Arial" panose="020B0604020202020204" pitchFamily="34" charset="0"/>
              </a:rPr>
              <a:t>. Le monde économique sera alors remodelé puis gouverné, voire totalement supplanté par les algorithmes mathématiques qui déjà scrutent les modes de vie, établissent des profils de consommation, anticipent les marchés, </a:t>
            </a:r>
            <a:r>
              <a:rPr lang="fr-FR" u="sng" dirty="0">
                <a:latin typeface="Arial" panose="020B0604020202020204" pitchFamily="34" charset="0"/>
                <a:cs typeface="Arial" panose="020B0604020202020204" pitchFamily="34" charset="0"/>
              </a:rPr>
              <a:t>les fluctuations boursières sont devancées par toute une machinerie de calculs qui font l’économie d’un recours à des interventions humaines.</a:t>
            </a:r>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94848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Le modèle de l’offre gratuite :  Des clients bénéficient de manière continue d'une offre gratuite. La gratuité assure l'effet de levier pour établir la notoriété et l’attractivité.  Dans ce modèle le groupe de clients qui ne paye pas est « subventionné » par un autre groupe qui achète des espaces de publicité, ou par un autre groupe de clients qui souscrit à une offre supérieure en termes de services, payante cette fois. Exemple : Flickr, Skype ou Google, WE TRANSFER.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34984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21222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95F2E413-1A69-41DC-BEB4-E011F7A2A0D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FBE20E3-D665-4653-9BDD-8F3CDB0F1425}" type="slidenum">
              <a:rPr kumimoji="0" lang="fr-FR" altLang="fr-FR" sz="1800" b="0" i="0" u="none" strike="noStrike" kern="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altLang="fr-FR"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03" name="Rectangle 2">
            <a:extLst>
              <a:ext uri="{FF2B5EF4-FFF2-40B4-BE49-F238E27FC236}">
                <a16:creationId xmlns:a16="http://schemas.microsoft.com/office/drawing/2014/main" id="{FC0F6CD8-E7B7-4166-BB04-73DC1899C77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8" name="Rectangle 3">
            <a:extLst>
              <a:ext uri="{FF2B5EF4-FFF2-40B4-BE49-F238E27FC236}">
                <a16:creationId xmlns:a16="http://schemas.microsoft.com/office/drawing/2014/main" id="{0BC835F8-7C1E-426A-9922-BE2128C656CC}"/>
              </a:ext>
            </a:extLst>
          </p:cNvPr>
          <p:cNvSpPr>
            <a:spLocks noGrp="1" noChangeArrowheads="1"/>
          </p:cNvSpPr>
          <p:nvPr>
            <p:ph type="body" idx="1"/>
          </p:nvPr>
        </p:nvSpPr>
        <p:spPr bwMode="auto"/>
        <p:txBody>
          <a:bodyPr wrap="square" numCol="1" anchor="t" anchorCtr="0" compatLnSpc="1">
            <a:prstTxWarp prst="textNoShape">
              <a:avLst/>
            </a:prstTxWarp>
            <a:normAutofit/>
          </a:bodyPr>
          <a:lstStyle/>
          <a:p>
            <a:pPr algn="just">
              <a:defRPr/>
            </a:pPr>
            <a:r>
              <a:rPr lang="fr-FR" b="1" dirty="0"/>
              <a:t> </a:t>
            </a:r>
            <a:r>
              <a:rPr lang="fr-FR" sz="1400" dirty="0"/>
              <a:t> </a:t>
            </a:r>
            <a:endParaRPr lang="fr-FR" altLang="fr-FR" sz="1400" dirty="0">
              <a:latin typeface="Arial" pitchFamily="34" charset="0"/>
            </a:endParaRPr>
          </a:p>
        </p:txBody>
      </p:sp>
    </p:spTree>
    <p:extLst>
      <p:ext uri="{BB962C8B-B14F-4D97-AF65-F5344CB8AC3E}">
        <p14:creationId xmlns:p14="http://schemas.microsoft.com/office/powerpoint/2010/main" val="3582475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2BE8F127-4940-4AE1-A25F-5E891D2935AD}"/>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5FE46FC-9564-4827-BA8C-0C3E16870BBB}" type="slidenum">
              <a:rPr kumimoji="0" lang="fr-FR" altLang="fr-FR" sz="1800" b="0" i="0" u="none" strike="noStrike" kern="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altLang="fr-FR"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651" name="Rectangle 2">
            <a:extLst>
              <a:ext uri="{FF2B5EF4-FFF2-40B4-BE49-F238E27FC236}">
                <a16:creationId xmlns:a16="http://schemas.microsoft.com/office/drawing/2014/main" id="{6ADCDE78-543D-4251-9ADE-B7FE2688EA9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8" name="Rectangle 3">
            <a:extLst>
              <a:ext uri="{FF2B5EF4-FFF2-40B4-BE49-F238E27FC236}">
                <a16:creationId xmlns:a16="http://schemas.microsoft.com/office/drawing/2014/main" id="{8E3A28C1-DD98-4F4D-AB6A-756246BBBB2E}"/>
              </a:ext>
            </a:extLst>
          </p:cNvPr>
          <p:cNvSpPr>
            <a:spLocks noGrp="1" noChangeArrowheads="1"/>
          </p:cNvSpPr>
          <p:nvPr>
            <p:ph type="body" idx="1"/>
          </p:nvPr>
        </p:nvSpPr>
        <p:spPr bwMode="auto"/>
        <p:txBody>
          <a:bodyPr wrap="square" numCol="1" anchor="t" anchorCtr="0" compatLnSpc="1">
            <a:prstTxWarp prst="textNoShape">
              <a:avLst/>
            </a:prstTxWarp>
            <a:normAutofit/>
          </a:bodyPr>
          <a:lstStyle/>
          <a:p>
            <a:pPr algn="just">
              <a:defRPr/>
            </a:pPr>
            <a:r>
              <a:rPr lang="fr-FR" b="1" dirty="0"/>
              <a:t> </a:t>
            </a:r>
            <a:endParaRPr lang="fr-FR" sz="1400" dirty="0"/>
          </a:p>
          <a:p>
            <a:pPr algn="just">
              <a:defRPr/>
            </a:pPr>
            <a:r>
              <a:rPr lang="fr-FR" sz="1400" dirty="0"/>
              <a:t> </a:t>
            </a:r>
            <a:endParaRPr lang="fr-FR" altLang="fr-FR" sz="1400" dirty="0">
              <a:latin typeface="Arial" pitchFamily="34" charset="0"/>
            </a:endParaRPr>
          </a:p>
        </p:txBody>
      </p:sp>
    </p:spTree>
    <p:extLst>
      <p:ext uri="{BB962C8B-B14F-4D97-AF65-F5344CB8AC3E}">
        <p14:creationId xmlns:p14="http://schemas.microsoft.com/office/powerpoint/2010/main" val="1544490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01302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79636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38399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fr-FR" altLang="fr-FR" dirty="0"/>
              <a: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La vision </a:t>
            </a:r>
            <a:r>
              <a:rPr lang="fr-FR" dirty="0">
                <a:latin typeface="Arial" panose="020B0604020202020204" pitchFamily="34" charset="0"/>
                <a:cs typeface="Arial" panose="020B0604020202020204" pitchFamily="34" charset="0"/>
              </a:rPr>
              <a:t>de ce capitalisme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numérique</a:t>
            </a:r>
            <a:r>
              <a:rPr lang="fr-FR" dirty="0">
                <a:latin typeface="Arial" panose="020B0604020202020204" pitchFamily="34" charset="0"/>
                <a:cs typeface="Arial" panose="020B0604020202020204" pitchFamily="34" charset="0"/>
              </a:rPr>
              <a:t> nous fait entrer dans une forme d’âge d’or qui entend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personnaliser à outrance les réponses apportées individuellement à chaque consommateur.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Ce capitalisme se donne également les habits d’une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forme de grande communauté numérique</a:t>
            </a:r>
            <a:r>
              <a:rPr lang="fr-FR" dirty="0">
                <a:latin typeface="Arial" panose="020B0604020202020204" pitchFamily="34" charset="0"/>
                <a:cs typeface="Arial" panose="020B0604020202020204" pitchFamily="34" charset="0"/>
              </a:rPr>
              <a:t>, 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forme de communisme vertueux, de société de partages avec l’émergence de services apparemment gratuits ou à des coûts marginaux.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Mais cette offre numérique opère en réalité 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conquête insidieuse, sournoise de l’esprit humain,</a:t>
            </a:r>
            <a:r>
              <a:rPr lang="fr-FR" dirty="0">
                <a:latin typeface="Arial" panose="020B0604020202020204" pitchFamily="34" charset="0"/>
                <a:cs typeface="Arial" panose="020B0604020202020204" pitchFamily="34" charset="0"/>
              </a:rPr>
              <a:t> c’est 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conquête absolue de la vie humaine jusqu’à nous rendre dépendant, addicte en nous suggérant des réponses aux besoins et aux attentes qui s’expriment dans le quotidien</a:t>
            </a:r>
            <a:r>
              <a:rPr lang="fr-FR" dirty="0">
                <a:latin typeface="Arial" panose="020B0604020202020204" pitchFamily="34" charset="0"/>
                <a:cs typeface="Arial" panose="020B0604020202020204" pitchFamily="34" charset="0"/>
              </a:rPr>
              <a:t>. </a:t>
            </a:r>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437220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 Les ambitions des géants mondiales du web (Facebook, Google) sont également de numériser le monde entier. Leurs projets sont de démultiplier les satellites ou les ballons stratosphériques pour se passer des opérateurs télécoms traditionnels afin de connecter les 4 milliards d'habitants n'ayant pas encore accès à Internet.</a:t>
            </a:r>
          </a:p>
          <a:p>
            <a:r>
              <a:rPr lang="fr-FR" altLang="fr-FR" dirty="0"/>
              <a:t>La révolution du digital se répand à la vitesse de l’éclair à l’échelle de l’histoire de l’humanité et de manière bien plus rapide que les précédentes révolutions industrielles de l’électricité et des télécommunications. Le monde entier est ainsi sur le point d’être connecté, aucun habitant de cette planète à terme ne sera oublié. Dans cette démultiplication exponentielle des connexions, l’univers numérique se confondra de plus en plus avec l’économie et pour l’ensemble des sphères de l’économie. En d’autres termes le monde numérique est en train de façonner le monde et ses conséquences doivent être appréhendées, analysées pour comprendre un autre aspect de la déconstruction de l’homme.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62032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 Les ambitions des géants mondiales du web (Facebook, Google) sont également de numériser le monde entier. Leurs projets sont de démultiplier les satellites ou les ballons stratosphériques pour se passer des opérateurs télécoms traditionnels afin de connecter les 4 milliards d'habitants n'ayant pas encore accès à Internet.</a:t>
            </a:r>
          </a:p>
          <a:p>
            <a:r>
              <a:rPr lang="fr-FR" altLang="fr-FR" dirty="0"/>
              <a:t>La révolution du digital se répand à la vitesse de l’éclair à l’échelle de l’histoire de l’humanité et de manière bien plus rapide que les précédentes révolutions industrielles de l’électricité et des télécommunications. Le monde entier est ainsi sur le point d’être connecté, aucun habitant de cette planète à terme ne sera oublié. Dans cette démultiplication exponentielle des connexions, l’univers numérique se confondra de plus en plus avec l’économie et pour l’ensemble des sphères de l’économie. En d’autres termes le monde numérique est en train de façonner le monde et ses conséquences doivent être appréhendées, analysées pour comprendre un autre aspect de la déconstruction de l’homme.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167632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 Les ambitions des géants mondiales du web (Facebook, Google) sont également de numériser le monde entier. Leurs projets sont de démultiplier les satellites ou les ballons stratosphériques pour se passer des opérateurs télécoms traditionnels afin de connecter les 4 milliards d'habitants n'ayant pas encore accès à Internet.</a:t>
            </a:r>
          </a:p>
          <a:p>
            <a:r>
              <a:rPr lang="fr-FR" altLang="fr-FR" dirty="0"/>
              <a:t>La révolution du digital se répand à la vitesse de l’éclair à l’échelle de l’histoire de l’humanité et de manière bien plus rapide que les précédentes révolutions industrielles de l’électricité et des télécommunications. Le monde entier est ainsi sur le point d’être connecté, aucun habitant de cette planète à terme ne sera oublié. Dans cette démultiplication exponentielle des connexions, l’univers numérique se confondra de plus en plus avec l’économie et pour l’ensemble des sphères de l’économie. En d’autres termes le monde numérique est en train de façonner le monde et ses conséquences doivent être appréhendées, analysées pour comprendre un autre aspect de la déconstruction de l’homme.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92830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 Les ambitions des géants mondiales du web (Facebook, Google) sont également de numériser le monde entier. Leurs projets sont de démultiplier les satellites ou les ballons stratosphériques pour se passer des opérateurs télécoms traditionnels afin de connecter les 4 milliards d'habitants n'ayant pas encore accès à Internet.</a:t>
            </a:r>
          </a:p>
          <a:p>
            <a:r>
              <a:rPr lang="fr-FR" altLang="fr-FR" dirty="0"/>
              <a:t>La révolution du digital se répand à la vitesse de l’éclair à l’échelle de l’histoire de l’humanité et de manière bien plus rapide que les précédentes révolutions industrielles de l’électricité et des télécommunications. Le monde entier est ainsi sur le point d’être connecté, aucun habitant de cette planète à terme ne sera oublié. Dans cette démultiplication exponentielle des connexions, l’univers numérique se confondra de plus en plus avec l’économie et pour l’ensemble des sphères de l’économie. En d’autres termes le monde numérique est en train de façonner le monde et ses conséquences doivent être appréhendées, analysées pour comprendre un autre aspect de la déconstruction de l’homme.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973192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Citons  le propos également prémonitoire du Philosophe Condorcet. Il écrit dans le livre Esquisse d’un tableau historique des progrès de l’esprit humain qui voit dans la science mathématique l’émergence d’un modèle devant permettre à l’homme de reculer indéfiniment ses limites « L'invention (et donc, le progrès) est une combinaison nouvelle d'idées disponibles. </a:t>
            </a:r>
          </a:p>
          <a:p>
            <a:r>
              <a:rPr lang="fr-FR" altLang="fr-FR" dirty="0"/>
              <a:t>Ici est la clef du progrès. L'arithmétique en offre le modèle : sa fécondité consiste dans le « moyen heureux de représenter tous les nombres avec un petit nombre de signes, et d'exécuter par des opérations techniques très simples, des calculs auxquels notre intelligence, livrée à elle-même, ne pourrait atteindre. C'est là le premier exemple de ces méthodes qui doublent les forces de l'esprit humain, et à l'aide desquelles il peut reculer indéfiniment ses limites, sans qu'on puisse fixer un terme où il lui soit interdit d'atteindre »</a:t>
            </a:r>
          </a:p>
          <a:p>
            <a:endParaRPr lang="fr-FR" altLang="fr-FR" dirty="0"/>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64829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 Les ambitions des géants mondiales du web (Facebook, Google) sont également de numériser le monde entier. Leurs projets sont de démultiplier les satellites ou les ballons stratosphériques pour se passer des opérateurs télécoms traditionnels afin de connecter les 4 milliards d'habitants n'ayant pas encore accès à Internet.</a:t>
            </a:r>
          </a:p>
          <a:p>
            <a:r>
              <a:rPr lang="fr-FR" altLang="fr-FR" dirty="0"/>
              <a:t>La révolution du digital se répand à la vitesse de l’éclair à l’échelle de l’histoire de l’humanité et de manière bien plus rapide que les précédentes révolutions industrielles de l’électricité et des télécommunications. Le monde entier est ainsi sur le point d’être connecté, aucun habitant de cette planète à terme ne sera oublié. Dans cette démultiplication exponentielle des connexions, l’univers numérique se confondra de plus en plus avec l’économie et pour l’ensemble des sphères de l’économie. En d’autres termes le monde numérique est en train de façonner le monde et ses conséquences doivent être appréhendées, analysées pour comprendre un autre aspect de la déconstruction de l’homme.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38826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 Les ambitions des géants mondiales du web (Facebook, Google) sont également de numériser le monde entier. Leurs projets sont de démultiplier les satellites ou les ballons stratosphériques pour se passer des opérateurs télécoms traditionnels afin de connecter les 4 milliards d'habitants n'ayant pas encore accès à Internet.</a:t>
            </a:r>
          </a:p>
          <a:p>
            <a:r>
              <a:rPr lang="fr-FR" altLang="fr-FR" dirty="0"/>
              <a:t>La révolution du digital se répand à la vitesse de l’éclair à l’échelle de l’histoire de l’humanité et de manière bien plus rapide que les précédentes révolutions industrielles de l’électricité et des télécommunications. Le monde entier est ainsi sur le point d’être connecté, aucun habitant de cette planète à terme ne sera oublié. Dans cette démultiplication exponentielle des connexions, l’univers numérique se confondra de plus en plus avec l’économie et pour l’ensemble des sphères de l’économie. En d’autres termes le monde numérique est en train de façonner le monde et ses conséquences doivent être appréhendées, analysées pour comprendre un autre aspect de la déconstruction de l’homme.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41565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115656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65F6A89E-FEAE-477E-A80F-D8E1687B1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a:extLst>
              <a:ext uri="{FF2B5EF4-FFF2-40B4-BE49-F238E27FC236}">
                <a16:creationId xmlns:a16="http://schemas.microsoft.com/office/drawing/2014/main" id="{0ED4D3EB-A3D7-4CB0-A57C-B453CE7E7B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 ,</a:t>
            </a:r>
          </a:p>
        </p:txBody>
      </p:sp>
      <p:sp>
        <p:nvSpPr>
          <p:cNvPr id="31748" name="Espace réservé du numéro de diapositive 3">
            <a:extLst>
              <a:ext uri="{FF2B5EF4-FFF2-40B4-BE49-F238E27FC236}">
                <a16:creationId xmlns:a16="http://schemas.microsoft.com/office/drawing/2014/main" id="{D7CB7F91-CDF3-48E2-A7DE-FCCD704215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CC285-02EF-4DD3-B74E-8A2FD04CBCA5}" type="slidenum">
              <a:rPr kumimoji="0" lang="fr-FR" altLang="fr-FR"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18725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18/08/2017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fr-FR"/>
              <a:t>Cliquez pour modifier le style du titre</a:t>
            </a:r>
            <a:endParaRPr lang="en-US"/>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Cliquez pour modifier le style des sous-titres du masque</a:t>
            </a:r>
            <a:endParaRPr lang="en-US"/>
          </a:p>
        </p:txBody>
      </p:sp>
      <p:sp>
        <p:nvSpPr>
          <p:cNvPr id="4" name="Espace réservé de la date 13">
            <a:extLst>
              <a:ext uri="{FF2B5EF4-FFF2-40B4-BE49-F238E27FC236}">
                <a16:creationId xmlns:a16="http://schemas.microsoft.com/office/drawing/2014/main" id="{5F83449B-BA69-477E-A08D-82EDC905E6EF}"/>
              </a:ext>
            </a:extLst>
          </p:cNvPr>
          <p:cNvSpPr>
            <a:spLocks noGrp="1"/>
          </p:cNvSpPr>
          <p:nvPr>
            <p:ph type="dt" sz="half" idx="10"/>
          </p:nvPr>
        </p:nvSpPr>
        <p:spPr/>
        <p:txBody>
          <a:bodyPr/>
          <a:lstStyle>
            <a:lvl1pPr>
              <a:defRPr/>
            </a:lvl1pPr>
          </a:lstStyle>
          <a:p>
            <a:pPr>
              <a:defRPr/>
            </a:pPr>
            <a:fld id="{A0C8FE7B-5836-4F07-A09D-89030CF93368}" type="datetimeFigureOut">
              <a:rPr lang="fr-FR"/>
              <a:pPr>
                <a:defRPr/>
              </a:pPr>
              <a:t>18/08/2017</a:t>
            </a:fld>
            <a:endParaRPr lang="fr-FR"/>
          </a:p>
        </p:txBody>
      </p:sp>
      <p:sp>
        <p:nvSpPr>
          <p:cNvPr id="5" name="Espace réservé du pied de page 2">
            <a:extLst>
              <a:ext uri="{FF2B5EF4-FFF2-40B4-BE49-F238E27FC236}">
                <a16:creationId xmlns:a16="http://schemas.microsoft.com/office/drawing/2014/main" id="{65715130-14A6-4C45-A0D3-8BBA5F9B987B}"/>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a:extLst>
              <a:ext uri="{FF2B5EF4-FFF2-40B4-BE49-F238E27FC236}">
                <a16:creationId xmlns:a16="http://schemas.microsoft.com/office/drawing/2014/main" id="{9524C022-A6DE-4344-A545-3EFF97A2E744}"/>
              </a:ext>
            </a:extLst>
          </p:cNvPr>
          <p:cNvSpPr>
            <a:spLocks noGrp="1"/>
          </p:cNvSpPr>
          <p:nvPr>
            <p:ph type="sldNum" sz="quarter" idx="12"/>
          </p:nvPr>
        </p:nvSpPr>
        <p:spPr/>
        <p:txBody>
          <a:bodyPr/>
          <a:lstStyle>
            <a:lvl1pPr>
              <a:defRPr/>
            </a:lvl1pPr>
          </a:lstStyle>
          <a:p>
            <a:pPr>
              <a:defRPr/>
            </a:pPr>
            <a:fld id="{48680A0D-480D-45DA-AFC2-97EBA7E0443A}" type="slidenum">
              <a:rPr lang="fr-FR" altLang="fr-FR"/>
              <a:pPr>
                <a:defRPr/>
              </a:pPr>
              <a:t>‹N°›</a:t>
            </a:fld>
            <a:endParaRPr lang="fr-FR" altLang="fr-FR"/>
          </a:p>
        </p:txBody>
      </p:sp>
    </p:spTree>
    <p:extLst>
      <p:ext uri="{BB962C8B-B14F-4D97-AF65-F5344CB8AC3E}">
        <p14:creationId xmlns:p14="http://schemas.microsoft.com/office/powerpoint/2010/main" val="3963240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a:extLst>
              <a:ext uri="{FF2B5EF4-FFF2-40B4-BE49-F238E27FC236}">
                <a16:creationId xmlns:a16="http://schemas.microsoft.com/office/drawing/2014/main" id="{9E9ABC4C-4991-4544-B628-C9F890020CC4}"/>
              </a:ext>
            </a:extLst>
          </p:cNvPr>
          <p:cNvSpPr>
            <a:spLocks noGrp="1"/>
          </p:cNvSpPr>
          <p:nvPr>
            <p:ph type="dt" sz="half" idx="10"/>
          </p:nvPr>
        </p:nvSpPr>
        <p:spPr/>
        <p:txBody>
          <a:bodyPr/>
          <a:lstStyle>
            <a:lvl1pPr>
              <a:defRPr/>
            </a:lvl1pPr>
          </a:lstStyle>
          <a:p>
            <a:pPr>
              <a:defRPr/>
            </a:pPr>
            <a:fld id="{A97F9E24-F335-44F9-BA8E-23F34A81C86E}" type="datetimeFigureOut">
              <a:rPr lang="fr-FR"/>
              <a:pPr>
                <a:defRPr/>
              </a:pPr>
              <a:t>18/08/2017</a:t>
            </a:fld>
            <a:endParaRPr lang="fr-FR"/>
          </a:p>
        </p:txBody>
      </p:sp>
      <p:sp>
        <p:nvSpPr>
          <p:cNvPr id="5" name="Espace réservé du pied de page 2">
            <a:extLst>
              <a:ext uri="{FF2B5EF4-FFF2-40B4-BE49-F238E27FC236}">
                <a16:creationId xmlns:a16="http://schemas.microsoft.com/office/drawing/2014/main" id="{A59BE334-2A36-4AEB-9B9D-A920CD44C417}"/>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a:extLst>
              <a:ext uri="{FF2B5EF4-FFF2-40B4-BE49-F238E27FC236}">
                <a16:creationId xmlns:a16="http://schemas.microsoft.com/office/drawing/2014/main" id="{4E14483B-BCC2-4240-BD71-17418DA58F36}"/>
              </a:ext>
            </a:extLst>
          </p:cNvPr>
          <p:cNvSpPr>
            <a:spLocks noGrp="1"/>
          </p:cNvSpPr>
          <p:nvPr>
            <p:ph type="sldNum" sz="quarter" idx="12"/>
          </p:nvPr>
        </p:nvSpPr>
        <p:spPr/>
        <p:txBody>
          <a:bodyPr/>
          <a:lstStyle>
            <a:lvl1pPr>
              <a:defRPr/>
            </a:lvl1pPr>
          </a:lstStyle>
          <a:p>
            <a:pPr>
              <a:defRPr/>
            </a:pPr>
            <a:fld id="{78FA5039-C55F-42B4-AD17-3A9BADFC0D8D}" type="slidenum">
              <a:rPr lang="fr-FR" altLang="fr-FR"/>
              <a:pPr>
                <a:defRPr/>
              </a:pPr>
              <a:t>‹N°›</a:t>
            </a:fld>
            <a:endParaRPr lang="fr-FR" altLang="fr-FR"/>
          </a:p>
        </p:txBody>
      </p:sp>
    </p:spTree>
    <p:extLst>
      <p:ext uri="{BB962C8B-B14F-4D97-AF65-F5344CB8AC3E}">
        <p14:creationId xmlns:p14="http://schemas.microsoft.com/office/powerpoint/2010/main" val="1801676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fr-FR"/>
              <a:t>Cliquez pour modifier le style du titre</a:t>
            </a:r>
            <a:endParaRPr lang="en-US"/>
          </a:p>
        </p:txBody>
      </p:sp>
      <p:sp>
        <p:nvSpPr>
          <p:cNvPr id="3" name="Espace réservé du texte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5E4CDF9-ABE8-49C7-803B-E312D970F527}"/>
              </a:ext>
            </a:extLst>
          </p:cNvPr>
          <p:cNvSpPr>
            <a:spLocks noGrp="1"/>
          </p:cNvSpPr>
          <p:nvPr>
            <p:ph type="dt" sz="half" idx="10"/>
          </p:nvPr>
        </p:nvSpPr>
        <p:spPr/>
        <p:txBody>
          <a:bodyPr/>
          <a:lstStyle>
            <a:lvl1pPr>
              <a:defRPr/>
            </a:lvl1pPr>
          </a:lstStyle>
          <a:p>
            <a:pPr>
              <a:defRPr/>
            </a:pPr>
            <a:fld id="{FC0BC19A-F13A-4238-820D-CBB85AF75C7D}" type="datetimeFigureOut">
              <a:rPr lang="fr-FR"/>
              <a:pPr>
                <a:defRPr/>
              </a:pPr>
              <a:t>18/08/2017</a:t>
            </a:fld>
            <a:endParaRPr lang="fr-FR"/>
          </a:p>
        </p:txBody>
      </p:sp>
      <p:sp>
        <p:nvSpPr>
          <p:cNvPr id="5" name="Espace réservé du pied de page 4">
            <a:extLst>
              <a:ext uri="{FF2B5EF4-FFF2-40B4-BE49-F238E27FC236}">
                <a16:creationId xmlns:a16="http://schemas.microsoft.com/office/drawing/2014/main" id="{697CC8C8-11AC-46FD-AE7D-F4D0C2E0DE0D}"/>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C6B98418-40FD-41AC-8F1C-9C25AC78B5D5}"/>
              </a:ext>
            </a:extLst>
          </p:cNvPr>
          <p:cNvSpPr>
            <a:spLocks noGrp="1"/>
          </p:cNvSpPr>
          <p:nvPr>
            <p:ph type="sldNum" sz="quarter" idx="12"/>
          </p:nvPr>
        </p:nvSpPr>
        <p:spPr/>
        <p:txBody>
          <a:bodyPr/>
          <a:lstStyle>
            <a:lvl1pPr>
              <a:defRPr/>
            </a:lvl1pPr>
          </a:lstStyle>
          <a:p>
            <a:pPr>
              <a:defRPr/>
            </a:pPr>
            <a:fld id="{6285B16F-7448-4A97-B0F0-03BF3CA5D718}" type="slidenum">
              <a:rPr lang="fr-FR" altLang="fr-FR"/>
              <a:pPr>
                <a:defRPr/>
              </a:pPr>
              <a:t>‹N°›</a:t>
            </a:fld>
            <a:endParaRPr lang="fr-FR" altLang="fr-FR"/>
          </a:p>
        </p:txBody>
      </p:sp>
    </p:spTree>
    <p:extLst>
      <p:ext uri="{BB962C8B-B14F-4D97-AF65-F5344CB8AC3E}">
        <p14:creationId xmlns:p14="http://schemas.microsoft.com/office/powerpoint/2010/main" val="300779896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a:extLst>
              <a:ext uri="{FF2B5EF4-FFF2-40B4-BE49-F238E27FC236}">
                <a16:creationId xmlns:a16="http://schemas.microsoft.com/office/drawing/2014/main" id="{3F5D173F-4790-4E06-9351-D63BD5793AC2}"/>
              </a:ext>
            </a:extLst>
          </p:cNvPr>
          <p:cNvSpPr>
            <a:spLocks noGrp="1"/>
          </p:cNvSpPr>
          <p:nvPr>
            <p:ph type="dt" sz="half" idx="10"/>
          </p:nvPr>
        </p:nvSpPr>
        <p:spPr/>
        <p:txBody>
          <a:bodyPr/>
          <a:lstStyle>
            <a:lvl1pPr>
              <a:defRPr/>
            </a:lvl1pPr>
          </a:lstStyle>
          <a:p>
            <a:pPr>
              <a:defRPr/>
            </a:pPr>
            <a:fld id="{CD004A89-351C-4E55-9A92-7FA14CF22D95}" type="datetimeFigureOut">
              <a:rPr lang="fr-FR"/>
              <a:pPr>
                <a:defRPr/>
              </a:pPr>
              <a:t>18/08/2017</a:t>
            </a:fld>
            <a:endParaRPr lang="fr-FR"/>
          </a:p>
        </p:txBody>
      </p:sp>
      <p:sp>
        <p:nvSpPr>
          <p:cNvPr id="6" name="Espace réservé du pied de page 2">
            <a:extLst>
              <a:ext uri="{FF2B5EF4-FFF2-40B4-BE49-F238E27FC236}">
                <a16:creationId xmlns:a16="http://schemas.microsoft.com/office/drawing/2014/main" id="{553FCC71-905D-431B-8A6E-4C97434B7CD3}"/>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22">
            <a:extLst>
              <a:ext uri="{FF2B5EF4-FFF2-40B4-BE49-F238E27FC236}">
                <a16:creationId xmlns:a16="http://schemas.microsoft.com/office/drawing/2014/main" id="{54207C88-6AC2-4C21-90E1-46EB46246DBE}"/>
              </a:ext>
            </a:extLst>
          </p:cNvPr>
          <p:cNvSpPr>
            <a:spLocks noGrp="1"/>
          </p:cNvSpPr>
          <p:nvPr>
            <p:ph type="sldNum" sz="quarter" idx="12"/>
          </p:nvPr>
        </p:nvSpPr>
        <p:spPr/>
        <p:txBody>
          <a:bodyPr/>
          <a:lstStyle>
            <a:lvl1pPr>
              <a:defRPr/>
            </a:lvl1pPr>
          </a:lstStyle>
          <a:p>
            <a:pPr>
              <a:defRPr/>
            </a:pPr>
            <a:fld id="{409B3325-7184-49B7-8BE8-A3EEC4B76F30}" type="slidenum">
              <a:rPr lang="fr-FR" altLang="fr-FR"/>
              <a:pPr>
                <a:defRPr/>
              </a:pPr>
              <a:t>‹N°›</a:t>
            </a:fld>
            <a:endParaRPr lang="fr-FR" altLang="fr-FR"/>
          </a:p>
        </p:txBody>
      </p:sp>
    </p:spTree>
    <p:extLst>
      <p:ext uri="{BB962C8B-B14F-4D97-AF65-F5344CB8AC3E}">
        <p14:creationId xmlns:p14="http://schemas.microsoft.com/office/powerpoint/2010/main" val="3881902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lstStyle>
            <a:lvl1pPr>
              <a:defRPr/>
            </a:lvl1pPr>
          </a:lstStyle>
          <a:p>
            <a:r>
              <a:rPr lang="fr-FR"/>
              <a:t>Cliquez pour modifier le style du titre</a:t>
            </a:r>
            <a:endParaRPr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fr-FR"/>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fr-FR"/>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13">
            <a:extLst>
              <a:ext uri="{FF2B5EF4-FFF2-40B4-BE49-F238E27FC236}">
                <a16:creationId xmlns:a16="http://schemas.microsoft.com/office/drawing/2014/main" id="{17619B75-0304-4253-B8AE-68C956AFA2B6}"/>
              </a:ext>
            </a:extLst>
          </p:cNvPr>
          <p:cNvSpPr>
            <a:spLocks noGrp="1"/>
          </p:cNvSpPr>
          <p:nvPr>
            <p:ph type="dt" sz="half" idx="10"/>
          </p:nvPr>
        </p:nvSpPr>
        <p:spPr/>
        <p:txBody>
          <a:bodyPr/>
          <a:lstStyle>
            <a:lvl1pPr>
              <a:defRPr/>
            </a:lvl1pPr>
          </a:lstStyle>
          <a:p>
            <a:pPr>
              <a:defRPr/>
            </a:pPr>
            <a:fld id="{C42A920F-4E3C-4703-BFCF-BC867E45E939}" type="datetimeFigureOut">
              <a:rPr lang="fr-FR"/>
              <a:pPr>
                <a:defRPr/>
              </a:pPr>
              <a:t>18/08/2017</a:t>
            </a:fld>
            <a:endParaRPr lang="fr-FR"/>
          </a:p>
        </p:txBody>
      </p:sp>
      <p:sp>
        <p:nvSpPr>
          <p:cNvPr id="8" name="Espace réservé du pied de page 2">
            <a:extLst>
              <a:ext uri="{FF2B5EF4-FFF2-40B4-BE49-F238E27FC236}">
                <a16:creationId xmlns:a16="http://schemas.microsoft.com/office/drawing/2014/main" id="{D3E57212-97F7-4970-A3E4-356E395B250F}"/>
              </a:ext>
            </a:extLst>
          </p:cNvPr>
          <p:cNvSpPr>
            <a:spLocks noGrp="1"/>
          </p:cNvSpPr>
          <p:nvPr>
            <p:ph type="ftr" sz="quarter" idx="11"/>
          </p:nvPr>
        </p:nvSpPr>
        <p:spPr/>
        <p:txBody>
          <a:bodyPr/>
          <a:lstStyle>
            <a:lvl1pPr>
              <a:defRPr/>
            </a:lvl1pPr>
          </a:lstStyle>
          <a:p>
            <a:pPr>
              <a:defRPr/>
            </a:pPr>
            <a:endParaRPr lang="fr-FR"/>
          </a:p>
        </p:txBody>
      </p:sp>
      <p:sp>
        <p:nvSpPr>
          <p:cNvPr id="9" name="Espace réservé du numéro de diapositive 22">
            <a:extLst>
              <a:ext uri="{FF2B5EF4-FFF2-40B4-BE49-F238E27FC236}">
                <a16:creationId xmlns:a16="http://schemas.microsoft.com/office/drawing/2014/main" id="{A992F99C-C6D7-4812-B011-A590AEDDD6D0}"/>
              </a:ext>
            </a:extLst>
          </p:cNvPr>
          <p:cNvSpPr>
            <a:spLocks noGrp="1"/>
          </p:cNvSpPr>
          <p:nvPr>
            <p:ph type="sldNum" sz="quarter" idx="12"/>
          </p:nvPr>
        </p:nvSpPr>
        <p:spPr/>
        <p:txBody>
          <a:bodyPr/>
          <a:lstStyle>
            <a:lvl1pPr>
              <a:defRPr/>
            </a:lvl1pPr>
          </a:lstStyle>
          <a:p>
            <a:pPr>
              <a:defRPr/>
            </a:pPr>
            <a:fld id="{A86528D3-F746-4EA9-BBB4-EDAB473A80FC}" type="slidenum">
              <a:rPr lang="fr-FR" altLang="fr-FR"/>
              <a:pPr>
                <a:defRPr/>
              </a:pPr>
              <a:t>‹N°›</a:t>
            </a:fld>
            <a:endParaRPr lang="fr-FR" altLang="fr-FR"/>
          </a:p>
        </p:txBody>
      </p:sp>
    </p:spTree>
    <p:extLst>
      <p:ext uri="{BB962C8B-B14F-4D97-AF65-F5344CB8AC3E}">
        <p14:creationId xmlns:p14="http://schemas.microsoft.com/office/powerpoint/2010/main" val="4213813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e la date 13">
            <a:extLst>
              <a:ext uri="{FF2B5EF4-FFF2-40B4-BE49-F238E27FC236}">
                <a16:creationId xmlns:a16="http://schemas.microsoft.com/office/drawing/2014/main" id="{FA7112E5-A5C1-43F6-98AD-2B62162635AA}"/>
              </a:ext>
            </a:extLst>
          </p:cNvPr>
          <p:cNvSpPr>
            <a:spLocks noGrp="1"/>
          </p:cNvSpPr>
          <p:nvPr>
            <p:ph type="dt" sz="half" idx="10"/>
          </p:nvPr>
        </p:nvSpPr>
        <p:spPr/>
        <p:txBody>
          <a:bodyPr/>
          <a:lstStyle>
            <a:lvl1pPr>
              <a:defRPr/>
            </a:lvl1pPr>
          </a:lstStyle>
          <a:p>
            <a:pPr>
              <a:defRPr/>
            </a:pPr>
            <a:fld id="{1634BD15-3CB6-41B4-AEE4-CD4FE3EF260D}" type="datetimeFigureOut">
              <a:rPr lang="fr-FR"/>
              <a:pPr>
                <a:defRPr/>
              </a:pPr>
              <a:t>18/08/2017</a:t>
            </a:fld>
            <a:endParaRPr lang="fr-FR"/>
          </a:p>
        </p:txBody>
      </p:sp>
      <p:sp>
        <p:nvSpPr>
          <p:cNvPr id="4" name="Espace réservé du pied de page 2">
            <a:extLst>
              <a:ext uri="{FF2B5EF4-FFF2-40B4-BE49-F238E27FC236}">
                <a16:creationId xmlns:a16="http://schemas.microsoft.com/office/drawing/2014/main" id="{63BD2224-EACA-4B89-A782-C4F955D5D658}"/>
              </a:ext>
            </a:extLst>
          </p:cNvPr>
          <p:cNvSpPr>
            <a:spLocks noGrp="1"/>
          </p:cNvSpPr>
          <p:nvPr>
            <p:ph type="ftr" sz="quarter" idx="11"/>
          </p:nvPr>
        </p:nvSpPr>
        <p:spPr/>
        <p:txBody>
          <a:bodyPr/>
          <a:lstStyle>
            <a:lvl1pPr>
              <a:defRPr/>
            </a:lvl1pPr>
          </a:lstStyle>
          <a:p>
            <a:pPr>
              <a:defRPr/>
            </a:pPr>
            <a:endParaRPr lang="fr-FR"/>
          </a:p>
        </p:txBody>
      </p:sp>
      <p:sp>
        <p:nvSpPr>
          <p:cNvPr id="5" name="Espace réservé du numéro de diapositive 22">
            <a:extLst>
              <a:ext uri="{FF2B5EF4-FFF2-40B4-BE49-F238E27FC236}">
                <a16:creationId xmlns:a16="http://schemas.microsoft.com/office/drawing/2014/main" id="{FB2ED7C0-63F1-4C56-A298-E8EA5349AF0F}"/>
              </a:ext>
            </a:extLst>
          </p:cNvPr>
          <p:cNvSpPr>
            <a:spLocks noGrp="1"/>
          </p:cNvSpPr>
          <p:nvPr>
            <p:ph type="sldNum" sz="quarter" idx="12"/>
          </p:nvPr>
        </p:nvSpPr>
        <p:spPr/>
        <p:txBody>
          <a:bodyPr/>
          <a:lstStyle>
            <a:lvl1pPr>
              <a:defRPr/>
            </a:lvl1pPr>
          </a:lstStyle>
          <a:p>
            <a:pPr>
              <a:defRPr/>
            </a:pPr>
            <a:fld id="{E7289C77-8DE7-4261-80BE-34F4AFB92DDB}" type="slidenum">
              <a:rPr lang="fr-FR" altLang="fr-FR"/>
              <a:pPr>
                <a:defRPr/>
              </a:pPr>
              <a:t>‹N°›</a:t>
            </a:fld>
            <a:endParaRPr lang="fr-FR" altLang="fr-FR"/>
          </a:p>
        </p:txBody>
      </p:sp>
    </p:spTree>
    <p:extLst>
      <p:ext uri="{BB962C8B-B14F-4D97-AF65-F5344CB8AC3E}">
        <p14:creationId xmlns:p14="http://schemas.microsoft.com/office/powerpoint/2010/main" val="3540082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a:extLst>
              <a:ext uri="{FF2B5EF4-FFF2-40B4-BE49-F238E27FC236}">
                <a16:creationId xmlns:a16="http://schemas.microsoft.com/office/drawing/2014/main" id="{6782C6E2-DFC2-4CA9-9AAD-3CD802A8D990}"/>
              </a:ext>
            </a:extLst>
          </p:cNvPr>
          <p:cNvSpPr>
            <a:spLocks noGrp="1"/>
          </p:cNvSpPr>
          <p:nvPr>
            <p:ph type="dt" sz="half" idx="10"/>
          </p:nvPr>
        </p:nvSpPr>
        <p:spPr/>
        <p:txBody>
          <a:bodyPr/>
          <a:lstStyle>
            <a:lvl1pPr>
              <a:defRPr/>
            </a:lvl1pPr>
          </a:lstStyle>
          <a:p>
            <a:pPr>
              <a:defRPr/>
            </a:pPr>
            <a:fld id="{EC1CE5CE-3492-45B9-BF56-97C3EE41EAD4}" type="datetimeFigureOut">
              <a:rPr lang="fr-FR"/>
              <a:pPr>
                <a:defRPr/>
              </a:pPr>
              <a:t>18/08/2017</a:t>
            </a:fld>
            <a:endParaRPr lang="fr-FR"/>
          </a:p>
        </p:txBody>
      </p:sp>
      <p:sp>
        <p:nvSpPr>
          <p:cNvPr id="3" name="Espace réservé du pied de page 2">
            <a:extLst>
              <a:ext uri="{FF2B5EF4-FFF2-40B4-BE49-F238E27FC236}">
                <a16:creationId xmlns:a16="http://schemas.microsoft.com/office/drawing/2014/main" id="{51624E8C-D954-48F4-B627-F6B3D2D4EB6C}"/>
              </a:ext>
            </a:extLst>
          </p:cNvPr>
          <p:cNvSpPr>
            <a:spLocks noGrp="1"/>
          </p:cNvSpPr>
          <p:nvPr>
            <p:ph type="ftr" sz="quarter" idx="11"/>
          </p:nvPr>
        </p:nvSpPr>
        <p:spPr/>
        <p:txBody>
          <a:bodyPr/>
          <a:lstStyle>
            <a:lvl1pPr>
              <a:defRPr/>
            </a:lvl1pPr>
          </a:lstStyle>
          <a:p>
            <a:pPr>
              <a:defRPr/>
            </a:pPr>
            <a:endParaRPr lang="fr-FR"/>
          </a:p>
        </p:txBody>
      </p:sp>
      <p:sp>
        <p:nvSpPr>
          <p:cNvPr id="4" name="Espace réservé du numéro de diapositive 22">
            <a:extLst>
              <a:ext uri="{FF2B5EF4-FFF2-40B4-BE49-F238E27FC236}">
                <a16:creationId xmlns:a16="http://schemas.microsoft.com/office/drawing/2014/main" id="{11D6E59D-2278-437D-91F9-FE6E3A089600}"/>
              </a:ext>
            </a:extLst>
          </p:cNvPr>
          <p:cNvSpPr>
            <a:spLocks noGrp="1"/>
          </p:cNvSpPr>
          <p:nvPr>
            <p:ph type="sldNum" sz="quarter" idx="12"/>
          </p:nvPr>
        </p:nvSpPr>
        <p:spPr/>
        <p:txBody>
          <a:bodyPr/>
          <a:lstStyle>
            <a:lvl1pPr>
              <a:defRPr/>
            </a:lvl1pPr>
          </a:lstStyle>
          <a:p>
            <a:pPr>
              <a:defRPr/>
            </a:pPr>
            <a:fld id="{E0999A57-287B-4553-AB74-02B36A9AC4C3}" type="slidenum">
              <a:rPr lang="fr-FR" altLang="fr-FR"/>
              <a:pPr>
                <a:defRPr/>
              </a:pPr>
              <a:t>‹N°›</a:t>
            </a:fld>
            <a:endParaRPr lang="fr-FR" altLang="fr-FR"/>
          </a:p>
        </p:txBody>
      </p:sp>
    </p:spTree>
    <p:extLst>
      <p:ext uri="{BB962C8B-B14F-4D97-AF65-F5344CB8AC3E}">
        <p14:creationId xmlns:p14="http://schemas.microsoft.com/office/powerpoint/2010/main" val="433120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fr-FR"/>
              <a:t>Cliquez pour modifier le style du titre</a:t>
            </a:r>
            <a:endParaRPr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fr-FR"/>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a:extLst>
              <a:ext uri="{FF2B5EF4-FFF2-40B4-BE49-F238E27FC236}">
                <a16:creationId xmlns:a16="http://schemas.microsoft.com/office/drawing/2014/main" id="{903FE8D7-F64A-40B2-9828-C452E14CBAFF}"/>
              </a:ext>
            </a:extLst>
          </p:cNvPr>
          <p:cNvSpPr>
            <a:spLocks noGrp="1"/>
          </p:cNvSpPr>
          <p:nvPr>
            <p:ph type="dt" sz="half" idx="10"/>
          </p:nvPr>
        </p:nvSpPr>
        <p:spPr/>
        <p:txBody>
          <a:bodyPr/>
          <a:lstStyle>
            <a:lvl1pPr>
              <a:defRPr/>
            </a:lvl1pPr>
          </a:lstStyle>
          <a:p>
            <a:pPr>
              <a:defRPr/>
            </a:pPr>
            <a:fld id="{662B14AC-F1D2-4FF4-AF3B-FC02E66A94AC}" type="datetimeFigureOut">
              <a:rPr lang="fr-FR"/>
              <a:pPr>
                <a:defRPr/>
              </a:pPr>
              <a:t>18/08/2017</a:t>
            </a:fld>
            <a:endParaRPr lang="fr-FR"/>
          </a:p>
        </p:txBody>
      </p:sp>
      <p:sp>
        <p:nvSpPr>
          <p:cNvPr id="6" name="Espace réservé du pied de page 2">
            <a:extLst>
              <a:ext uri="{FF2B5EF4-FFF2-40B4-BE49-F238E27FC236}">
                <a16:creationId xmlns:a16="http://schemas.microsoft.com/office/drawing/2014/main" id="{ECB0D01C-D504-4B2F-9BA2-8FA442E508A0}"/>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22">
            <a:extLst>
              <a:ext uri="{FF2B5EF4-FFF2-40B4-BE49-F238E27FC236}">
                <a16:creationId xmlns:a16="http://schemas.microsoft.com/office/drawing/2014/main" id="{A38D7C42-B0FB-4042-9330-7DB3D53120D1}"/>
              </a:ext>
            </a:extLst>
          </p:cNvPr>
          <p:cNvSpPr>
            <a:spLocks noGrp="1"/>
          </p:cNvSpPr>
          <p:nvPr>
            <p:ph type="sldNum" sz="quarter" idx="12"/>
          </p:nvPr>
        </p:nvSpPr>
        <p:spPr/>
        <p:txBody>
          <a:bodyPr/>
          <a:lstStyle>
            <a:lvl1pPr>
              <a:defRPr/>
            </a:lvl1pPr>
          </a:lstStyle>
          <a:p>
            <a:pPr>
              <a:defRPr/>
            </a:pPr>
            <a:fld id="{4792A62E-6CDB-4387-8CD5-581E99C94DA5}" type="slidenum">
              <a:rPr lang="fr-FR" altLang="fr-FR"/>
              <a:pPr>
                <a:defRPr/>
              </a:pPr>
              <a:t>‹N°›</a:t>
            </a:fld>
            <a:endParaRPr lang="fr-FR" altLang="fr-FR"/>
          </a:p>
        </p:txBody>
      </p:sp>
    </p:spTree>
    <p:extLst>
      <p:ext uri="{BB962C8B-B14F-4D97-AF65-F5344CB8AC3E}">
        <p14:creationId xmlns:p14="http://schemas.microsoft.com/office/powerpoint/2010/main" val="1980295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fr-FR"/>
              <a:t>Cliquez pour modifier le style du titre</a:t>
            </a:r>
            <a:endParaRPr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fr-FR"/>
              <a:t>Cliquez pour modifier les styles du texte du masque</a:t>
            </a:r>
          </a:p>
        </p:txBody>
      </p:sp>
      <p:sp>
        <p:nvSpPr>
          <p:cNvPr id="5" name="Espace réservé de la date 13">
            <a:extLst>
              <a:ext uri="{FF2B5EF4-FFF2-40B4-BE49-F238E27FC236}">
                <a16:creationId xmlns:a16="http://schemas.microsoft.com/office/drawing/2014/main" id="{FA43F243-2CAD-4941-85B5-00E03AC11343}"/>
              </a:ext>
            </a:extLst>
          </p:cNvPr>
          <p:cNvSpPr>
            <a:spLocks noGrp="1"/>
          </p:cNvSpPr>
          <p:nvPr>
            <p:ph type="dt" sz="half" idx="10"/>
          </p:nvPr>
        </p:nvSpPr>
        <p:spPr/>
        <p:txBody>
          <a:bodyPr/>
          <a:lstStyle>
            <a:lvl1pPr>
              <a:defRPr/>
            </a:lvl1pPr>
          </a:lstStyle>
          <a:p>
            <a:pPr>
              <a:defRPr/>
            </a:pPr>
            <a:fld id="{A4DBA31D-B3F7-4F9A-AB7A-6F688D8AD01F}" type="datetimeFigureOut">
              <a:rPr lang="fr-FR"/>
              <a:pPr>
                <a:defRPr/>
              </a:pPr>
              <a:t>18/08/2017</a:t>
            </a:fld>
            <a:endParaRPr lang="fr-FR"/>
          </a:p>
        </p:txBody>
      </p:sp>
      <p:sp>
        <p:nvSpPr>
          <p:cNvPr id="6" name="Espace réservé du pied de page 2">
            <a:extLst>
              <a:ext uri="{FF2B5EF4-FFF2-40B4-BE49-F238E27FC236}">
                <a16:creationId xmlns:a16="http://schemas.microsoft.com/office/drawing/2014/main" id="{21EA3423-0663-446D-A2A3-0EB7774F08CA}"/>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22">
            <a:extLst>
              <a:ext uri="{FF2B5EF4-FFF2-40B4-BE49-F238E27FC236}">
                <a16:creationId xmlns:a16="http://schemas.microsoft.com/office/drawing/2014/main" id="{2ECE0DAC-40FE-4734-957A-75F41B9CC541}"/>
              </a:ext>
            </a:extLst>
          </p:cNvPr>
          <p:cNvSpPr>
            <a:spLocks noGrp="1"/>
          </p:cNvSpPr>
          <p:nvPr>
            <p:ph type="sldNum" sz="quarter" idx="12"/>
          </p:nvPr>
        </p:nvSpPr>
        <p:spPr/>
        <p:txBody>
          <a:bodyPr/>
          <a:lstStyle>
            <a:lvl1pPr>
              <a:defRPr/>
            </a:lvl1pPr>
          </a:lstStyle>
          <a:p>
            <a:pPr>
              <a:defRPr/>
            </a:pPr>
            <a:fld id="{5FD12ABB-4FDA-46EC-998B-F06925B8490F}" type="slidenum">
              <a:rPr lang="fr-FR" altLang="fr-FR"/>
              <a:pPr>
                <a:defRPr/>
              </a:pPr>
              <a:t>‹N°›</a:t>
            </a:fld>
            <a:endParaRPr lang="fr-FR" altLang="fr-FR"/>
          </a:p>
        </p:txBody>
      </p:sp>
    </p:spTree>
    <p:extLst>
      <p:ext uri="{BB962C8B-B14F-4D97-AF65-F5344CB8AC3E}">
        <p14:creationId xmlns:p14="http://schemas.microsoft.com/office/powerpoint/2010/main" val="2554490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a:extLst>
              <a:ext uri="{FF2B5EF4-FFF2-40B4-BE49-F238E27FC236}">
                <a16:creationId xmlns:a16="http://schemas.microsoft.com/office/drawing/2014/main" id="{CCFB8679-475F-4096-B4C7-145AFF2BF7EB}"/>
              </a:ext>
            </a:extLst>
          </p:cNvPr>
          <p:cNvSpPr>
            <a:spLocks noGrp="1"/>
          </p:cNvSpPr>
          <p:nvPr>
            <p:ph type="dt" sz="half" idx="10"/>
          </p:nvPr>
        </p:nvSpPr>
        <p:spPr/>
        <p:txBody>
          <a:bodyPr/>
          <a:lstStyle>
            <a:lvl1pPr>
              <a:defRPr/>
            </a:lvl1pPr>
          </a:lstStyle>
          <a:p>
            <a:pPr>
              <a:defRPr/>
            </a:pPr>
            <a:fld id="{7DB261D2-C54C-40E4-83EA-3476C3EA251B}" type="datetimeFigureOut">
              <a:rPr lang="fr-FR"/>
              <a:pPr>
                <a:defRPr/>
              </a:pPr>
              <a:t>18/08/2017</a:t>
            </a:fld>
            <a:endParaRPr lang="fr-FR"/>
          </a:p>
        </p:txBody>
      </p:sp>
      <p:sp>
        <p:nvSpPr>
          <p:cNvPr id="5" name="Espace réservé du pied de page 2">
            <a:extLst>
              <a:ext uri="{FF2B5EF4-FFF2-40B4-BE49-F238E27FC236}">
                <a16:creationId xmlns:a16="http://schemas.microsoft.com/office/drawing/2014/main" id="{C22DB341-9E74-4EAD-85C2-C18B1F536DCC}"/>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a:extLst>
              <a:ext uri="{FF2B5EF4-FFF2-40B4-BE49-F238E27FC236}">
                <a16:creationId xmlns:a16="http://schemas.microsoft.com/office/drawing/2014/main" id="{04833D69-E4BB-4046-A99D-E785BCEE7A3C}"/>
              </a:ext>
            </a:extLst>
          </p:cNvPr>
          <p:cNvSpPr>
            <a:spLocks noGrp="1"/>
          </p:cNvSpPr>
          <p:nvPr>
            <p:ph type="sldNum" sz="quarter" idx="12"/>
          </p:nvPr>
        </p:nvSpPr>
        <p:spPr/>
        <p:txBody>
          <a:bodyPr/>
          <a:lstStyle>
            <a:lvl1pPr>
              <a:defRPr/>
            </a:lvl1pPr>
          </a:lstStyle>
          <a:p>
            <a:pPr>
              <a:defRPr/>
            </a:pPr>
            <a:fld id="{A315127D-7CE2-4EAF-824F-75089EB05084}" type="slidenum">
              <a:rPr lang="fr-FR" altLang="fr-FR"/>
              <a:pPr>
                <a:defRPr/>
              </a:pPr>
              <a:t>‹N°›</a:t>
            </a:fld>
            <a:endParaRPr lang="fr-FR" altLang="fr-FR"/>
          </a:p>
        </p:txBody>
      </p:sp>
    </p:spTree>
    <p:extLst>
      <p:ext uri="{BB962C8B-B14F-4D97-AF65-F5344CB8AC3E}">
        <p14:creationId xmlns:p14="http://schemas.microsoft.com/office/powerpoint/2010/main" val="1391992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a:extLst>
              <a:ext uri="{FF2B5EF4-FFF2-40B4-BE49-F238E27FC236}">
                <a16:creationId xmlns:a16="http://schemas.microsoft.com/office/drawing/2014/main" id="{3FFC02D6-6094-4BE9-9A87-743CD3C9641B}"/>
              </a:ext>
            </a:extLst>
          </p:cNvPr>
          <p:cNvSpPr>
            <a:spLocks noGrp="1"/>
          </p:cNvSpPr>
          <p:nvPr>
            <p:ph type="dt" sz="half" idx="10"/>
          </p:nvPr>
        </p:nvSpPr>
        <p:spPr/>
        <p:txBody>
          <a:bodyPr/>
          <a:lstStyle>
            <a:lvl1pPr>
              <a:defRPr/>
            </a:lvl1pPr>
          </a:lstStyle>
          <a:p>
            <a:pPr>
              <a:defRPr/>
            </a:pPr>
            <a:fld id="{CF536282-7018-44B3-95C3-B9DA1F8E0C65}" type="datetimeFigureOut">
              <a:rPr lang="fr-FR"/>
              <a:pPr>
                <a:defRPr/>
              </a:pPr>
              <a:t>18/08/2017</a:t>
            </a:fld>
            <a:endParaRPr lang="fr-FR"/>
          </a:p>
        </p:txBody>
      </p:sp>
      <p:sp>
        <p:nvSpPr>
          <p:cNvPr id="5" name="Espace réservé du pied de page 2">
            <a:extLst>
              <a:ext uri="{FF2B5EF4-FFF2-40B4-BE49-F238E27FC236}">
                <a16:creationId xmlns:a16="http://schemas.microsoft.com/office/drawing/2014/main" id="{21FB8CD5-8CB3-4DA0-8158-7C740C26D962}"/>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a:extLst>
              <a:ext uri="{FF2B5EF4-FFF2-40B4-BE49-F238E27FC236}">
                <a16:creationId xmlns:a16="http://schemas.microsoft.com/office/drawing/2014/main" id="{5A035F78-279C-4584-A2AD-C399111FBE32}"/>
              </a:ext>
            </a:extLst>
          </p:cNvPr>
          <p:cNvSpPr>
            <a:spLocks noGrp="1"/>
          </p:cNvSpPr>
          <p:nvPr>
            <p:ph type="sldNum" sz="quarter" idx="12"/>
          </p:nvPr>
        </p:nvSpPr>
        <p:spPr/>
        <p:txBody>
          <a:bodyPr/>
          <a:lstStyle>
            <a:lvl1pPr>
              <a:defRPr/>
            </a:lvl1pPr>
          </a:lstStyle>
          <a:p>
            <a:pPr>
              <a:defRPr/>
            </a:pPr>
            <a:fld id="{0D92E589-316A-486A-8D0D-E90E73CDC2F0}" type="slidenum">
              <a:rPr lang="fr-FR" altLang="fr-FR"/>
              <a:pPr>
                <a:defRPr/>
              </a:pPr>
              <a:t>‹N°›</a:t>
            </a:fld>
            <a:endParaRPr lang="fr-FR" altLang="fr-FR"/>
          </a:p>
        </p:txBody>
      </p:sp>
    </p:spTree>
    <p:extLst>
      <p:ext uri="{BB962C8B-B14F-4D97-AF65-F5344CB8AC3E}">
        <p14:creationId xmlns:p14="http://schemas.microsoft.com/office/powerpoint/2010/main" val="1475238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302334-7E8B-4320-A1E2-4B05AC15A670}" type="datetimeFigureOut">
              <a:rPr lang="fr-FR" smtClean="0"/>
              <a:pPr/>
              <a:t>18/08/2017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582E2-60D7-40E7-AECB-CED9E7320F8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Espace réservé du titre 21">
            <a:extLst>
              <a:ext uri="{FF2B5EF4-FFF2-40B4-BE49-F238E27FC236}">
                <a16:creationId xmlns:a16="http://schemas.microsoft.com/office/drawing/2014/main" id="{048E5359-2C67-442B-ADEC-528EA658D234}"/>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fr-FR"/>
              <a:t>Cliquez pour modifier le style du titre</a:t>
            </a:r>
            <a:endParaRPr lang="en-US"/>
          </a:p>
        </p:txBody>
      </p:sp>
      <p:sp>
        <p:nvSpPr>
          <p:cNvPr id="1027" name="Espace réservé du texte 12">
            <a:extLst>
              <a:ext uri="{FF2B5EF4-FFF2-40B4-BE49-F238E27FC236}">
                <a16:creationId xmlns:a16="http://schemas.microsoft.com/office/drawing/2014/main" id="{B1449FB6-3393-4B56-A6B4-F9021F74B667}"/>
              </a:ext>
            </a:extLst>
          </p:cNvPr>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4" name="Espace réservé de la date 13">
            <a:extLst>
              <a:ext uri="{FF2B5EF4-FFF2-40B4-BE49-F238E27FC236}">
                <a16:creationId xmlns:a16="http://schemas.microsoft.com/office/drawing/2014/main" id="{F49D0F36-2CE0-4A33-8B34-D4537F78776C}"/>
              </a:ext>
            </a:extLst>
          </p:cNvPr>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defRPr>
            </a:lvl1pPr>
          </a:lstStyle>
          <a:p>
            <a:pPr>
              <a:defRPr/>
            </a:pPr>
            <a:fld id="{6F0460A1-AA67-4920-B173-F765B834EA34}" type="datetimeFigureOut">
              <a:rPr lang="fr-FR"/>
              <a:pPr>
                <a:defRPr/>
              </a:pPr>
              <a:t>18/08/2017</a:t>
            </a:fld>
            <a:endParaRPr lang="fr-FR"/>
          </a:p>
        </p:txBody>
      </p:sp>
      <p:sp>
        <p:nvSpPr>
          <p:cNvPr id="3" name="Espace réservé du pied de page 2">
            <a:extLst>
              <a:ext uri="{FF2B5EF4-FFF2-40B4-BE49-F238E27FC236}">
                <a16:creationId xmlns:a16="http://schemas.microsoft.com/office/drawing/2014/main" id="{EDC30695-9E48-4956-AF15-1D2C7D72CAEE}"/>
              </a:ext>
            </a:extLst>
          </p:cNvPr>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defRPr>
            </a:lvl1pPr>
          </a:lstStyle>
          <a:p>
            <a:pPr>
              <a:defRPr/>
            </a:pPr>
            <a:endParaRPr lang="fr-FR"/>
          </a:p>
        </p:txBody>
      </p:sp>
      <p:sp>
        <p:nvSpPr>
          <p:cNvPr id="23" name="Espace réservé du numéro de diapositive 22">
            <a:extLst>
              <a:ext uri="{FF2B5EF4-FFF2-40B4-BE49-F238E27FC236}">
                <a16:creationId xmlns:a16="http://schemas.microsoft.com/office/drawing/2014/main" id="{8C88A526-D8FE-48DA-91D9-7CE2DCCB0F9E}"/>
              </a:ext>
            </a:extLst>
          </p:cNvPr>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eaLnBrk="1" hangingPunct="1">
              <a:defRPr sz="1200">
                <a:solidFill>
                  <a:srgbClr val="BCBCBC"/>
                </a:solidFill>
                <a:latin typeface="Book Antiqua" panose="02040602050305030304" pitchFamily="18" charset="0"/>
              </a:defRPr>
            </a:lvl1pPr>
          </a:lstStyle>
          <a:p>
            <a:pPr>
              <a:defRPr/>
            </a:pPr>
            <a:fld id="{3B2ADE6C-4100-4890-816A-8F93E338990F}" type="slidenum">
              <a:rPr lang="fr-FR" altLang="fr-FR"/>
              <a:pPr>
                <a:defRPr/>
              </a:pPr>
              <a:t>‹N°›</a:t>
            </a:fld>
            <a:endParaRPr lang="fr-FR" altLang="fr-FR"/>
          </a:p>
        </p:txBody>
      </p:sp>
    </p:spTree>
    <p:extLst>
      <p:ext uri="{BB962C8B-B14F-4D97-AF65-F5344CB8AC3E}">
        <p14:creationId xmlns:p14="http://schemas.microsoft.com/office/powerpoint/2010/main" val="41930105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anose="05020102010507070707"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comments" Target="../comments/comment1.xml"/><Relationship Id="rId5" Type="http://schemas.openxmlformats.org/officeDocument/2006/relationships/image" Target="../media/image4.jpe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comments" Target="../comments/commen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4.jpe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4.jpe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comments" Target="../comments/comment3.xml"/><Relationship Id="rId4" Type="http://schemas.openxmlformats.org/officeDocument/2006/relationships/image" Target="../media/image32.gif"/></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32.gif"/><Relationship Id="rId5" Type="http://schemas.microsoft.com/office/2007/relationships/hdphoto" Target="../media/hdphoto1.wdp"/><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34.jpeg"/><Relationship Id="rId5" Type="http://schemas.microsoft.com/office/2007/relationships/hdphoto" Target="../media/hdphoto1.wdp"/><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35.png"/><Relationship Id="rId5" Type="http://schemas.microsoft.com/office/2007/relationships/hdphoto" Target="../media/hdphoto1.wdp"/><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36.jpeg"/><Relationship Id="rId5" Type="http://schemas.microsoft.com/office/2007/relationships/hdphoto" Target="../media/hdphoto1.wdp"/><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 name="Titre 1"/>
          <p:cNvSpPr>
            <a:spLocks noGrp="1"/>
          </p:cNvSpPr>
          <p:nvPr>
            <p:ph type="ctrTitle"/>
          </p:nvPr>
        </p:nvSpPr>
        <p:spPr>
          <a:xfrm>
            <a:off x="2555776" y="473075"/>
            <a:ext cx="7772400" cy="1470025"/>
          </a:xfrm>
        </p:spPr>
        <p:txBody>
          <a:bodyPr>
            <a:noAutofit/>
          </a:bodyPr>
          <a:lstStyle/>
          <a:p>
            <a:r>
              <a:rPr lang="fr-FR" sz="6600" dirty="0">
                <a:solidFill>
                  <a:schemeClr val="bg1"/>
                </a:solidFill>
                <a:effectLst>
                  <a:outerShdw blurRad="38100" dist="38100" dir="2700000" algn="tl">
                    <a:srgbClr val="000000">
                      <a:alpha val="43137"/>
                    </a:srgbClr>
                  </a:outerShdw>
                </a:effectLst>
              </a:rPr>
              <a:t>L’économie numérique</a:t>
            </a:r>
          </a:p>
        </p:txBody>
      </p:sp>
      <p:sp>
        <p:nvSpPr>
          <p:cNvPr id="5" name="Sous-titre 4">
            <a:extLst>
              <a:ext uri="{FF2B5EF4-FFF2-40B4-BE49-F238E27FC236}">
                <a16:creationId xmlns:a16="http://schemas.microsoft.com/office/drawing/2014/main" id="{DA71237B-6119-43B9-9EFC-4E827F148456}"/>
              </a:ext>
            </a:extLst>
          </p:cNvPr>
          <p:cNvSpPr>
            <a:spLocks noGrp="1"/>
          </p:cNvSpPr>
          <p:nvPr>
            <p:ph type="subTitle" idx="1"/>
          </p:nvPr>
        </p:nvSpPr>
        <p:spPr>
          <a:xfrm>
            <a:off x="3059832" y="2412893"/>
            <a:ext cx="6400800" cy="1752600"/>
          </a:xfrm>
        </p:spPr>
        <p:txBody>
          <a:bodyPr/>
          <a:lstStyle/>
          <a:p>
            <a:r>
              <a:rPr lang="fr-FR" dirty="0">
                <a:solidFill>
                  <a:schemeClr val="bg1"/>
                </a:solidFill>
                <a:effectLst>
                  <a:outerShdw blurRad="38100" dist="38100" dir="2700000" algn="tl">
                    <a:srgbClr val="000000">
                      <a:alpha val="43137"/>
                    </a:srgbClr>
                  </a:outerShdw>
                </a:effectLst>
              </a:rPr>
              <a:t>Une révolution sociale en marche</a:t>
            </a:r>
          </a:p>
        </p:txBody>
      </p:sp>
    </p:spTree>
    <p:extLst>
      <p:ext uri="{BB962C8B-B14F-4D97-AF65-F5344CB8AC3E}">
        <p14:creationId xmlns:p14="http://schemas.microsoft.com/office/powerpoint/2010/main" val="899978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4" name="Flèche : droite 3">
            <a:extLst>
              <a:ext uri="{FF2B5EF4-FFF2-40B4-BE49-F238E27FC236}">
                <a16:creationId xmlns:a16="http://schemas.microsoft.com/office/drawing/2014/main" id="{78F4A503-8DC3-49DC-B035-036C676EA79D}"/>
              </a:ext>
            </a:extLst>
          </p:cNvPr>
          <p:cNvSpPr/>
          <p:nvPr/>
        </p:nvSpPr>
        <p:spPr>
          <a:xfrm rot="10800000">
            <a:off x="8316414" y="5514855"/>
            <a:ext cx="720081" cy="86409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10" name="Rectangle 9">
            <a:extLst>
              <a:ext uri="{FF2B5EF4-FFF2-40B4-BE49-F238E27FC236}">
                <a16:creationId xmlns:a16="http://schemas.microsoft.com/office/drawing/2014/main" id="{1E840BB3-2245-447B-9756-381D5224131C}"/>
              </a:ext>
            </a:extLst>
          </p:cNvPr>
          <p:cNvSpPr/>
          <p:nvPr/>
        </p:nvSpPr>
        <p:spPr>
          <a:xfrm>
            <a:off x="323528" y="404664"/>
            <a:ext cx="8608447"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accent5">
                    <a:lumMod val="50000"/>
                  </a:scheme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 monde des algorithmes mathématiques </a:t>
            </a:r>
          </a:p>
        </p:txBody>
      </p:sp>
      <p:sp>
        <p:nvSpPr>
          <p:cNvPr id="3" name="Rectangle 2">
            <a:extLst>
              <a:ext uri="{FF2B5EF4-FFF2-40B4-BE49-F238E27FC236}">
                <a16:creationId xmlns:a16="http://schemas.microsoft.com/office/drawing/2014/main" id="{ED00C69A-27FB-4CCB-97E5-9EAC4FC13EB9}"/>
              </a:ext>
            </a:extLst>
          </p:cNvPr>
          <p:cNvSpPr/>
          <p:nvPr/>
        </p:nvSpPr>
        <p:spPr>
          <a:xfrm>
            <a:off x="3380218" y="2170749"/>
            <a:ext cx="5152222" cy="3416320"/>
          </a:xfrm>
          <a:prstGeom prst="rect">
            <a:avLst/>
          </a:prstGeom>
        </p:spPr>
        <p:txBody>
          <a:bodyPr wrap="square">
            <a:spAutoFit/>
          </a:bodyPr>
          <a:lstStyle/>
          <a:p>
            <a:pPr algn="just"/>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mathématiques </a:t>
            </a: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ont des </a:t>
            </a:r>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inventions très subtiles</a:t>
            </a: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et </a:t>
            </a:r>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qui peuvent beaucoup servir, tant à contenter les curieux</a:t>
            </a: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qu’à </a:t>
            </a:r>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faciliter tous les arts</a:t>
            </a: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 diminuer le travail des hommes.</a:t>
            </a: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just"/>
            <a:endPar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René Descartes,</a:t>
            </a:r>
          </a:p>
          <a:p>
            <a:pPr algn="just"/>
            <a:r>
              <a:rPr lang="fr-FR" sz="24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Discours de la méthode </a:t>
            </a:r>
          </a:p>
        </p:txBody>
      </p:sp>
      <p:pic>
        <p:nvPicPr>
          <p:cNvPr id="7" name="Image 6">
            <a:extLst>
              <a:ext uri="{FF2B5EF4-FFF2-40B4-BE49-F238E27FC236}">
                <a16:creationId xmlns:a16="http://schemas.microsoft.com/office/drawing/2014/main" id="{C2EC5CCB-8090-42C3-BCE6-A65CA2BA013C}"/>
              </a:ext>
            </a:extLst>
          </p:cNvPr>
          <p:cNvPicPr>
            <a:picLocks noChangeAspect="1"/>
          </p:cNvPicPr>
          <p:nvPr/>
        </p:nvPicPr>
        <p:blipFill rotWithShape="1">
          <a:blip r:embed="rId4"/>
          <a:srcRect l="7897" r="12852"/>
          <a:stretch/>
        </p:blipFill>
        <p:spPr>
          <a:xfrm>
            <a:off x="323529" y="2352948"/>
            <a:ext cx="2808312" cy="2126125"/>
          </a:xfrm>
          <a:prstGeom prst="rect">
            <a:avLst/>
          </a:prstGeom>
        </p:spPr>
      </p:pic>
    </p:spTree>
    <p:extLst>
      <p:ext uri="{BB962C8B-B14F-4D97-AF65-F5344CB8AC3E}">
        <p14:creationId xmlns:p14="http://schemas.microsoft.com/office/powerpoint/2010/main" val="1004985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4" name="Flèche : droite 3">
            <a:extLst>
              <a:ext uri="{FF2B5EF4-FFF2-40B4-BE49-F238E27FC236}">
                <a16:creationId xmlns:a16="http://schemas.microsoft.com/office/drawing/2014/main" id="{78F4A503-8DC3-49DC-B035-036C676EA79D}"/>
              </a:ext>
            </a:extLst>
          </p:cNvPr>
          <p:cNvSpPr/>
          <p:nvPr/>
        </p:nvSpPr>
        <p:spPr>
          <a:xfrm rot="10800000">
            <a:off x="8316414" y="5514855"/>
            <a:ext cx="720081" cy="86409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2" name="Rectangle 1">
            <a:extLst>
              <a:ext uri="{FF2B5EF4-FFF2-40B4-BE49-F238E27FC236}">
                <a16:creationId xmlns:a16="http://schemas.microsoft.com/office/drawing/2014/main" id="{382D2BB5-A0F9-4525-8A20-22C582F29282}"/>
              </a:ext>
            </a:extLst>
          </p:cNvPr>
          <p:cNvSpPr/>
          <p:nvPr/>
        </p:nvSpPr>
        <p:spPr>
          <a:xfrm>
            <a:off x="2013615" y="1988840"/>
            <a:ext cx="6768752" cy="3416320"/>
          </a:xfrm>
          <a:prstGeom prst="rect">
            <a:avLst/>
          </a:prstGeom>
        </p:spPr>
        <p:txBody>
          <a:bodyPr wrap="square">
            <a:spAutoFit/>
          </a:bodyPr>
          <a:lstStyle/>
          <a:p>
            <a:pPr marL="1657350" lvl="3" indent="-285750" algn="just">
              <a:buFont typeface="Wingdings" panose="05000000000000000000" pitchFamily="2" charset="2"/>
              <a:buChar char="§"/>
            </a:pPr>
            <a:r>
              <a:rPr lang="fr-FR" dirty="0">
                <a:latin typeface="Arial" panose="020B0604020202020204" pitchFamily="34" charset="0"/>
                <a:cs typeface="Arial" panose="020B0604020202020204" pitchFamily="34" charset="0"/>
              </a:rPr>
              <a:t>est en train de </a:t>
            </a:r>
            <a:r>
              <a:rPr lang="fr-FR" b="1" dirty="0">
                <a:latin typeface="Arial" panose="020B0604020202020204" pitchFamily="34" charset="0"/>
                <a:cs typeface="Arial" panose="020B0604020202020204" pitchFamily="34" charset="0"/>
              </a:rPr>
              <a:t>bouleverser le monde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social</a:t>
            </a:r>
            <a:r>
              <a:rPr lang="fr-FR" b="1" dirty="0">
                <a:latin typeface="Arial" panose="020B0604020202020204" pitchFamily="34" charset="0"/>
                <a:cs typeface="Arial" panose="020B0604020202020204" pitchFamily="34" charset="0"/>
              </a:rPr>
              <a:t> et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culturel</a:t>
            </a:r>
            <a:r>
              <a:rPr lang="fr-FR" dirty="0">
                <a:latin typeface="Arial" panose="020B0604020202020204" pitchFamily="34" charset="0"/>
                <a:cs typeface="Arial" panose="020B0604020202020204" pitchFamily="34" charset="0"/>
              </a:rPr>
              <a:t>, l’univers économique, notre rapport à l’humanité à la culture, à la nature;</a:t>
            </a:r>
          </a:p>
          <a:p>
            <a:pPr marL="1657350" lvl="3"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marL="1657350" lvl="3" indent="-285750" algn="just">
              <a:buFont typeface="Wingdings" panose="05000000000000000000" pitchFamily="2" charset="2"/>
              <a:buChar char="§"/>
            </a:pPr>
            <a:r>
              <a:rPr lang="fr-FR" dirty="0">
                <a:latin typeface="Arial" panose="020B0604020202020204" pitchFamily="34" charset="0"/>
                <a:cs typeface="Arial" panose="020B0604020202020204" pitchFamily="34" charset="0"/>
              </a:rPr>
              <a:t>est sur le </a:t>
            </a:r>
            <a:r>
              <a:rPr lang="fr-FR" b="1" dirty="0">
                <a:latin typeface="Arial" panose="020B0604020202020204" pitchFamily="34" charset="0"/>
                <a:cs typeface="Arial" panose="020B0604020202020204" pitchFamily="34" charset="0"/>
              </a:rPr>
              <a:t>point de façonner un nouveau visage à l’humanité en la dénaturant et la déconstruisant;  </a:t>
            </a:r>
          </a:p>
          <a:p>
            <a:pPr marL="1657350" lvl="3"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marL="1657350" lvl="3"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laisse songer que tout est prévisible, que notre univers serait la résultante de calculs quasi prédictifs, que tout pourrait être résolu</a:t>
            </a:r>
            <a:r>
              <a:rPr lang="fr-FR" dirty="0">
                <a:latin typeface="Arial" panose="020B0604020202020204" pitchFamily="34" charset="0"/>
                <a:cs typeface="Arial" panose="020B0604020202020204" pitchFamily="34" charset="0"/>
              </a:rPr>
              <a:t>.  </a:t>
            </a:r>
          </a:p>
        </p:txBody>
      </p:sp>
      <p:sp>
        <p:nvSpPr>
          <p:cNvPr id="10" name="Rectangle 9">
            <a:extLst>
              <a:ext uri="{FF2B5EF4-FFF2-40B4-BE49-F238E27FC236}">
                <a16:creationId xmlns:a16="http://schemas.microsoft.com/office/drawing/2014/main" id="{1E840BB3-2245-447B-9756-381D5224131C}"/>
              </a:ext>
            </a:extLst>
          </p:cNvPr>
          <p:cNvSpPr/>
          <p:nvPr/>
        </p:nvSpPr>
        <p:spPr>
          <a:xfrm>
            <a:off x="316334" y="1306020"/>
            <a:ext cx="4474302" cy="461665"/>
          </a:xfrm>
          <a:prstGeom prst="rect">
            <a:avLst/>
          </a:prstGeom>
        </p:spPr>
        <p:txBody>
          <a:bodyPr wrap="none">
            <a:spAutoFit/>
          </a:bodyPr>
          <a:lstStyle/>
          <a:p>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monde des algorithmes… </a:t>
            </a:r>
          </a:p>
        </p:txBody>
      </p:sp>
      <p:pic>
        <p:nvPicPr>
          <p:cNvPr id="11" name="Image 10">
            <a:extLst>
              <a:ext uri="{FF2B5EF4-FFF2-40B4-BE49-F238E27FC236}">
                <a16:creationId xmlns:a16="http://schemas.microsoft.com/office/drawing/2014/main" id="{DD96BB21-6885-4C16-A72A-CE064AD34025}"/>
              </a:ext>
            </a:extLst>
          </p:cNvPr>
          <p:cNvPicPr>
            <a:picLocks noChangeAspect="1"/>
          </p:cNvPicPr>
          <p:nvPr/>
        </p:nvPicPr>
        <p:blipFill rotWithShape="1">
          <a:blip r:embed="rId4"/>
          <a:srcRect l="7897" r="12852"/>
          <a:stretch/>
        </p:blipFill>
        <p:spPr>
          <a:xfrm>
            <a:off x="467543" y="2394634"/>
            <a:ext cx="2888051" cy="2186494"/>
          </a:xfrm>
          <a:prstGeom prst="rect">
            <a:avLst/>
          </a:prstGeom>
        </p:spPr>
      </p:pic>
      <p:sp>
        <p:nvSpPr>
          <p:cNvPr id="12" name="Rectangle 11">
            <a:extLst>
              <a:ext uri="{FF2B5EF4-FFF2-40B4-BE49-F238E27FC236}">
                <a16:creationId xmlns:a16="http://schemas.microsoft.com/office/drawing/2014/main" id="{54F79024-33DD-4EE6-A6F8-F8DB7A57868B}"/>
              </a:ext>
            </a:extLst>
          </p:cNvPr>
          <p:cNvSpPr/>
          <p:nvPr/>
        </p:nvSpPr>
        <p:spPr>
          <a:xfrm>
            <a:off x="323528" y="404664"/>
            <a:ext cx="849463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accent5">
                    <a:lumMod val="50000"/>
                  </a:scheme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 monde des algorithmes mathématiques</a:t>
            </a:r>
          </a:p>
        </p:txBody>
      </p:sp>
    </p:spTree>
    <p:extLst>
      <p:ext uri="{BB962C8B-B14F-4D97-AF65-F5344CB8AC3E}">
        <p14:creationId xmlns:p14="http://schemas.microsoft.com/office/powerpoint/2010/main" val="41222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11220" y="0"/>
            <a:ext cx="9144000" cy="6858000"/>
          </a:xfrm>
          <a:prstGeom prst="rect">
            <a:avLst/>
          </a:prstGeom>
          <a:noFill/>
        </p:spPr>
      </p:pic>
      <p:sp>
        <p:nvSpPr>
          <p:cNvPr id="3" name="Sous-titre 2"/>
          <p:cNvSpPr>
            <a:spLocks noGrp="1"/>
          </p:cNvSpPr>
          <p:nvPr>
            <p:ph type="subTitle" idx="1"/>
          </p:nvPr>
        </p:nvSpPr>
        <p:spPr>
          <a:xfrm>
            <a:off x="4788024" y="4509120"/>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Qu’appelle-t-on </a:t>
            </a:r>
          </a:p>
          <a:p>
            <a:r>
              <a:rPr lang="fr-FR" sz="2400" b="1" dirty="0">
                <a:solidFill>
                  <a:schemeClr val="bg1"/>
                </a:solidFill>
                <a:effectLst>
                  <a:outerShdw blurRad="38100" dist="38100" dir="2700000" algn="tl">
                    <a:srgbClr val="000000">
                      <a:alpha val="43137"/>
                    </a:srgbClr>
                  </a:outerShdw>
                </a:effectLst>
              </a:rPr>
              <a:t>économie numérique ?</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2133877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8" name="ZoneTexte 7">
            <a:extLst>
              <a:ext uri="{FF2B5EF4-FFF2-40B4-BE49-F238E27FC236}">
                <a16:creationId xmlns:a16="http://schemas.microsoft.com/office/drawing/2014/main" id="{3F889F46-DFB9-4B0F-89ED-6CD2EB49B88A}"/>
              </a:ext>
            </a:extLst>
          </p:cNvPr>
          <p:cNvSpPr txBox="1"/>
          <p:nvPr/>
        </p:nvSpPr>
        <p:spPr>
          <a:xfrm>
            <a:off x="323528" y="258216"/>
            <a:ext cx="726513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Qu’appelle-t-on économie numérique ?</a:t>
            </a:r>
          </a:p>
        </p:txBody>
      </p:sp>
      <p:sp>
        <p:nvSpPr>
          <p:cNvPr id="9" name="Rectangle 8">
            <a:extLst>
              <a:ext uri="{FF2B5EF4-FFF2-40B4-BE49-F238E27FC236}">
                <a16:creationId xmlns:a16="http://schemas.microsoft.com/office/drawing/2014/main" id="{CAD52000-0390-4040-A170-A05B07B5A7EC}"/>
              </a:ext>
            </a:extLst>
          </p:cNvPr>
          <p:cNvSpPr/>
          <p:nvPr/>
        </p:nvSpPr>
        <p:spPr>
          <a:xfrm>
            <a:off x="4327132" y="1527986"/>
            <a:ext cx="4421332"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0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 définit comme l</a:t>
            </a:r>
            <a:r>
              <a:rPr kumimoji="0" lang="fr-FR"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’ensemble des activités économiques créatrices de ressources, d’informations, de valeurs et d’emplois et qui sont liées   au WEB (internet) </a:t>
            </a:r>
            <a:r>
              <a:rPr kumimoji="0" lang="fr-FR"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2000" dirty="0">
              <a:solidFill>
                <a:prstClr val="white"/>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Le numérique du latin </a:t>
            </a:r>
            <a:r>
              <a:rPr kumimoji="0" lang="fr-FR" sz="20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numerus</a:t>
            </a:r>
            <a:r>
              <a:rPr kumimoji="0" lang="fr-FR"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ou </a:t>
            </a:r>
            <a:r>
              <a:rPr kumimoji="0" lang="fr-FR"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nombre</a:t>
            </a:r>
            <a:r>
              <a:rPr kumimoji="0" lang="fr-FR"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qui renvoie, techniquement, à toute représentation de l’information par un nombre fini.</a:t>
            </a:r>
          </a:p>
        </p:txBody>
      </p:sp>
      <p:pic>
        <p:nvPicPr>
          <p:cNvPr id="3" name="Image 2">
            <a:extLst>
              <a:ext uri="{FF2B5EF4-FFF2-40B4-BE49-F238E27FC236}">
                <a16:creationId xmlns:a16="http://schemas.microsoft.com/office/drawing/2014/main" id="{62E97891-03F0-4E04-9387-F5A381827A22}"/>
              </a:ext>
            </a:extLst>
          </p:cNvPr>
          <p:cNvPicPr>
            <a:picLocks noChangeAspect="1"/>
          </p:cNvPicPr>
          <p:nvPr/>
        </p:nvPicPr>
        <p:blipFill>
          <a:blip r:embed="rId4"/>
          <a:stretch>
            <a:fillRect/>
          </a:stretch>
        </p:blipFill>
        <p:spPr>
          <a:xfrm>
            <a:off x="154421" y="1627861"/>
            <a:ext cx="4172711" cy="2970348"/>
          </a:xfrm>
          <a:prstGeom prst="rect">
            <a:avLst/>
          </a:prstGeom>
        </p:spPr>
      </p:pic>
      <p:sp>
        <p:nvSpPr>
          <p:cNvPr id="4" name="Flèche : droite 3">
            <a:extLst>
              <a:ext uri="{FF2B5EF4-FFF2-40B4-BE49-F238E27FC236}">
                <a16:creationId xmlns:a16="http://schemas.microsoft.com/office/drawing/2014/main" id="{78F4A503-8DC3-49DC-B035-036C676EA79D}"/>
              </a:ext>
            </a:extLst>
          </p:cNvPr>
          <p:cNvSpPr/>
          <p:nvPr/>
        </p:nvSpPr>
        <p:spPr>
          <a:xfrm rot="10800000">
            <a:off x="8316414" y="5514855"/>
            <a:ext cx="720081" cy="86409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DA10F8CA-DB26-4C70-ABB5-5DD04FCAD8BE}"/>
              </a:ext>
            </a:extLst>
          </p:cNvPr>
          <p:cNvSpPr txBox="1"/>
          <p:nvPr/>
        </p:nvSpPr>
        <p:spPr>
          <a:xfrm>
            <a:off x="13609" y="5716070"/>
            <a:ext cx="8450390" cy="461665"/>
          </a:xfrm>
          <a:prstGeom prst="rect">
            <a:avLst/>
          </a:prstGeom>
          <a:noFill/>
        </p:spPr>
        <p:txBody>
          <a:bodyPr wrap="none" rtlCol="0">
            <a:spAutoFit/>
          </a:bodyPr>
          <a:lstStyle/>
          <a:p>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Économie numérique = Nombre = Valeur = Marchandise </a:t>
            </a:r>
          </a:p>
        </p:txBody>
      </p:sp>
    </p:spTree>
    <p:extLst>
      <p:ext uri="{BB962C8B-B14F-4D97-AF65-F5344CB8AC3E}">
        <p14:creationId xmlns:p14="http://schemas.microsoft.com/office/powerpoint/2010/main" val="1150232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8" name="ZoneTexte 7">
            <a:extLst>
              <a:ext uri="{FF2B5EF4-FFF2-40B4-BE49-F238E27FC236}">
                <a16:creationId xmlns:a16="http://schemas.microsoft.com/office/drawing/2014/main" id="{3F889F46-DFB9-4B0F-89ED-6CD2EB49B88A}"/>
              </a:ext>
            </a:extLst>
          </p:cNvPr>
          <p:cNvSpPr txBox="1"/>
          <p:nvPr/>
        </p:nvSpPr>
        <p:spPr>
          <a:xfrm>
            <a:off x="323528" y="258216"/>
            <a:ext cx="726513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Qu’appelle-t-on économie numérique ?</a:t>
            </a:r>
          </a:p>
        </p:txBody>
      </p:sp>
      <p:sp>
        <p:nvSpPr>
          <p:cNvPr id="2" name="Rectangle 1">
            <a:extLst>
              <a:ext uri="{FF2B5EF4-FFF2-40B4-BE49-F238E27FC236}">
                <a16:creationId xmlns:a16="http://schemas.microsoft.com/office/drawing/2014/main" id="{C2C51B9C-50CF-4D3E-847A-EA24AB040865}"/>
              </a:ext>
            </a:extLst>
          </p:cNvPr>
          <p:cNvSpPr/>
          <p:nvPr/>
        </p:nvSpPr>
        <p:spPr>
          <a:xfrm>
            <a:off x="2411760" y="692696"/>
            <a:ext cx="6592818" cy="5909310"/>
          </a:xfrm>
          <a:prstGeom prst="rect">
            <a:avLst/>
          </a:prstGeom>
        </p:spPr>
        <p:txBody>
          <a:bodyPr wrap="square">
            <a:spAutoFit/>
          </a:bodyPr>
          <a:lstStyle/>
          <a:p>
            <a:r>
              <a:rPr lang="fr-FR" dirty="0"/>
              <a:t> </a:t>
            </a:r>
          </a:p>
          <a:p>
            <a:pPr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L’économie numérique pourrait se définir à la fois comme :</a:t>
            </a:r>
          </a:p>
          <a:p>
            <a:pPr algn="just"/>
            <a:endPar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800100" lvl="1" indent="-342900" algn="just">
              <a:buFont typeface="Wingdings" panose="05000000000000000000" pitchFamily="2" charset="2"/>
              <a:buChar char="§"/>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 stockage de données de clients (les data bases);</a:t>
            </a:r>
          </a:p>
          <a:p>
            <a:pPr marL="800100" lvl="1" indent="-342900" algn="just">
              <a:buFont typeface="Wingdings" panose="05000000000000000000" pitchFamily="2" charset="2"/>
              <a:buChar char="§"/>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 processus de captation et de capitalisation de clientèles usagers du WEB via de nouveaux modèles attrayants;</a:t>
            </a:r>
          </a:p>
          <a:p>
            <a:pPr marL="800100" lvl="1" indent="-342900" algn="just">
              <a:buFont typeface="Wingdings" panose="05000000000000000000" pitchFamily="2" charset="2"/>
              <a:buChar char="§"/>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une mise en commun des données (data) et connaissances clients utilisant Internet; </a:t>
            </a:r>
          </a:p>
          <a:p>
            <a:pPr marL="800100" lvl="1" indent="-342900" algn="just">
              <a:buFont typeface="Wingdings" panose="05000000000000000000" pitchFamily="2" charset="2"/>
              <a:buChar char="§"/>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 développement de réseaux clients WEB, puis l'identification, la collecte, le traitement des informations sur les clients et pour les clients</a:t>
            </a:r>
          </a:p>
          <a:p>
            <a:pPr marL="800100" lvl="1" indent="-342900" algn="just">
              <a:buFont typeface="Wingdings" panose="05000000000000000000" pitchFamily="2" charset="2"/>
              <a:buChar char="§"/>
            </a:pPr>
            <a:endPar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(e-business, e-</a:t>
            </a:r>
            <a:r>
              <a:rPr lang="fr-FR" sz="20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firms</a:t>
            </a: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e-</a:t>
            </a:r>
            <a:r>
              <a:rPr lang="fr-FR" sz="20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communities</a:t>
            </a: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ou (digital </a:t>
            </a:r>
            <a:r>
              <a:rPr lang="fr-FR" sz="20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economy</a:t>
            </a: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sp>
        <p:nvSpPr>
          <p:cNvPr id="4" name="AutoShape 4" descr="http://www.intsolgrp.com/wp-content/uploads/2013/05/databaseDevelopment.jpg">
            <a:extLst>
              <a:ext uri="{FF2B5EF4-FFF2-40B4-BE49-F238E27FC236}">
                <a16:creationId xmlns:a16="http://schemas.microsoft.com/office/drawing/2014/main" id="{F57F6DB9-E027-4E52-826D-80A74DF761C2}"/>
              </a:ext>
            </a:extLst>
          </p:cNvPr>
          <p:cNvSpPr>
            <a:spLocks noChangeAspect="1" noChangeArrowheads="1"/>
          </p:cNvSpPr>
          <p:nvPr/>
        </p:nvSpPr>
        <p:spPr bwMode="auto">
          <a:xfrm>
            <a:off x="3815456" y="1813769"/>
            <a:ext cx="108190" cy="10819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descr="Résultat de recherche d'images pour &quot;Data base&quot;">
            <a:extLst>
              <a:ext uri="{FF2B5EF4-FFF2-40B4-BE49-F238E27FC236}">
                <a16:creationId xmlns:a16="http://schemas.microsoft.com/office/drawing/2014/main" id="{699E5B82-11D9-4A30-AF6C-80D5B8587E14}"/>
              </a:ext>
            </a:extLst>
          </p:cNvPr>
          <p:cNvPicPr>
            <a:picLocks noChangeAspect="1" noChangeArrowheads="1"/>
          </p:cNvPicPr>
          <p:nvPr/>
        </p:nvPicPr>
        <p:blipFill>
          <a:blip r:embed="rId4" cstate="print">
            <a:clrChange>
              <a:clrFrom>
                <a:srgbClr val="F6F6F6"/>
              </a:clrFrom>
              <a:clrTo>
                <a:srgbClr val="F6F6F6">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57855" y="2505947"/>
            <a:ext cx="2704729" cy="1802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35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3" name="Rectangle 2">
            <a:extLst>
              <a:ext uri="{FF2B5EF4-FFF2-40B4-BE49-F238E27FC236}">
                <a16:creationId xmlns:a16="http://schemas.microsoft.com/office/drawing/2014/main" id="{6CDC8C4B-CBAA-49C1-9224-CF426FD1AB8C}"/>
              </a:ext>
            </a:extLst>
          </p:cNvPr>
          <p:cNvSpPr/>
          <p:nvPr/>
        </p:nvSpPr>
        <p:spPr>
          <a:xfrm>
            <a:off x="1403648" y="1104191"/>
            <a:ext cx="7272808" cy="409342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 terme </a:t>
            </a:r>
            <a:r>
              <a:rPr kumimoji="0" lang="fr-FR"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économie numérique  </a:t>
            </a:r>
            <a:r>
              <a:rPr kumimoji="0" lang="fr-FR"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couvre toutes les </a:t>
            </a:r>
            <a:r>
              <a:rPr kumimoji="0" lang="fr-FR" sz="2000" b="0"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activités d’</a:t>
            </a:r>
            <a:r>
              <a:rPr kumimoji="0" lang="fr-FR" sz="2000" b="1"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échanges </a:t>
            </a:r>
            <a:r>
              <a:rPr kumimoji="0" lang="fr-FR" sz="20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dématérialisées</a:t>
            </a:r>
            <a:r>
              <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fr-FR"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issues des Technologies de l'Information et de la Communication (TIC).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L’économie numérique repose également sur </a:t>
            </a:r>
            <a:r>
              <a:rPr kumimoji="0" lang="fr-FR" sz="20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l'ensemble des techniques utilisées dans le traitement et la transmission des informations.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L’économie numérique se définit également à </a:t>
            </a:r>
            <a:r>
              <a:rPr kumimoji="0" lang="fr-FR" sz="2000" i="0" strike="noStrike" kern="1200" cap="none" spc="0" normalizeH="0" baseline="0" noProof="0" dirty="0">
                <a:ln>
                  <a:noFill/>
                </a:ln>
                <a:solidFill>
                  <a:prstClr val="white"/>
                </a:solidFill>
                <a:uLnTx/>
                <a:uFillTx/>
                <a:latin typeface="Arial" panose="020B0604020202020204" pitchFamily="34" charset="0"/>
                <a:ea typeface="+mn-ea"/>
                <a:cs typeface="Arial" panose="020B0604020202020204" pitchFamily="34" charset="0"/>
              </a:rPr>
              <a:t>travers</a:t>
            </a:r>
            <a:r>
              <a:rPr kumimoji="0" lang="fr-FR" sz="2000" b="1" i="0" strike="noStrike" kern="1200" cap="none" spc="0" normalizeH="0" baseline="0" noProof="0" dirty="0">
                <a:ln>
                  <a:noFill/>
                </a:ln>
                <a:solidFill>
                  <a:prstClr val="white"/>
                </a:solidFill>
                <a:uLnTx/>
                <a:uFillTx/>
                <a:latin typeface="Arial" panose="020B0604020202020204" pitchFamily="34" charset="0"/>
                <a:ea typeface="+mn-ea"/>
                <a:cs typeface="Arial" panose="020B0604020202020204" pitchFamily="34" charset="0"/>
              </a:rPr>
              <a:t> </a:t>
            </a:r>
            <a:r>
              <a:rPr kumimoji="0" lang="fr-FR" sz="20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une catégorie d’acteurs</a:t>
            </a:r>
            <a:r>
              <a:rPr kumimoji="0" lang="fr-FR"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a:t>
            </a:r>
            <a:r>
              <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utilisant les TIC, les opérateurs télécom, les commerces et les services en ligne, les secteurs d’usagers (banques, assurances, distribution, administrations...)</a:t>
            </a:r>
            <a:r>
              <a:rPr kumimoji="0" lang="fr-FR" sz="2000" b="1"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 les particuliers.</a:t>
            </a:r>
          </a:p>
        </p:txBody>
      </p:sp>
      <p:sp>
        <p:nvSpPr>
          <p:cNvPr id="4" name="Flèche : bas 3">
            <a:extLst>
              <a:ext uri="{FF2B5EF4-FFF2-40B4-BE49-F238E27FC236}">
                <a16:creationId xmlns:a16="http://schemas.microsoft.com/office/drawing/2014/main" id="{6570345B-529F-4E8E-B2FD-F7A4D51A5414}"/>
              </a:ext>
            </a:extLst>
          </p:cNvPr>
          <p:cNvSpPr/>
          <p:nvPr/>
        </p:nvSpPr>
        <p:spPr>
          <a:xfrm>
            <a:off x="5220072" y="5180586"/>
            <a:ext cx="1224136" cy="432048"/>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7" name="Rectangle : coins arrondis 6">
            <a:extLst>
              <a:ext uri="{FF2B5EF4-FFF2-40B4-BE49-F238E27FC236}">
                <a16:creationId xmlns:a16="http://schemas.microsoft.com/office/drawing/2014/main" id="{41411940-75BB-4F67-9D69-136B4405B87F}"/>
              </a:ext>
            </a:extLst>
          </p:cNvPr>
          <p:cNvSpPr/>
          <p:nvPr/>
        </p:nvSpPr>
        <p:spPr>
          <a:xfrm>
            <a:off x="3275856" y="5661248"/>
            <a:ext cx="5472608" cy="1008112"/>
          </a:xfrm>
          <a:prstGeom prst="roundRect">
            <a:avLst>
              <a:gd name="adj" fmla="val 8571"/>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Un des plus redoutables dangers du </a:t>
            </a:r>
            <a:r>
              <a:rPr kumimoji="0" lang="fr-FR" sz="18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monde numérique </a:t>
            </a:r>
            <a:r>
              <a:rPr kumimoji="0" lang="fr-FR" sz="1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est celui qui concerne </a:t>
            </a:r>
            <a:r>
              <a:rPr kumimoji="0" lang="fr-FR" sz="1800" b="1"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l’interaction et le maillage </a:t>
            </a:r>
            <a:r>
              <a:rPr kumimoji="0" lang="fr-FR" sz="1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sans garde-fou de tous ces acteurs.</a:t>
            </a:r>
          </a:p>
        </p:txBody>
      </p:sp>
      <p:sp>
        <p:nvSpPr>
          <p:cNvPr id="8" name="ZoneTexte 7">
            <a:extLst>
              <a:ext uri="{FF2B5EF4-FFF2-40B4-BE49-F238E27FC236}">
                <a16:creationId xmlns:a16="http://schemas.microsoft.com/office/drawing/2014/main" id="{3F889F46-DFB9-4B0F-89ED-6CD2EB49B88A}"/>
              </a:ext>
            </a:extLst>
          </p:cNvPr>
          <p:cNvSpPr txBox="1"/>
          <p:nvPr/>
        </p:nvSpPr>
        <p:spPr>
          <a:xfrm>
            <a:off x="323528" y="258216"/>
            <a:ext cx="7265130"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Qu’appelle-t-on économie numérique ?</a:t>
            </a:r>
          </a:p>
        </p:txBody>
      </p:sp>
    </p:spTree>
    <p:extLst>
      <p:ext uri="{BB962C8B-B14F-4D97-AF65-F5344CB8AC3E}">
        <p14:creationId xmlns:p14="http://schemas.microsoft.com/office/powerpoint/2010/main" val="1002972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Sous-titre 2"/>
          <p:cNvSpPr>
            <a:spLocks noGrp="1"/>
          </p:cNvSpPr>
          <p:nvPr>
            <p:ph type="subTitle" idx="1"/>
          </p:nvPr>
        </p:nvSpPr>
        <p:spPr>
          <a:xfrm>
            <a:off x="5004048" y="4653136"/>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Enjeux et perspectives </a:t>
            </a:r>
          </a:p>
          <a:p>
            <a:endParaRPr lang="fr-FR" sz="800" b="1" dirty="0">
              <a:solidFill>
                <a:schemeClr val="bg1"/>
              </a:solidFill>
              <a:effectLst>
                <a:outerShdw blurRad="38100" dist="38100" dir="2700000" algn="tl">
                  <a:srgbClr val="000000">
                    <a:alpha val="43137"/>
                  </a:srgbClr>
                </a:outerShdw>
              </a:effectLst>
            </a:endParaRPr>
          </a:p>
          <a:p>
            <a:r>
              <a:rPr lang="fr-FR" sz="2400" b="1" dirty="0">
                <a:solidFill>
                  <a:schemeClr val="bg1"/>
                </a:solidFill>
                <a:effectLst>
                  <a:outerShdw blurRad="38100" dist="38100" dir="2700000" algn="tl">
                    <a:srgbClr val="000000">
                      <a:alpha val="43137"/>
                    </a:srgbClr>
                  </a:outerShdw>
                </a:effectLst>
              </a:rPr>
              <a:t> </a:t>
            </a:r>
          </a:p>
        </p:txBody>
      </p:sp>
      <p:sp>
        <p:nvSpPr>
          <p:cNvPr id="2" name="Titre 1"/>
          <p:cNvSpPr>
            <a:spLocks noGrp="1"/>
          </p:cNvSpPr>
          <p:nvPr>
            <p:ph type="ctrTitle"/>
          </p:nvPr>
        </p:nvSpPr>
        <p:spPr>
          <a:xfrm>
            <a:off x="-180528" y="460499"/>
            <a:ext cx="7772400" cy="1470025"/>
          </a:xfrm>
        </p:spPr>
        <p:txBody>
          <a:bodyPr>
            <a:normAutofit/>
          </a:bodyPr>
          <a:lstStyle/>
          <a:p>
            <a:r>
              <a:rPr lang="fr-FR" sz="6000" dirty="0">
                <a:solidFill>
                  <a:schemeClr val="bg1"/>
                </a:solidFill>
                <a:effectLst>
                  <a:outerShdw blurRad="38100" dist="38100" dir="2700000" algn="tl">
                    <a:srgbClr val="000000">
                      <a:alpha val="43137"/>
                    </a:srgbClr>
                  </a:outerShdw>
                </a:effectLst>
              </a:rPr>
              <a:t>L’économie numérique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7E7A007-4795-41AF-B8E6-2E2FDDCD31BD}"/>
              </a:ext>
            </a:extLst>
          </p:cNvPr>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995936" y="5386525"/>
            <a:ext cx="1088523" cy="1011557"/>
          </a:xfrm>
          <a:prstGeom prst="rect">
            <a:avLst/>
          </a:prstGeom>
        </p:spPr>
      </p:pic>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5"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5"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4" name="Rectangle 3">
            <a:extLst>
              <a:ext uri="{FF2B5EF4-FFF2-40B4-BE49-F238E27FC236}">
                <a16:creationId xmlns:a16="http://schemas.microsoft.com/office/drawing/2014/main" id="{E3BC490C-639C-4437-8743-D08B5B5E9136}"/>
              </a:ext>
            </a:extLst>
          </p:cNvPr>
          <p:cNvSpPr/>
          <p:nvPr/>
        </p:nvSpPr>
        <p:spPr>
          <a:xfrm>
            <a:off x="354944" y="962744"/>
            <a:ext cx="8496944" cy="4124206"/>
          </a:xfrm>
          <a:prstGeom prst="rect">
            <a:avLst/>
          </a:prstGeom>
        </p:spPr>
        <p:txBody>
          <a:bodyPr wrap="square">
            <a:spAutoFit/>
          </a:bodyPr>
          <a:lstStyle/>
          <a:p>
            <a:pPr algn="just"/>
            <a:r>
              <a:rPr lang="fr-FR" sz="2400" b="1" dirty="0">
                <a:latin typeface="Arial" panose="020B0604020202020204" pitchFamily="34" charset="0"/>
                <a:cs typeface="Arial" panose="020B0604020202020204" pitchFamily="34" charset="0"/>
              </a:rPr>
              <a:t>La transition numérique est en marche accélérée. </a:t>
            </a:r>
          </a:p>
          <a:p>
            <a:pPr algn="just"/>
            <a:endParaRPr lang="fr-FR" dirty="0">
              <a:latin typeface="Arial" panose="020B0604020202020204" pitchFamily="34" charset="0"/>
              <a:cs typeface="Arial" panose="020B0604020202020204" pitchFamily="34" charset="0"/>
            </a:endParaRPr>
          </a:p>
          <a:p>
            <a:pPr lvl="2"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L’ensemble et bientôt la totalité des activités et des univers économiques sont aujourd’hui impactés</a:t>
            </a:r>
            <a:r>
              <a:rPr lang="fr-FR" sz="2000" b="1" dirty="0">
                <a:latin typeface="Arial" panose="020B0604020202020204" pitchFamily="34" charset="0"/>
                <a:cs typeface="Arial" panose="020B0604020202020204" pitchFamily="34" charset="0"/>
              </a:rPr>
              <a:t> par le phénomène numérique. </a:t>
            </a:r>
            <a:endParaRPr lang="fr-FR" sz="2000" dirty="0">
              <a:latin typeface="Arial" panose="020B0604020202020204" pitchFamily="34" charset="0"/>
              <a:cs typeface="Arial" panose="020B0604020202020204" pitchFamily="34" charset="0"/>
            </a:endParaRPr>
          </a:p>
          <a:p>
            <a:pPr lvl="2" algn="just"/>
            <a:endParaRPr lang="fr-FR" sz="2000" dirty="0">
              <a:latin typeface="Arial" panose="020B0604020202020204" pitchFamily="34" charset="0"/>
              <a:cs typeface="Arial" panose="020B0604020202020204" pitchFamily="34" charset="0"/>
            </a:endParaRPr>
          </a:p>
          <a:p>
            <a:pPr lvl="2"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nouveaux modèles d’affaires émergent</a:t>
            </a:r>
            <a:r>
              <a:rPr lang="fr-FR" sz="2000" dirty="0">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portés par de puissants effets de réseau et l’exploitation des données à grande échelle</a:t>
            </a:r>
            <a:r>
              <a:rPr lang="fr-FR" sz="2000" dirty="0">
                <a:latin typeface="Arial" panose="020B0604020202020204" pitchFamily="34" charset="0"/>
                <a:cs typeface="Arial" panose="020B0604020202020204" pitchFamily="34" charset="0"/>
              </a:rPr>
              <a:t>.  </a:t>
            </a:r>
          </a:p>
          <a:p>
            <a:pPr lvl="2" algn="just"/>
            <a:endParaRPr lang="fr-FR" sz="2000" dirty="0">
              <a:latin typeface="Arial" panose="020B0604020202020204" pitchFamily="34" charset="0"/>
              <a:cs typeface="Arial" panose="020B0604020202020204" pitchFamily="34" charset="0"/>
            </a:endParaRPr>
          </a:p>
          <a:p>
            <a:pPr lvl="2"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L’économie numérique tend aujourd’hui à la concentration des marchés</a:t>
            </a:r>
            <a:r>
              <a:rPr lang="fr-FR" sz="2000" b="1" dirty="0">
                <a:latin typeface="Arial" panose="020B0604020202020204" pitchFamily="34" charset="0"/>
                <a:cs typeface="Arial" panose="020B0604020202020204" pitchFamily="34" charset="0"/>
              </a:rPr>
              <a:t>, des structures qui en l’espace de moins d’une décennie ont trusté des millions de clients.</a:t>
            </a:r>
            <a:endParaRPr lang="fr-FR" dirty="0">
              <a:latin typeface="Arial" panose="020B0604020202020204" pitchFamily="34" charset="0"/>
              <a:cs typeface="Arial" panose="020B0604020202020204" pitchFamily="34" charset="0"/>
            </a:endParaRPr>
          </a:p>
        </p:txBody>
      </p:sp>
      <p:sp>
        <p:nvSpPr>
          <p:cNvPr id="2" name="ZoneTexte 1">
            <a:extLst>
              <a:ext uri="{FF2B5EF4-FFF2-40B4-BE49-F238E27FC236}">
                <a16:creationId xmlns:a16="http://schemas.microsoft.com/office/drawing/2014/main" id="{BC62D3CB-9D28-4FFA-BBCD-08B417FD9AD0}"/>
              </a:ext>
            </a:extLst>
          </p:cNvPr>
          <p:cNvSpPr txBox="1"/>
          <p:nvPr/>
        </p:nvSpPr>
        <p:spPr>
          <a:xfrm>
            <a:off x="323528" y="258216"/>
            <a:ext cx="4535216"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Enjeux et perspectives  </a:t>
            </a:r>
          </a:p>
        </p:txBody>
      </p:sp>
    </p:spTree>
    <p:extLst>
      <p:ext uri="{BB962C8B-B14F-4D97-AF65-F5344CB8AC3E}">
        <p14:creationId xmlns:p14="http://schemas.microsoft.com/office/powerpoint/2010/main" val="217804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4" name="Rectangle 3">
            <a:extLst>
              <a:ext uri="{FF2B5EF4-FFF2-40B4-BE49-F238E27FC236}">
                <a16:creationId xmlns:a16="http://schemas.microsoft.com/office/drawing/2014/main" id="{E3BC490C-639C-4437-8743-D08B5B5E9136}"/>
              </a:ext>
            </a:extLst>
          </p:cNvPr>
          <p:cNvSpPr/>
          <p:nvPr/>
        </p:nvSpPr>
        <p:spPr>
          <a:xfrm>
            <a:off x="467544" y="1059966"/>
            <a:ext cx="8315636" cy="4154984"/>
          </a:xfrm>
          <a:prstGeom prst="rect">
            <a:avLst/>
          </a:prstGeom>
        </p:spPr>
        <p:txBody>
          <a:bodyPr wrap="square">
            <a:spAutoFit/>
          </a:bodyPr>
          <a:lstStyle/>
          <a:p>
            <a:pPr algn="just"/>
            <a:r>
              <a:rPr lang="fr-FR" sz="2400" b="1" dirty="0">
                <a:latin typeface="Arial" panose="020B0604020202020204" pitchFamily="34" charset="0"/>
                <a:cs typeface="Arial" panose="020B0604020202020204" pitchFamily="34" charset="0"/>
              </a:rPr>
              <a:t>La transition numérique a été facilitée par :</a:t>
            </a:r>
          </a:p>
          <a:p>
            <a:pPr algn="just"/>
            <a:r>
              <a:rPr lang="fr-FR" sz="2400" b="1" dirty="0">
                <a:latin typeface="Arial" panose="020B0604020202020204" pitchFamily="34" charset="0"/>
                <a:cs typeface="Arial" panose="020B0604020202020204" pitchFamily="34" charset="0"/>
              </a:rPr>
              <a:t> </a:t>
            </a:r>
            <a:endParaRPr lang="fr-FR" dirty="0">
              <a:latin typeface="Arial" panose="020B0604020202020204" pitchFamily="34" charset="0"/>
              <a:cs typeface="Arial" panose="020B0604020202020204" pitchFamily="34" charset="0"/>
            </a:endParaRPr>
          </a:p>
          <a:p>
            <a:pPr marL="1200150" lvl="2" indent="-285750" algn="just">
              <a:buFont typeface="Wingdings" panose="05000000000000000000" pitchFamily="2" charset="2"/>
              <a:buChar char="ü"/>
            </a:pPr>
            <a:r>
              <a:rPr lang="fr-FR" b="1" dirty="0">
                <a:latin typeface="Arial" panose="020B0604020202020204" pitchFamily="34" charset="0"/>
                <a:cs typeface="Arial" panose="020B0604020202020204" pitchFamily="34" charset="0"/>
              </a:rPr>
              <a:t>les évolutions technologiques : </a:t>
            </a:r>
          </a:p>
          <a:p>
            <a:pPr marL="1657350" lvl="3"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la numérisation des documents,</a:t>
            </a:r>
          </a:p>
          <a:p>
            <a:pPr marL="1657350" lvl="3"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les capacités de stockage,</a:t>
            </a:r>
          </a:p>
          <a:p>
            <a:pPr marL="1657350" lvl="3"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l’augmentation des vitesses de transmission,</a:t>
            </a:r>
          </a:p>
          <a:p>
            <a:pPr marL="1657350" lvl="3"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les intelligences artificielles (IA).</a:t>
            </a:r>
          </a:p>
          <a:p>
            <a:pPr lvl="2" algn="just"/>
            <a:endParaRPr lang="fr-FR" b="1" dirty="0">
              <a:latin typeface="Arial" panose="020B0604020202020204" pitchFamily="34" charset="0"/>
              <a:cs typeface="Arial" panose="020B0604020202020204" pitchFamily="34" charset="0"/>
            </a:endParaRPr>
          </a:p>
          <a:p>
            <a:pPr marL="1200150" lvl="2" indent="-285750" algn="just">
              <a:buFont typeface="Wingdings" panose="05000000000000000000" pitchFamily="2" charset="2"/>
              <a:buChar char="ü"/>
            </a:pPr>
            <a:r>
              <a:rPr lang="fr-FR" b="1" dirty="0">
                <a:latin typeface="Arial" panose="020B0604020202020204" pitchFamily="34" charset="0"/>
                <a:cs typeface="Arial" panose="020B0604020202020204" pitchFamily="34" charset="0"/>
              </a:rPr>
              <a:t>l'augmentation croissante :</a:t>
            </a:r>
          </a:p>
          <a:p>
            <a:pPr marL="1200150" lvl="2" indent="-285750" algn="just">
              <a:buFont typeface="Wingdings" panose="05000000000000000000" pitchFamily="2" charset="2"/>
              <a:buChar char="ü"/>
            </a:pPr>
            <a:endParaRPr lang="fr-FR" b="1" dirty="0">
              <a:latin typeface="Arial" panose="020B0604020202020204" pitchFamily="34" charset="0"/>
              <a:cs typeface="Arial" panose="020B0604020202020204" pitchFamily="34" charset="0"/>
            </a:endParaRPr>
          </a:p>
          <a:p>
            <a:pPr marL="1657350" lvl="3"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de la dimension des réseaux clients </a:t>
            </a:r>
          </a:p>
          <a:p>
            <a:pPr marL="1657350" lvl="3"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des phénomènes à la fois de concentration et d’interactions perméables entre sphères économiques privées et administrations d’Etat.</a:t>
            </a:r>
          </a:p>
        </p:txBody>
      </p:sp>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139952" y="5300504"/>
            <a:ext cx="1085182" cy="1012024"/>
          </a:xfrm>
          <a:prstGeom prst="rect">
            <a:avLst/>
          </a:prstGeom>
        </p:spPr>
      </p:pic>
      <p:sp>
        <p:nvSpPr>
          <p:cNvPr id="8" name="ZoneTexte 7">
            <a:extLst>
              <a:ext uri="{FF2B5EF4-FFF2-40B4-BE49-F238E27FC236}">
                <a16:creationId xmlns:a16="http://schemas.microsoft.com/office/drawing/2014/main" id="{3E84C832-F959-4DBE-828F-31EF40CEF168}"/>
              </a:ext>
            </a:extLst>
          </p:cNvPr>
          <p:cNvSpPr txBox="1"/>
          <p:nvPr/>
        </p:nvSpPr>
        <p:spPr>
          <a:xfrm>
            <a:off x="323528" y="258216"/>
            <a:ext cx="4535216"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Enjeux et perspectives  </a:t>
            </a:r>
          </a:p>
        </p:txBody>
      </p:sp>
    </p:spTree>
    <p:extLst>
      <p:ext uri="{BB962C8B-B14F-4D97-AF65-F5344CB8AC3E}">
        <p14:creationId xmlns:p14="http://schemas.microsoft.com/office/powerpoint/2010/main" val="3551977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Sous-titre 2"/>
          <p:cNvSpPr>
            <a:spLocks noGrp="1"/>
          </p:cNvSpPr>
          <p:nvPr>
            <p:ph type="subTitle" idx="1"/>
          </p:nvPr>
        </p:nvSpPr>
        <p:spPr>
          <a:xfrm>
            <a:off x="4355976" y="4365104"/>
            <a:ext cx="5544616"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Poids et évolution </a:t>
            </a:r>
          </a:p>
          <a:p>
            <a:r>
              <a:rPr lang="fr-FR" sz="2400" b="1" dirty="0">
                <a:solidFill>
                  <a:schemeClr val="bg1"/>
                </a:solidFill>
                <a:effectLst>
                  <a:outerShdw blurRad="38100" dist="38100" dir="2700000" algn="tl">
                    <a:srgbClr val="000000">
                      <a:alpha val="43137"/>
                    </a:srgbClr>
                  </a:outerShdw>
                </a:effectLst>
              </a:rPr>
              <a:t>de l’économie numérique</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514641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211960" y="5342666"/>
            <a:ext cx="1085182" cy="1012024"/>
          </a:xfrm>
          <a:prstGeom prst="rect">
            <a:avLst/>
          </a:prstGeom>
        </p:spPr>
      </p:pic>
      <p:sp>
        <p:nvSpPr>
          <p:cNvPr id="7" name="ZoneTexte 6">
            <a:extLst>
              <a:ext uri="{FF2B5EF4-FFF2-40B4-BE49-F238E27FC236}">
                <a16:creationId xmlns:a16="http://schemas.microsoft.com/office/drawing/2014/main" id="{330BE69C-EA45-4EC0-B22A-1695BB37AB1A}"/>
              </a:ext>
            </a:extLst>
          </p:cNvPr>
          <p:cNvSpPr txBox="1"/>
          <p:nvPr/>
        </p:nvSpPr>
        <p:spPr>
          <a:xfrm>
            <a:off x="323528" y="258216"/>
            <a:ext cx="81099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Poids et évolution de l’économie numérique</a:t>
            </a:r>
          </a:p>
        </p:txBody>
      </p:sp>
      <p:sp>
        <p:nvSpPr>
          <p:cNvPr id="11" name="ZoneTexte 10">
            <a:extLst>
              <a:ext uri="{FF2B5EF4-FFF2-40B4-BE49-F238E27FC236}">
                <a16:creationId xmlns:a16="http://schemas.microsoft.com/office/drawing/2014/main" id="{CEB36D6F-4244-4D08-B70A-9E4626BB0AC5}"/>
              </a:ext>
            </a:extLst>
          </p:cNvPr>
          <p:cNvSpPr txBox="1"/>
          <p:nvPr/>
        </p:nvSpPr>
        <p:spPr>
          <a:xfrm>
            <a:off x="4378484" y="5437184"/>
            <a:ext cx="147989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A5C249">
                    <a:lumMod val="50000"/>
                  </a:srgbClr>
                </a:solidFill>
                <a:effectLst/>
                <a:uLnTx/>
                <a:uFillTx/>
                <a:latin typeface="Arial" panose="020B0604020202020204" pitchFamily="34" charset="0"/>
                <a:ea typeface="+mn-ea"/>
                <a:cs typeface="Arial" panose="020B0604020202020204" pitchFamily="34" charset="0"/>
              </a:rPr>
              <a:t>207 milliards</a:t>
            </a:r>
          </a:p>
        </p:txBody>
      </p:sp>
      <p:sp>
        <p:nvSpPr>
          <p:cNvPr id="4" name="ZoneTexte 3">
            <a:extLst>
              <a:ext uri="{FF2B5EF4-FFF2-40B4-BE49-F238E27FC236}">
                <a16:creationId xmlns:a16="http://schemas.microsoft.com/office/drawing/2014/main" id="{C9E59F2A-064B-4C44-9D47-942EC1162D64}"/>
              </a:ext>
            </a:extLst>
          </p:cNvPr>
          <p:cNvSpPr txBox="1"/>
          <p:nvPr/>
        </p:nvSpPr>
        <p:spPr>
          <a:xfrm>
            <a:off x="323528" y="2616502"/>
            <a:ext cx="8424936" cy="2862322"/>
          </a:xfrm>
          <a:prstGeom prst="rect">
            <a:avLst/>
          </a:prstGeom>
          <a:noFill/>
        </p:spPr>
        <p:txBody>
          <a:bodyPr wrap="square" rtlCol="0">
            <a:spAutoFit/>
          </a:bodyPr>
          <a:lstStyle/>
          <a:p>
            <a:pPr algn="just"/>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just"/>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Parmi les 20 plus grandes entreprises du monde, par capitalisation boursière, les quatre premières entreprises mondiales  sont :</a:t>
            </a:r>
          </a:p>
          <a:p>
            <a:pPr lvl="4" algn="just"/>
            <a:endPar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828800" lvl="3" indent="-457200" algn="just">
              <a:buFont typeface="+mj-lt"/>
              <a:buAutoNum type="arabicPeriod"/>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Apple</a:t>
            </a:r>
          </a:p>
          <a:p>
            <a:pPr marL="1828800" lvl="3" indent="-457200" algn="just">
              <a:buFont typeface="+mj-lt"/>
              <a:buAutoNum type="arabicPeriod"/>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Alphabet Google</a:t>
            </a:r>
          </a:p>
          <a:p>
            <a:pPr marL="1828800" lvl="3" indent="-457200" algn="just">
              <a:buFont typeface="+mj-lt"/>
              <a:buAutoNum type="arabicPeriod"/>
            </a:pPr>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Microsoft </a:t>
            </a:r>
          </a:p>
          <a:p>
            <a:pPr marL="1828800" lvl="3" indent="-457200" algn="just">
              <a:buFont typeface="+mj-lt"/>
              <a:buAutoNum type="arabicPeriod"/>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Amazon.</a:t>
            </a:r>
          </a:p>
          <a:p>
            <a:pPr marL="1828800" lvl="3" indent="-457200" algn="just">
              <a:buFont typeface="+mj-lt"/>
              <a:buAutoNum type="arabicPeriod"/>
            </a:pPr>
            <a:endPar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F91B59AB-F668-4F3D-9B3A-BAE53CF362A1}"/>
              </a:ext>
            </a:extLst>
          </p:cNvPr>
          <p:cNvSpPr/>
          <p:nvPr/>
        </p:nvSpPr>
        <p:spPr>
          <a:xfrm>
            <a:off x="306894" y="1285769"/>
            <a:ext cx="8424937" cy="1200329"/>
          </a:xfrm>
          <a:prstGeom prst="rect">
            <a:avLst/>
          </a:prstGeom>
        </p:spPr>
        <p:txBody>
          <a:bodyPr wrap="square">
            <a:spAutoFit/>
          </a:bodyPr>
          <a:lstStyle/>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Sur les 10 entreprises les mieux valorisées de la planète, toutes sont américaines, et quatre sont des géants de la technologie</a:t>
            </a:r>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avec en tête Apple, suivi par Alphabet (ex-Google), et Microsoft qui trustent les trois premières places,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Facebook </a:t>
            </a:r>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 en 6</a:t>
            </a:r>
            <a:r>
              <a:rPr lang="fr-FR" baseline="30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position.</a:t>
            </a:r>
          </a:p>
        </p:txBody>
      </p:sp>
      <p:pic>
        <p:nvPicPr>
          <p:cNvPr id="1026" name="Picture 2" descr="Résultat de recherche d'images pour &quot;GAFA&quot;">
            <a:extLst>
              <a:ext uri="{FF2B5EF4-FFF2-40B4-BE49-F238E27FC236}">
                <a16:creationId xmlns:a16="http://schemas.microsoft.com/office/drawing/2014/main" id="{E663D07B-6355-4A80-962C-D0AA05A403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8430" y="4071638"/>
            <a:ext cx="2968578" cy="1365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337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139952" y="5300504"/>
            <a:ext cx="1085182" cy="1012024"/>
          </a:xfrm>
          <a:prstGeom prst="rect">
            <a:avLst/>
          </a:prstGeom>
        </p:spPr>
      </p:pic>
      <p:sp>
        <p:nvSpPr>
          <p:cNvPr id="3" name="Rectangle 2">
            <a:extLst>
              <a:ext uri="{FF2B5EF4-FFF2-40B4-BE49-F238E27FC236}">
                <a16:creationId xmlns:a16="http://schemas.microsoft.com/office/drawing/2014/main" id="{90AF9A3C-CE86-4A00-9E42-49A0C8EB90FB}"/>
              </a:ext>
            </a:extLst>
          </p:cNvPr>
          <p:cNvSpPr/>
          <p:nvPr/>
        </p:nvSpPr>
        <p:spPr>
          <a:xfrm>
            <a:off x="1262163" y="852728"/>
            <a:ext cx="6840760" cy="646331"/>
          </a:xfrm>
          <a:prstGeom prst="rect">
            <a:avLst/>
          </a:prstGeom>
        </p:spPr>
        <p:txBody>
          <a:bodyPr wrap="square">
            <a:spAutoFit/>
          </a:bodyPr>
          <a:lstStyle/>
          <a:p>
            <a:r>
              <a:rPr lang="fr-FR" dirty="0">
                <a:latin typeface="Arial" panose="020B0604020202020204" pitchFamily="34" charset="0"/>
                <a:cs typeface="Arial" panose="020B0604020202020204" pitchFamily="34" charset="0"/>
              </a:rPr>
              <a:t>40% de la population mondiale ont désormais accès à Internet,</a:t>
            </a:r>
            <a:r>
              <a:rPr lang="fr-FR" dirty="0">
                <a:solidFill>
                  <a:srgbClr val="242424"/>
                </a:solidFill>
                <a:latin typeface="Droid Sans"/>
              </a:rPr>
              <a:t> </a:t>
            </a:r>
            <a:r>
              <a:rPr lang="fr-FR" dirty="0">
                <a:latin typeface="Droid Sans"/>
              </a:rPr>
              <a:t>En France 81% des Français ont accès à Internet.</a:t>
            </a:r>
            <a:endParaRPr lang="fr-FR" dirty="0"/>
          </a:p>
        </p:txBody>
      </p:sp>
      <p:sp>
        <p:nvSpPr>
          <p:cNvPr id="7" name="ZoneTexte 6">
            <a:extLst>
              <a:ext uri="{FF2B5EF4-FFF2-40B4-BE49-F238E27FC236}">
                <a16:creationId xmlns:a16="http://schemas.microsoft.com/office/drawing/2014/main" id="{330BE69C-EA45-4EC0-B22A-1695BB37AB1A}"/>
              </a:ext>
            </a:extLst>
          </p:cNvPr>
          <p:cNvSpPr txBox="1"/>
          <p:nvPr/>
        </p:nvSpPr>
        <p:spPr>
          <a:xfrm>
            <a:off x="323528" y="258216"/>
            <a:ext cx="8109912"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Poids et évolution de l’économie numérique</a:t>
            </a:r>
          </a:p>
        </p:txBody>
      </p:sp>
      <p:sp>
        <p:nvSpPr>
          <p:cNvPr id="8" name="Rectangle 7">
            <a:extLst>
              <a:ext uri="{FF2B5EF4-FFF2-40B4-BE49-F238E27FC236}">
                <a16:creationId xmlns:a16="http://schemas.microsoft.com/office/drawing/2014/main" id="{4A73B9DE-C1DB-4F27-A70C-337F74C2F12E}"/>
              </a:ext>
            </a:extLst>
          </p:cNvPr>
          <p:cNvSpPr/>
          <p:nvPr/>
        </p:nvSpPr>
        <p:spPr>
          <a:xfrm>
            <a:off x="1272556" y="1728250"/>
            <a:ext cx="6830367" cy="646331"/>
          </a:xfrm>
          <a:prstGeom prst="rect">
            <a:avLst/>
          </a:prstGeom>
        </p:spPr>
        <p:txBody>
          <a:bodyPr wrap="square">
            <a:spAutoFit/>
          </a:bodyPr>
          <a:lstStyle/>
          <a:p>
            <a:r>
              <a:rPr lang="fr-FR" dirty="0">
                <a:latin typeface="Arial" panose="020B0604020202020204" pitchFamily="34" charset="0"/>
                <a:cs typeface="Arial" panose="020B0604020202020204" pitchFamily="34" charset="0"/>
              </a:rPr>
              <a:t>Nous pouvons appréhender l'impact du numérique sur l'économie mondiale à travers plusieurs phénomènes-clés.  </a:t>
            </a:r>
          </a:p>
        </p:txBody>
      </p:sp>
      <p:pic>
        <p:nvPicPr>
          <p:cNvPr id="9" name="Image 8">
            <a:extLst>
              <a:ext uri="{FF2B5EF4-FFF2-40B4-BE49-F238E27FC236}">
                <a16:creationId xmlns:a16="http://schemas.microsoft.com/office/drawing/2014/main" id="{A3192329-7AB5-4BDF-932C-163F4219C0F8}"/>
              </a:ext>
            </a:extLst>
          </p:cNvPr>
          <p:cNvPicPr>
            <a:picLocks noChangeAspect="1"/>
          </p:cNvPicPr>
          <p:nvPr/>
        </p:nvPicPr>
        <p:blipFill>
          <a:blip r:embed="rId5"/>
          <a:stretch>
            <a:fillRect/>
          </a:stretch>
        </p:blipFill>
        <p:spPr>
          <a:xfrm>
            <a:off x="1403648" y="2492896"/>
            <a:ext cx="7241147" cy="4309168"/>
          </a:xfrm>
          <a:prstGeom prst="rect">
            <a:avLst/>
          </a:prstGeom>
        </p:spPr>
      </p:pic>
      <p:sp>
        <p:nvSpPr>
          <p:cNvPr id="10" name="ZoneTexte 9">
            <a:extLst>
              <a:ext uri="{FF2B5EF4-FFF2-40B4-BE49-F238E27FC236}">
                <a16:creationId xmlns:a16="http://schemas.microsoft.com/office/drawing/2014/main" id="{E99CAB4A-E59B-4D39-B8AD-126393E9E6C1}"/>
              </a:ext>
            </a:extLst>
          </p:cNvPr>
          <p:cNvSpPr txBox="1"/>
          <p:nvPr/>
        </p:nvSpPr>
        <p:spPr>
          <a:xfrm>
            <a:off x="6687151" y="4647480"/>
            <a:ext cx="1415772" cy="369332"/>
          </a:xfrm>
          <a:prstGeom prst="rect">
            <a:avLst/>
          </a:prstGeom>
          <a:noFill/>
        </p:spPr>
        <p:txBody>
          <a:bodyPr wrap="none" rtlCol="0">
            <a:spAutoFit/>
          </a:bodyPr>
          <a:lstStyle/>
          <a:p>
            <a:r>
              <a:rPr lang="fr-FR" dirty="0">
                <a:solidFill>
                  <a:schemeClr val="accent6">
                    <a:lumMod val="50000"/>
                  </a:schemeClr>
                </a:solidFill>
                <a:latin typeface="Arial" panose="020B0604020202020204" pitchFamily="34" charset="0"/>
                <a:cs typeface="Arial" panose="020B0604020202020204" pitchFamily="34" charset="0"/>
              </a:rPr>
              <a:t>4,2 milliards</a:t>
            </a:r>
          </a:p>
        </p:txBody>
      </p:sp>
      <p:sp>
        <p:nvSpPr>
          <p:cNvPr id="11" name="ZoneTexte 10">
            <a:extLst>
              <a:ext uri="{FF2B5EF4-FFF2-40B4-BE49-F238E27FC236}">
                <a16:creationId xmlns:a16="http://schemas.microsoft.com/office/drawing/2014/main" id="{CEB36D6F-4244-4D08-B70A-9E4626BB0AC5}"/>
              </a:ext>
            </a:extLst>
          </p:cNvPr>
          <p:cNvSpPr txBox="1"/>
          <p:nvPr/>
        </p:nvSpPr>
        <p:spPr>
          <a:xfrm>
            <a:off x="4378484" y="5437184"/>
            <a:ext cx="1479892" cy="369332"/>
          </a:xfrm>
          <a:prstGeom prst="rect">
            <a:avLst/>
          </a:prstGeom>
          <a:noFill/>
        </p:spPr>
        <p:txBody>
          <a:bodyPr wrap="none" rtlCol="0">
            <a:spAutoFit/>
          </a:bodyPr>
          <a:lstStyle/>
          <a:p>
            <a:r>
              <a:rPr lang="fr-FR" dirty="0">
                <a:solidFill>
                  <a:schemeClr val="accent6">
                    <a:lumMod val="50000"/>
                  </a:schemeClr>
                </a:solidFill>
                <a:latin typeface="Arial" panose="020B0604020202020204" pitchFamily="34" charset="0"/>
                <a:cs typeface="Arial" panose="020B0604020202020204" pitchFamily="34" charset="0"/>
              </a:rPr>
              <a:t>207 milliards</a:t>
            </a:r>
          </a:p>
        </p:txBody>
      </p:sp>
      <p:sp>
        <p:nvSpPr>
          <p:cNvPr id="12" name="ZoneTexte 11">
            <a:extLst>
              <a:ext uri="{FF2B5EF4-FFF2-40B4-BE49-F238E27FC236}">
                <a16:creationId xmlns:a16="http://schemas.microsoft.com/office/drawing/2014/main" id="{67BA3A0D-B31B-4E22-8E69-78F89E2CA396}"/>
              </a:ext>
            </a:extLst>
          </p:cNvPr>
          <p:cNvSpPr txBox="1"/>
          <p:nvPr/>
        </p:nvSpPr>
        <p:spPr>
          <a:xfrm>
            <a:off x="1491911" y="4537489"/>
            <a:ext cx="1415772" cy="369332"/>
          </a:xfrm>
          <a:prstGeom prst="rect">
            <a:avLst/>
          </a:prstGeom>
          <a:noFill/>
        </p:spPr>
        <p:txBody>
          <a:bodyPr wrap="none" rtlCol="0">
            <a:spAutoFit/>
          </a:bodyPr>
          <a:lstStyle/>
          <a:p>
            <a:r>
              <a:rPr lang="fr-FR" dirty="0">
                <a:solidFill>
                  <a:schemeClr val="accent6">
                    <a:lumMod val="50000"/>
                  </a:schemeClr>
                </a:solidFill>
                <a:latin typeface="Arial" panose="020B0604020202020204" pitchFamily="34" charset="0"/>
                <a:cs typeface="Arial" panose="020B0604020202020204" pitchFamily="34" charset="0"/>
              </a:rPr>
              <a:t>8,8 milliards</a:t>
            </a:r>
          </a:p>
        </p:txBody>
      </p:sp>
    </p:spTree>
    <p:extLst>
      <p:ext uri="{BB962C8B-B14F-4D97-AF65-F5344CB8AC3E}">
        <p14:creationId xmlns:p14="http://schemas.microsoft.com/office/powerpoint/2010/main" val="2804164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139952" y="5300504"/>
            <a:ext cx="1085182" cy="1012024"/>
          </a:xfrm>
          <a:prstGeom prst="rect">
            <a:avLst/>
          </a:prstGeom>
        </p:spPr>
      </p:pic>
      <p:sp>
        <p:nvSpPr>
          <p:cNvPr id="3" name="Rectangle 2">
            <a:extLst>
              <a:ext uri="{FF2B5EF4-FFF2-40B4-BE49-F238E27FC236}">
                <a16:creationId xmlns:a16="http://schemas.microsoft.com/office/drawing/2014/main" id="{F4777D61-0F74-46A1-BE33-59F401D228CB}"/>
              </a:ext>
            </a:extLst>
          </p:cNvPr>
          <p:cNvSpPr/>
          <p:nvPr/>
        </p:nvSpPr>
        <p:spPr>
          <a:xfrm>
            <a:off x="323528" y="855819"/>
            <a:ext cx="8352928" cy="1015663"/>
          </a:xfrm>
          <a:prstGeom prst="rect">
            <a:avLst/>
          </a:prstGeom>
        </p:spPr>
        <p:txBody>
          <a:bodyPr wrap="square">
            <a:spAutoFit/>
          </a:bodyPr>
          <a:lstStyle/>
          <a:p>
            <a:pPr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mobile s'est développé plus de deux fois plus vite qu'Internet depuis dix ans </a:t>
            </a:r>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En 2015, 88% de la population mondiale possédait un téléphone mobile, contre 22% en 2005.</a:t>
            </a:r>
          </a:p>
        </p:txBody>
      </p:sp>
      <p:pic>
        <p:nvPicPr>
          <p:cNvPr id="1026" name="Picture 2" descr="graph3">
            <a:extLst>
              <a:ext uri="{FF2B5EF4-FFF2-40B4-BE49-F238E27FC236}">
                <a16:creationId xmlns:a16="http://schemas.microsoft.com/office/drawing/2014/main" id="{09A54412-7825-47F7-92A6-81D0D76B940C}"/>
              </a:ext>
            </a:extLst>
          </p:cNvPr>
          <p:cNvPicPr>
            <a:picLocks noChangeAspect="1" noChangeArrowheads="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1835696" y="1988546"/>
            <a:ext cx="5732153" cy="4837937"/>
          </a:xfrm>
          <a:prstGeom prst="rect">
            <a:avLst/>
          </a:prstGeom>
          <a:noFill/>
          <a:extLst>
            <a:ext uri="{909E8E84-426E-40DD-AFC4-6F175D3DCCD1}">
              <a14:hiddenFill xmlns:a14="http://schemas.microsoft.com/office/drawing/2010/main">
                <a:solidFill>
                  <a:srgbClr val="FFFFFF"/>
                </a:solidFill>
              </a14:hiddenFill>
            </a:ext>
          </a:extLst>
        </p:spPr>
      </p:pic>
      <p:sp>
        <p:nvSpPr>
          <p:cNvPr id="7" name="Flèche : bas 6">
            <a:extLst>
              <a:ext uri="{FF2B5EF4-FFF2-40B4-BE49-F238E27FC236}">
                <a16:creationId xmlns:a16="http://schemas.microsoft.com/office/drawing/2014/main" id="{88413F87-1F15-41DA-98F6-4405448E4F70}"/>
              </a:ext>
            </a:extLst>
          </p:cNvPr>
          <p:cNvSpPr/>
          <p:nvPr/>
        </p:nvSpPr>
        <p:spPr>
          <a:xfrm>
            <a:off x="5004048" y="3717032"/>
            <a:ext cx="654490" cy="898585"/>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03470303-7537-4265-BE16-16EC008BD80B}"/>
              </a:ext>
            </a:extLst>
          </p:cNvPr>
          <p:cNvSpPr txBox="1"/>
          <p:nvPr/>
        </p:nvSpPr>
        <p:spPr>
          <a:xfrm>
            <a:off x="4139952" y="3138692"/>
            <a:ext cx="3384376" cy="646331"/>
          </a:xfrm>
          <a:prstGeom prst="rect">
            <a:avLst/>
          </a:prstGeom>
          <a:noFill/>
        </p:spPr>
        <p:txBody>
          <a:bodyPr wrap="square" rtlCol="0">
            <a:spAutoFit/>
          </a:bodyPr>
          <a:lstStyle/>
          <a:p>
            <a:r>
              <a:rPr lang="fr-FR" dirty="0">
                <a:solidFill>
                  <a:schemeClr val="accent6">
                    <a:lumMod val="50000"/>
                  </a:schemeClr>
                </a:solidFill>
                <a:latin typeface="Arial" panose="020B0604020202020204" pitchFamily="34" charset="0"/>
                <a:cs typeface="Arial" panose="020B0604020202020204" pitchFamily="34" charset="0"/>
              </a:rPr>
              <a:t>Progression fulgurante du téléphone portable</a:t>
            </a:r>
          </a:p>
        </p:txBody>
      </p:sp>
      <p:sp>
        <p:nvSpPr>
          <p:cNvPr id="10" name="ZoneTexte 9">
            <a:extLst>
              <a:ext uri="{FF2B5EF4-FFF2-40B4-BE49-F238E27FC236}">
                <a16:creationId xmlns:a16="http://schemas.microsoft.com/office/drawing/2014/main" id="{18BFDB13-BE38-4E3A-AFC9-707502E08E19}"/>
              </a:ext>
            </a:extLst>
          </p:cNvPr>
          <p:cNvSpPr txBox="1"/>
          <p:nvPr/>
        </p:nvSpPr>
        <p:spPr>
          <a:xfrm>
            <a:off x="323528" y="136561"/>
            <a:ext cx="8109912"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Poids et évolution de l’économie numérique</a:t>
            </a:r>
          </a:p>
        </p:txBody>
      </p:sp>
    </p:spTree>
    <p:extLst>
      <p:ext uri="{BB962C8B-B14F-4D97-AF65-F5344CB8AC3E}">
        <p14:creationId xmlns:p14="http://schemas.microsoft.com/office/powerpoint/2010/main" val="871654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139952" y="5300504"/>
            <a:ext cx="1085182" cy="1012024"/>
          </a:xfrm>
          <a:prstGeom prst="rect">
            <a:avLst/>
          </a:prstGeom>
        </p:spPr>
      </p:pic>
      <p:sp>
        <p:nvSpPr>
          <p:cNvPr id="7" name="ZoneTexte 6">
            <a:extLst>
              <a:ext uri="{FF2B5EF4-FFF2-40B4-BE49-F238E27FC236}">
                <a16:creationId xmlns:a16="http://schemas.microsoft.com/office/drawing/2014/main" id="{9777D321-2D71-41A9-823C-52A020A6BC0B}"/>
              </a:ext>
            </a:extLst>
          </p:cNvPr>
          <p:cNvSpPr txBox="1"/>
          <p:nvPr/>
        </p:nvSpPr>
        <p:spPr>
          <a:xfrm>
            <a:off x="323528" y="258216"/>
            <a:ext cx="8109912"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Poids et évolution de l’économie numérique</a:t>
            </a:r>
          </a:p>
        </p:txBody>
      </p:sp>
      <p:sp>
        <p:nvSpPr>
          <p:cNvPr id="3" name="Rectangle 2">
            <a:extLst>
              <a:ext uri="{FF2B5EF4-FFF2-40B4-BE49-F238E27FC236}">
                <a16:creationId xmlns:a16="http://schemas.microsoft.com/office/drawing/2014/main" id="{6ADB030A-1EB9-4C46-882D-F1EB35F16EE4}"/>
              </a:ext>
            </a:extLst>
          </p:cNvPr>
          <p:cNvSpPr/>
          <p:nvPr/>
        </p:nvSpPr>
        <p:spPr>
          <a:xfrm>
            <a:off x="331936" y="1040422"/>
            <a:ext cx="8321009" cy="2554545"/>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En France, la part des postes dits «routiniers» (c’est-à-dire avec une majorité de tâches répétitives) a diminué de 2,5 points de pourcentage ces dix dernières années, une progression similaire relevée en Allemagne sur la même période. Cette automatisation des processus a progressivement éliminé les tâches «routinières,» au profit de tâches à forte valeur ajoutée (qui nécessitent des compétences interpersonnelles), ou bien de tâches plus artisanales qui nécessitent l'intervention d'un homme</a:t>
            </a:r>
            <a:r>
              <a:rPr lang="fr-FR" dirty="0"/>
              <a:t>. </a:t>
            </a:r>
          </a:p>
        </p:txBody>
      </p:sp>
      <p:pic>
        <p:nvPicPr>
          <p:cNvPr id="2050" name="Picture 2" descr="polarisation-emplois">
            <a:extLst>
              <a:ext uri="{FF2B5EF4-FFF2-40B4-BE49-F238E27FC236}">
                <a16:creationId xmlns:a16="http://schemas.microsoft.com/office/drawing/2014/main" id="{E34F1F8B-A7ED-4F4C-B7CA-EF7753BE73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0349"/>
          <a:stretch/>
        </p:blipFill>
        <p:spPr bwMode="auto">
          <a:xfrm>
            <a:off x="2129509" y="3594967"/>
            <a:ext cx="6191250" cy="313139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28048C89-DEB4-43AE-B288-7FAB06AAAA51}"/>
              </a:ext>
            </a:extLst>
          </p:cNvPr>
          <p:cNvPicPr>
            <a:picLocks noChangeAspect="1"/>
          </p:cNvPicPr>
          <p:nvPr/>
        </p:nvPicPr>
        <p:blipFill>
          <a:blip r:embed="rId6"/>
          <a:stretch>
            <a:fillRect/>
          </a:stretch>
        </p:blipFill>
        <p:spPr>
          <a:xfrm>
            <a:off x="3078882" y="4221088"/>
            <a:ext cx="876388" cy="1035731"/>
          </a:xfrm>
          <a:prstGeom prst="rect">
            <a:avLst/>
          </a:prstGeom>
        </p:spPr>
      </p:pic>
    </p:spTree>
    <p:extLst>
      <p:ext uri="{BB962C8B-B14F-4D97-AF65-F5344CB8AC3E}">
        <p14:creationId xmlns:p14="http://schemas.microsoft.com/office/powerpoint/2010/main" val="4135071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139952" y="5300504"/>
            <a:ext cx="1085182" cy="1012024"/>
          </a:xfrm>
          <a:prstGeom prst="rect">
            <a:avLst/>
          </a:prstGeom>
        </p:spPr>
      </p:pic>
      <p:sp>
        <p:nvSpPr>
          <p:cNvPr id="7" name="ZoneTexte 6">
            <a:extLst>
              <a:ext uri="{FF2B5EF4-FFF2-40B4-BE49-F238E27FC236}">
                <a16:creationId xmlns:a16="http://schemas.microsoft.com/office/drawing/2014/main" id="{9777D321-2D71-41A9-823C-52A020A6BC0B}"/>
              </a:ext>
            </a:extLst>
          </p:cNvPr>
          <p:cNvSpPr txBox="1"/>
          <p:nvPr/>
        </p:nvSpPr>
        <p:spPr>
          <a:xfrm>
            <a:off x="323528" y="258216"/>
            <a:ext cx="8109912"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Poids et évolution de l’économie numérique</a:t>
            </a:r>
          </a:p>
        </p:txBody>
      </p:sp>
      <p:sp>
        <p:nvSpPr>
          <p:cNvPr id="3" name="Rectangle 2">
            <a:extLst>
              <a:ext uri="{FF2B5EF4-FFF2-40B4-BE49-F238E27FC236}">
                <a16:creationId xmlns:a16="http://schemas.microsoft.com/office/drawing/2014/main" id="{6ADB030A-1EB9-4C46-882D-F1EB35F16EE4}"/>
              </a:ext>
            </a:extLst>
          </p:cNvPr>
          <p:cNvSpPr/>
          <p:nvPr/>
        </p:nvSpPr>
        <p:spPr>
          <a:xfrm>
            <a:off x="331936" y="1040422"/>
            <a:ext cx="8321009" cy="400110"/>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 </a:t>
            </a:r>
            <a:r>
              <a:rPr lang="fr-FR" dirty="0"/>
              <a:t>. </a:t>
            </a:r>
          </a:p>
        </p:txBody>
      </p:sp>
      <p:sp>
        <p:nvSpPr>
          <p:cNvPr id="4" name="Rectangle 3">
            <a:extLst>
              <a:ext uri="{FF2B5EF4-FFF2-40B4-BE49-F238E27FC236}">
                <a16:creationId xmlns:a16="http://schemas.microsoft.com/office/drawing/2014/main" id="{A32E63B2-1470-4A46-8B9C-CD3C90682288}"/>
              </a:ext>
            </a:extLst>
          </p:cNvPr>
          <p:cNvSpPr/>
          <p:nvPr/>
        </p:nvSpPr>
        <p:spPr>
          <a:xfrm>
            <a:off x="3341423" y="2926581"/>
            <a:ext cx="5408632" cy="1631216"/>
          </a:xfrm>
          <a:prstGeom prst="rect">
            <a:avLst/>
          </a:prstGeom>
        </p:spPr>
        <p:txBody>
          <a:bodyPr wrap="square">
            <a:spAutoFit/>
          </a:bodyPr>
          <a:lstStyle/>
          <a:p>
            <a:pPr algn="just"/>
            <a:r>
              <a:rPr lang="fr-FR" sz="2000" b="1" dirty="0">
                <a:latin typeface="Arial" panose="020B0604020202020204" pitchFamily="34" charset="0"/>
                <a:cs typeface="Arial" panose="020B0604020202020204" pitchFamily="34" charset="0"/>
              </a:rPr>
              <a:t>25% des entreprises qui ont investi dans une technologie numérique ont accompagné cet investissement d'une réorganisation en interne,</a:t>
            </a:r>
            <a:r>
              <a:rPr lang="fr-FR" sz="2000" dirty="0">
                <a:latin typeface="Arial" panose="020B0604020202020204" pitchFamily="34" charset="0"/>
                <a:cs typeface="Arial" panose="020B0604020202020204" pitchFamily="34" charset="0"/>
              </a:rPr>
              <a:t> modifiant la structure verticale de l’entreprise. </a:t>
            </a:r>
            <a:endParaRPr lang="fr-FR" sz="2000" dirty="0"/>
          </a:p>
        </p:txBody>
      </p:sp>
      <p:sp>
        <p:nvSpPr>
          <p:cNvPr id="8" name="ZoneTexte 7">
            <a:extLst>
              <a:ext uri="{FF2B5EF4-FFF2-40B4-BE49-F238E27FC236}">
                <a16:creationId xmlns:a16="http://schemas.microsoft.com/office/drawing/2014/main" id="{840FB143-2613-4FC8-A471-10C0C760F467}"/>
              </a:ext>
            </a:extLst>
          </p:cNvPr>
          <p:cNvSpPr txBox="1"/>
          <p:nvPr/>
        </p:nvSpPr>
        <p:spPr>
          <a:xfrm>
            <a:off x="107504" y="1467030"/>
            <a:ext cx="8928992" cy="1015663"/>
          </a:xfrm>
          <a:prstGeom prst="rect">
            <a:avLst/>
          </a:prstGeom>
          <a:noFill/>
        </p:spPr>
        <p:txBody>
          <a:bodyPr wrap="square" rtlCol="0">
            <a:spAutoFit/>
          </a:bodyPr>
          <a:lstStyle/>
          <a:p>
            <a:pPr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monde numérique fait entrer l’industrie des biens et des  services dans un processus de transformation radicale des modes d’organisation et de gestion, de management.</a:t>
            </a:r>
          </a:p>
        </p:txBody>
      </p:sp>
      <p:pic>
        <p:nvPicPr>
          <p:cNvPr id="2050" name="Picture 2" descr="Résultat de recherche d'images pour &quot;Numérique réorganisation interne&quot;">
            <a:extLst>
              <a:ext uri="{FF2B5EF4-FFF2-40B4-BE49-F238E27FC236}">
                <a16:creationId xmlns:a16="http://schemas.microsoft.com/office/drawing/2014/main" id="{082C2D7C-5814-4526-822D-B1EE9BA59F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95" y="2174916"/>
            <a:ext cx="2750537" cy="2755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360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 name="Sous-titre 2"/>
          <p:cNvSpPr>
            <a:spLocks noGrp="1"/>
          </p:cNvSpPr>
          <p:nvPr>
            <p:ph type="subTitle" idx="1"/>
          </p:nvPr>
        </p:nvSpPr>
        <p:spPr>
          <a:xfrm>
            <a:off x="4355976" y="4365104"/>
            <a:ext cx="5544616" cy="1752600"/>
          </a:xfrm>
        </p:spPr>
        <p:txBody>
          <a:bodyPr>
            <a:noAutofit/>
          </a:bodyPr>
          <a:lstStyle/>
          <a:p>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big data</a:t>
            </a:r>
          </a:p>
        </p:txBody>
      </p:sp>
      <p:sp>
        <p:nvSpPr>
          <p:cNvPr id="9" name="Titre 1">
            <a:extLst>
              <a:ext uri="{FF2B5EF4-FFF2-40B4-BE49-F238E27FC236}">
                <a16:creationId xmlns:a16="http://schemas.microsoft.com/office/drawing/2014/main" id="{8E621386-1C2A-4E53-BCC8-5FD7B710386B}"/>
              </a:ext>
            </a:extLst>
          </p:cNvPr>
          <p:cNvSpPr txBox="1">
            <a:spLocks/>
          </p:cNvSpPr>
          <p:nvPr/>
        </p:nvSpPr>
        <p:spPr>
          <a:xfrm>
            <a:off x="-1188640" y="116632"/>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L’économie numérique</a:t>
            </a:r>
            <a:endParaRPr kumimoji="0" lang="fr-FR" sz="4400" b="0"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Calibri"/>
              <a:ea typeface="+mj-ea"/>
              <a:cs typeface="+mj-cs"/>
            </a:endParaRPr>
          </a:p>
        </p:txBody>
      </p:sp>
    </p:spTree>
    <p:extLst>
      <p:ext uri="{BB962C8B-B14F-4D97-AF65-F5344CB8AC3E}">
        <p14:creationId xmlns:p14="http://schemas.microsoft.com/office/powerpoint/2010/main" val="3969204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139952" y="5300504"/>
            <a:ext cx="1085182" cy="1012024"/>
          </a:xfrm>
          <a:prstGeom prst="rect">
            <a:avLst/>
          </a:prstGeom>
        </p:spPr>
      </p:pic>
      <p:sp>
        <p:nvSpPr>
          <p:cNvPr id="7" name="ZoneTexte 6">
            <a:extLst>
              <a:ext uri="{FF2B5EF4-FFF2-40B4-BE49-F238E27FC236}">
                <a16:creationId xmlns:a16="http://schemas.microsoft.com/office/drawing/2014/main" id="{9777D321-2D71-41A9-823C-52A020A6BC0B}"/>
              </a:ext>
            </a:extLst>
          </p:cNvPr>
          <p:cNvSpPr txBox="1"/>
          <p:nvPr/>
        </p:nvSpPr>
        <p:spPr>
          <a:xfrm>
            <a:off x="107504" y="34617"/>
            <a:ext cx="2416046"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big data</a:t>
            </a:r>
          </a:p>
        </p:txBody>
      </p:sp>
      <p:sp>
        <p:nvSpPr>
          <p:cNvPr id="3" name="Rectangle 2">
            <a:extLst>
              <a:ext uri="{FF2B5EF4-FFF2-40B4-BE49-F238E27FC236}">
                <a16:creationId xmlns:a16="http://schemas.microsoft.com/office/drawing/2014/main" id="{6ADB030A-1EB9-4C46-882D-F1EB35F16EE4}"/>
              </a:ext>
            </a:extLst>
          </p:cNvPr>
          <p:cNvSpPr/>
          <p:nvPr/>
        </p:nvSpPr>
        <p:spPr>
          <a:xfrm>
            <a:off x="331936" y="1040422"/>
            <a:ext cx="8321009" cy="400110"/>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 </a:t>
            </a:r>
            <a:r>
              <a:rPr lang="fr-FR" dirty="0"/>
              <a:t>. </a:t>
            </a:r>
          </a:p>
        </p:txBody>
      </p:sp>
      <p:sp>
        <p:nvSpPr>
          <p:cNvPr id="4" name="Rectangle 3">
            <a:extLst>
              <a:ext uri="{FF2B5EF4-FFF2-40B4-BE49-F238E27FC236}">
                <a16:creationId xmlns:a16="http://schemas.microsoft.com/office/drawing/2014/main" id="{37CAC31D-38A2-429E-A05F-95922AC23AC2}"/>
              </a:ext>
            </a:extLst>
          </p:cNvPr>
          <p:cNvSpPr/>
          <p:nvPr/>
        </p:nvSpPr>
        <p:spPr>
          <a:xfrm>
            <a:off x="2739574" y="2131737"/>
            <a:ext cx="6152906" cy="2862322"/>
          </a:xfrm>
          <a:prstGeom prst="rect">
            <a:avLst/>
          </a:prstGeom>
        </p:spPr>
        <p:txBody>
          <a:bodyPr wrap="square">
            <a:spAutoFit/>
          </a:bodyPr>
          <a:lstStyle/>
          <a:p>
            <a:pPr algn="just"/>
            <a:r>
              <a:rPr lang="fr-FR" dirty="0">
                <a:latin typeface="Arial" panose="020B0604020202020204" pitchFamily="34" charset="0"/>
                <a:cs typeface="Arial" panose="020B0604020202020204" pitchFamily="34" charset="0"/>
              </a:rPr>
              <a:t>Le monde numérique génère des problématiques nouvelles, typiques parce que nous sommes face à de nouveaux géants mondiaux (Google, Facebook, Apple, Amazon...). </a:t>
            </a:r>
          </a:p>
          <a:p>
            <a:pPr algn="just"/>
            <a:endParaRPr lang="fr-FR" dirty="0">
              <a:latin typeface="Arial" panose="020B0604020202020204" pitchFamily="34" charset="0"/>
              <a:cs typeface="Arial" panose="020B0604020202020204" pitchFamily="34" charset="0"/>
            </a:endParaRPr>
          </a:p>
          <a:p>
            <a:pPr algn="just"/>
            <a:r>
              <a:rPr lang="fr-FR" b="1" dirty="0">
                <a:latin typeface="Arial" panose="020B0604020202020204" pitchFamily="34" charset="0"/>
                <a:cs typeface="Arial" panose="020B0604020202020204" pitchFamily="34" charset="0"/>
              </a:rPr>
              <a:t>La maîtrise liée à la gestion des data </a:t>
            </a:r>
            <a:r>
              <a:rPr lang="fr-FR" dirty="0">
                <a:latin typeface="Arial" panose="020B0604020202020204" pitchFamily="34" charset="0"/>
                <a:cs typeface="Arial" panose="020B0604020202020204" pitchFamily="34" charset="0"/>
              </a:rPr>
              <a:t>(</a:t>
            </a:r>
            <a:r>
              <a:rPr lang="fr-F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données sur nos usages, nos opinions, nos humeurs</a:t>
            </a:r>
            <a:r>
              <a:rPr lang="fr-FR" dirty="0">
                <a:latin typeface="Arial" panose="020B0604020202020204" pitchFamily="34" charset="0"/>
                <a:cs typeface="Arial" panose="020B0604020202020204" pitchFamily="34" charset="0"/>
              </a:rPr>
              <a:t>) leur confère à ce jour la détention de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données sociales et comportementales</a:t>
            </a:r>
            <a:r>
              <a:rPr lang="fr-FR" dirty="0">
                <a:latin typeface="Arial" panose="020B0604020202020204" pitchFamily="34" charset="0"/>
                <a:cs typeface="Arial" panose="020B0604020202020204" pitchFamily="34" charset="0"/>
              </a:rPr>
              <a:t>, touchant à nos pratiques, usages, représentations, croyances, convictions, sans équivalent dans le monde. </a:t>
            </a:r>
          </a:p>
        </p:txBody>
      </p:sp>
      <p:sp>
        <p:nvSpPr>
          <p:cNvPr id="8" name="Rectangle 7">
            <a:extLst>
              <a:ext uri="{FF2B5EF4-FFF2-40B4-BE49-F238E27FC236}">
                <a16:creationId xmlns:a16="http://schemas.microsoft.com/office/drawing/2014/main" id="{B91158E1-B8BE-4271-A0FD-099CD52724EC}"/>
              </a:ext>
            </a:extLst>
          </p:cNvPr>
          <p:cNvSpPr/>
          <p:nvPr/>
        </p:nvSpPr>
        <p:spPr>
          <a:xfrm>
            <a:off x="2739574" y="783137"/>
            <a:ext cx="6296922" cy="1200329"/>
          </a:xfrm>
          <a:prstGeom prst="rect">
            <a:avLst/>
          </a:prstGeom>
        </p:spPr>
        <p:txBody>
          <a:bodyPr wrap="square">
            <a:spAutoFit/>
          </a:bodyPr>
          <a:lstStyle/>
          <a:p>
            <a:pPr algn="just"/>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géants du numérique ont une parfaite maîtrise des algorithmes et des données clients ou usagers. </a:t>
            </a:r>
          </a:p>
        </p:txBody>
      </p:sp>
      <p:pic>
        <p:nvPicPr>
          <p:cNvPr id="2050" name="Picture 2" descr="Résultat de recherche d'images pour &quot;big brother&quot;">
            <a:extLst>
              <a:ext uri="{FF2B5EF4-FFF2-40B4-BE49-F238E27FC236}">
                <a16:creationId xmlns:a16="http://schemas.microsoft.com/office/drawing/2014/main" id="{299AF7A1-BDB8-4482-804C-2EB4639DEC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473" y="1309467"/>
            <a:ext cx="2493170" cy="3559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901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4"/>
          <a:stretch>
            <a:fillRect/>
          </a:stretch>
        </p:blipFill>
        <p:spPr>
          <a:xfrm>
            <a:off x="4139952" y="5300504"/>
            <a:ext cx="1085182" cy="1012024"/>
          </a:xfrm>
          <a:prstGeom prst="rect">
            <a:avLst/>
          </a:prstGeom>
        </p:spPr>
      </p:pic>
      <p:sp>
        <p:nvSpPr>
          <p:cNvPr id="7" name="ZoneTexte 6">
            <a:extLst>
              <a:ext uri="{FF2B5EF4-FFF2-40B4-BE49-F238E27FC236}">
                <a16:creationId xmlns:a16="http://schemas.microsoft.com/office/drawing/2014/main" id="{9777D321-2D71-41A9-823C-52A020A6BC0B}"/>
              </a:ext>
            </a:extLst>
          </p:cNvPr>
          <p:cNvSpPr txBox="1"/>
          <p:nvPr/>
        </p:nvSpPr>
        <p:spPr>
          <a:xfrm>
            <a:off x="323528" y="258216"/>
            <a:ext cx="2416046"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big data</a:t>
            </a:r>
          </a:p>
        </p:txBody>
      </p:sp>
      <p:sp>
        <p:nvSpPr>
          <p:cNvPr id="3" name="Rectangle 2">
            <a:extLst>
              <a:ext uri="{FF2B5EF4-FFF2-40B4-BE49-F238E27FC236}">
                <a16:creationId xmlns:a16="http://schemas.microsoft.com/office/drawing/2014/main" id="{6ADB030A-1EB9-4C46-882D-F1EB35F16EE4}"/>
              </a:ext>
            </a:extLst>
          </p:cNvPr>
          <p:cNvSpPr/>
          <p:nvPr/>
        </p:nvSpPr>
        <p:spPr>
          <a:xfrm>
            <a:off x="331936" y="1040422"/>
            <a:ext cx="8321009" cy="400110"/>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 </a:t>
            </a:r>
            <a:r>
              <a:rPr lang="fr-FR" dirty="0"/>
              <a:t>. </a:t>
            </a:r>
          </a:p>
        </p:txBody>
      </p:sp>
      <p:sp>
        <p:nvSpPr>
          <p:cNvPr id="9" name="Rectangle 8">
            <a:extLst>
              <a:ext uri="{FF2B5EF4-FFF2-40B4-BE49-F238E27FC236}">
                <a16:creationId xmlns:a16="http://schemas.microsoft.com/office/drawing/2014/main" id="{AFB117DC-C2BB-493D-BF1D-CBE6985A0F35}"/>
              </a:ext>
            </a:extLst>
          </p:cNvPr>
          <p:cNvSpPr/>
          <p:nvPr/>
        </p:nvSpPr>
        <p:spPr>
          <a:xfrm>
            <a:off x="3868483" y="2492896"/>
            <a:ext cx="4946094" cy="1938992"/>
          </a:xfrm>
          <a:prstGeom prst="rect">
            <a:avLst/>
          </a:prstGeom>
        </p:spPr>
        <p:txBody>
          <a:bodyPr wrap="square">
            <a:spAutoFit/>
          </a:bodyPr>
          <a:lstStyle/>
          <a:p>
            <a:pPr algn="just"/>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Mais le risque à venir, c’est celui du franchissement d’un nouveau «Rubicon,» croisant les « data » de notre vie sociale et les « data » de consommations gérées par le monde bancaire. </a:t>
            </a:r>
            <a:endParaRPr lang="fr-FR" sz="2000" b="1" dirty="0">
              <a:effectLst>
                <a:outerShdw blurRad="38100" dist="38100" dir="2700000" algn="tl">
                  <a:srgbClr val="000000">
                    <a:alpha val="43137"/>
                  </a:srgbClr>
                </a:outerShdw>
              </a:effectLst>
            </a:endParaRPr>
          </a:p>
        </p:txBody>
      </p:sp>
      <p:pic>
        <p:nvPicPr>
          <p:cNvPr id="10" name="Image 9">
            <a:extLst>
              <a:ext uri="{FF2B5EF4-FFF2-40B4-BE49-F238E27FC236}">
                <a16:creationId xmlns:a16="http://schemas.microsoft.com/office/drawing/2014/main" id="{7D7FD313-6E2A-4ADA-8D1F-FF9C33B8F3D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4235" y="2682131"/>
            <a:ext cx="3333750" cy="1905000"/>
          </a:xfrm>
          <a:prstGeom prst="rect">
            <a:avLst/>
          </a:prstGeom>
        </p:spPr>
      </p:pic>
    </p:spTree>
    <p:extLst>
      <p:ext uri="{BB962C8B-B14F-4D97-AF65-F5344CB8AC3E}">
        <p14:creationId xmlns:p14="http://schemas.microsoft.com/office/powerpoint/2010/main" val="3164074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big brother&quot;">
            <a:extLst>
              <a:ext uri="{FF2B5EF4-FFF2-40B4-BE49-F238E27FC236}">
                <a16:creationId xmlns:a16="http://schemas.microsoft.com/office/drawing/2014/main" id="{1675500F-9388-445E-9484-534F3313F044}"/>
              </a:ext>
            </a:extLst>
          </p:cNvPr>
          <p:cNvPicPr>
            <a:picLocks noChangeAspect="1" noChangeArrowheads="1"/>
          </p:cNvPicPr>
          <p:nvPr/>
        </p:nvPicPr>
        <p:blipFill>
          <a:blip r:embed="rId3">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545" y="942524"/>
            <a:ext cx="8454420" cy="469065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4"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4"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2" name="Image 1">
            <a:extLst>
              <a:ext uri="{FF2B5EF4-FFF2-40B4-BE49-F238E27FC236}">
                <a16:creationId xmlns:a16="http://schemas.microsoft.com/office/drawing/2014/main" id="{3C0FC622-714B-47CD-8249-A56CE9C7F762}"/>
              </a:ext>
            </a:extLst>
          </p:cNvPr>
          <p:cNvPicPr>
            <a:picLocks noChangeAspect="1"/>
          </p:cNvPicPr>
          <p:nvPr/>
        </p:nvPicPr>
        <p:blipFill>
          <a:blip r:embed="rId5"/>
          <a:stretch>
            <a:fillRect/>
          </a:stretch>
        </p:blipFill>
        <p:spPr>
          <a:xfrm>
            <a:off x="4139952" y="5300504"/>
            <a:ext cx="1085182" cy="1012024"/>
          </a:xfrm>
          <a:prstGeom prst="rect">
            <a:avLst/>
          </a:prstGeom>
        </p:spPr>
      </p:pic>
      <p:sp>
        <p:nvSpPr>
          <p:cNvPr id="7" name="ZoneTexte 6">
            <a:extLst>
              <a:ext uri="{FF2B5EF4-FFF2-40B4-BE49-F238E27FC236}">
                <a16:creationId xmlns:a16="http://schemas.microsoft.com/office/drawing/2014/main" id="{9777D321-2D71-41A9-823C-52A020A6BC0B}"/>
              </a:ext>
            </a:extLst>
          </p:cNvPr>
          <p:cNvSpPr txBox="1"/>
          <p:nvPr/>
        </p:nvSpPr>
        <p:spPr>
          <a:xfrm>
            <a:off x="323528" y="258216"/>
            <a:ext cx="241604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Les big data</a:t>
            </a:r>
          </a:p>
        </p:txBody>
      </p:sp>
      <p:sp>
        <p:nvSpPr>
          <p:cNvPr id="3" name="Rectangle 2">
            <a:extLst>
              <a:ext uri="{FF2B5EF4-FFF2-40B4-BE49-F238E27FC236}">
                <a16:creationId xmlns:a16="http://schemas.microsoft.com/office/drawing/2014/main" id="{6ADB030A-1EB9-4C46-882D-F1EB35F16EE4}"/>
              </a:ext>
            </a:extLst>
          </p:cNvPr>
          <p:cNvSpPr/>
          <p:nvPr/>
        </p:nvSpPr>
        <p:spPr>
          <a:xfrm>
            <a:off x="331936" y="1040422"/>
            <a:ext cx="8321009" cy="4001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fr-FR" sz="1800" b="0" i="0" u="none" strike="noStrike" kern="1200" cap="none" spc="0" normalizeH="0" baseline="0" noProof="0" dirty="0">
                <a:ln>
                  <a:noFill/>
                </a:ln>
                <a:solidFill>
                  <a:prstClr val="white"/>
                </a:solidFill>
                <a:effectLst/>
                <a:uLnTx/>
                <a:uFillTx/>
                <a:latin typeface="Book Antiqua"/>
                <a:ea typeface="+mn-ea"/>
                <a:cs typeface="+mn-cs"/>
              </a:rPr>
              <a:t>. </a:t>
            </a:r>
          </a:p>
        </p:txBody>
      </p:sp>
      <p:sp>
        <p:nvSpPr>
          <p:cNvPr id="4" name="Rectangle 3">
            <a:extLst>
              <a:ext uri="{FF2B5EF4-FFF2-40B4-BE49-F238E27FC236}">
                <a16:creationId xmlns:a16="http://schemas.microsoft.com/office/drawing/2014/main" id="{BFF9C9C6-493D-4A2F-8133-939A90D8F623}"/>
              </a:ext>
            </a:extLst>
          </p:cNvPr>
          <p:cNvSpPr/>
          <p:nvPr/>
        </p:nvSpPr>
        <p:spPr>
          <a:xfrm>
            <a:off x="899592" y="1828124"/>
            <a:ext cx="7416824" cy="3046988"/>
          </a:xfrm>
          <a:prstGeom prst="rect">
            <a:avLst/>
          </a:prstGeom>
        </p:spPr>
        <p:txBody>
          <a:bodyPr wrap="square">
            <a:spAutoFit/>
          </a:bodyPr>
          <a:lstStyle/>
          <a:p>
            <a:pPr algn="just"/>
            <a:r>
              <a:rPr lang="fr-FR" sz="2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Dans un proche avenir, sans peine il est facile d’imaginer les mariages des majors de la finance mondiale et des entreprises comme Google et Facebook. </a:t>
            </a:r>
          </a:p>
          <a:p>
            <a:pPr algn="just"/>
            <a:endParaRPr lang="fr-FR" sz="2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fr-FR" sz="2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 souci de la connaissance client est un axe de développement primordial pour le secteur bancaire.  </a:t>
            </a:r>
          </a:p>
        </p:txBody>
      </p:sp>
    </p:spTree>
    <p:extLst>
      <p:ext uri="{BB962C8B-B14F-4D97-AF65-F5344CB8AC3E}">
        <p14:creationId xmlns:p14="http://schemas.microsoft.com/office/powerpoint/2010/main" val="2258757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1663"/>
            <a:ext cx="9144000" cy="6858000"/>
          </a:xfrm>
          <a:prstGeom prst="rect">
            <a:avLst/>
          </a:prstGeom>
          <a:noFill/>
        </p:spPr>
      </p:pic>
      <p:sp>
        <p:nvSpPr>
          <p:cNvPr id="3" name="Sous-titre 2"/>
          <p:cNvSpPr>
            <a:spLocks noGrp="1"/>
          </p:cNvSpPr>
          <p:nvPr>
            <p:ph type="subTitle" idx="1"/>
          </p:nvPr>
        </p:nvSpPr>
        <p:spPr>
          <a:xfrm>
            <a:off x="4860032" y="4437112"/>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Les modèles </a:t>
            </a:r>
          </a:p>
          <a:p>
            <a:r>
              <a:rPr lang="fr-FR" sz="2400" b="1" dirty="0">
                <a:solidFill>
                  <a:schemeClr val="bg1"/>
                </a:solidFill>
                <a:effectLst>
                  <a:outerShdw blurRad="38100" dist="38100" dir="2700000" algn="tl">
                    <a:srgbClr val="000000">
                      <a:alpha val="43137"/>
                    </a:srgbClr>
                  </a:outerShdw>
                </a:effectLst>
              </a:rPr>
              <a:t>de l’économie numérique</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20537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3" name="Rectangle 2">
            <a:extLst>
              <a:ext uri="{FF2B5EF4-FFF2-40B4-BE49-F238E27FC236}">
                <a16:creationId xmlns:a16="http://schemas.microsoft.com/office/drawing/2014/main" id="{6CDC8C4B-CBAA-49C1-9224-CF426FD1AB8C}"/>
              </a:ext>
            </a:extLst>
          </p:cNvPr>
          <p:cNvSpPr/>
          <p:nvPr/>
        </p:nvSpPr>
        <p:spPr>
          <a:xfrm>
            <a:off x="971601" y="2634828"/>
            <a:ext cx="7488832"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15" name="ZoneTexte 14">
            <a:extLst>
              <a:ext uri="{FF2B5EF4-FFF2-40B4-BE49-F238E27FC236}">
                <a16:creationId xmlns:a16="http://schemas.microsoft.com/office/drawing/2014/main" id="{1520670B-099C-4F21-92E4-8229C37F611A}"/>
              </a:ext>
            </a:extLst>
          </p:cNvPr>
          <p:cNvSpPr txBox="1"/>
          <p:nvPr/>
        </p:nvSpPr>
        <p:spPr>
          <a:xfrm>
            <a:off x="0" y="5564"/>
            <a:ext cx="89867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Les méthodes et les modèles de l’économie numérique</a:t>
            </a:r>
          </a:p>
        </p:txBody>
      </p:sp>
      <p:sp>
        <p:nvSpPr>
          <p:cNvPr id="2" name="Rectangle 1">
            <a:extLst>
              <a:ext uri="{FF2B5EF4-FFF2-40B4-BE49-F238E27FC236}">
                <a16:creationId xmlns:a16="http://schemas.microsoft.com/office/drawing/2014/main" id="{53B45DA1-8E9A-46C2-9041-07AB6BB91405}"/>
              </a:ext>
            </a:extLst>
          </p:cNvPr>
          <p:cNvSpPr/>
          <p:nvPr/>
        </p:nvSpPr>
        <p:spPr>
          <a:xfrm>
            <a:off x="2802798" y="1014383"/>
            <a:ext cx="5994529" cy="3570208"/>
          </a:xfrm>
          <a:prstGeom prst="rect">
            <a:avLst/>
          </a:prstGeom>
        </p:spPr>
        <p:txBody>
          <a:bodyPr wrap="square">
            <a:spAutoFit/>
          </a:bodyPr>
          <a:lstStyle/>
          <a:p>
            <a:pPr algn="just"/>
            <a:r>
              <a:rPr lang="fr-FR"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 révolution numérique entend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lvl="1" algn="just"/>
            <a:endParaRPr lang="fr-FR" dirty="0">
              <a:latin typeface="Arial" panose="020B0604020202020204" pitchFamily="34" charset="0"/>
              <a:cs typeface="Arial" panose="020B0604020202020204" pitchFamily="34" charset="0"/>
            </a:endParaRPr>
          </a:p>
          <a:p>
            <a:pPr marL="742950" lvl="1"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supprimer la verticalité</a:t>
            </a:r>
            <a:r>
              <a:rPr lang="fr-FR" dirty="0">
                <a:latin typeface="Arial" panose="020B0604020202020204" pitchFamily="34" charset="0"/>
                <a:cs typeface="Arial" panose="020B0604020202020204" pitchFamily="34" charset="0"/>
              </a:rPr>
              <a:t>, les circuits de distribution avec intermédiaires, </a:t>
            </a:r>
          </a:p>
          <a:p>
            <a:pPr marL="742950" lvl="1"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marL="742950" lvl="1"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inventer de nouveaux </a:t>
            </a:r>
            <a:r>
              <a:rPr lang="fr-FR" dirty="0">
                <a:latin typeface="Arial" panose="020B0604020202020204" pitchFamily="34" charset="0"/>
                <a:cs typeface="Arial" panose="020B0604020202020204" pitchFamily="34" charset="0"/>
              </a:rPr>
              <a:t>paradigmes et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modèles économiques en renversant les institutions obsolètes : </a:t>
            </a:r>
            <a:r>
              <a:rPr lang="fr-FR" dirty="0">
                <a:latin typeface="Arial" panose="020B0604020202020204" pitchFamily="34" charset="0"/>
                <a:cs typeface="Arial" panose="020B0604020202020204" pitchFamily="34" charset="0"/>
              </a:rPr>
              <a:t>Pôle Emploi, les Navettes taxis, les transports, la grande distribution à la périphérie des villes... </a:t>
            </a:r>
          </a:p>
          <a:p>
            <a:pPr marL="285750"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 </a:t>
            </a:r>
          </a:p>
        </p:txBody>
      </p:sp>
      <p:pic>
        <p:nvPicPr>
          <p:cNvPr id="3074" name="Picture 2" descr="Résultat de recherche d'images pour &quot;Economie Numérique relation client&quot;">
            <a:extLst>
              <a:ext uri="{FF2B5EF4-FFF2-40B4-BE49-F238E27FC236}">
                <a16:creationId xmlns:a16="http://schemas.microsoft.com/office/drawing/2014/main" id="{F4A50865-1070-4F48-82EF-3869EE9ADE83}"/>
              </a:ext>
            </a:extLst>
          </p:cNvPr>
          <p:cNvPicPr>
            <a:picLocks noChangeAspect="1" noChangeArrowheads="1"/>
          </p:cNvPicPr>
          <p:nvPr/>
        </p:nvPicPr>
        <p:blipFill>
          <a:blip r:embed="rId4" cstate="print">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399237" y="1778944"/>
            <a:ext cx="2339752" cy="155374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1D0063FE-A034-4E41-90E8-C333F7424F88}"/>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5076056" y="3810087"/>
            <a:ext cx="3240360" cy="2880548"/>
          </a:xfrm>
          <a:prstGeom prst="rect">
            <a:avLst/>
          </a:prstGeom>
        </p:spPr>
      </p:pic>
      <p:pic>
        <p:nvPicPr>
          <p:cNvPr id="7" name="Picture 2" descr="Résultat de recherche d'images pour &quot;horizontalité&quot;">
            <a:extLst>
              <a:ext uri="{FF2B5EF4-FFF2-40B4-BE49-F238E27FC236}">
                <a16:creationId xmlns:a16="http://schemas.microsoft.com/office/drawing/2014/main" id="{ABE24329-CADB-467A-8063-F0EDE65829D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577" y="2950136"/>
            <a:ext cx="3833367" cy="3833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89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3" name="Rectangle 2">
            <a:extLst>
              <a:ext uri="{FF2B5EF4-FFF2-40B4-BE49-F238E27FC236}">
                <a16:creationId xmlns:a16="http://schemas.microsoft.com/office/drawing/2014/main" id="{6CDC8C4B-CBAA-49C1-9224-CF426FD1AB8C}"/>
              </a:ext>
            </a:extLst>
          </p:cNvPr>
          <p:cNvSpPr/>
          <p:nvPr/>
        </p:nvSpPr>
        <p:spPr>
          <a:xfrm>
            <a:off x="971601" y="2634828"/>
            <a:ext cx="7488832"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4" name="Rectangle 3">
            <a:extLst>
              <a:ext uri="{FF2B5EF4-FFF2-40B4-BE49-F238E27FC236}">
                <a16:creationId xmlns:a16="http://schemas.microsoft.com/office/drawing/2014/main" id="{56FD0845-A748-4E2C-89F4-24BD88A00635}"/>
              </a:ext>
            </a:extLst>
          </p:cNvPr>
          <p:cNvSpPr/>
          <p:nvPr/>
        </p:nvSpPr>
        <p:spPr>
          <a:xfrm>
            <a:off x="2906883" y="721987"/>
            <a:ext cx="5553550" cy="11387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 modèle de l’offre gratuite :  </a:t>
            </a:r>
            <a:r>
              <a:rPr kumimoji="0" lang="fr-FR"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Des clients bénéficient de manière continue d'une offre gratuite. La gratuité assure l'effet de levier pour établir la notoriété et l’attractivité.   </a:t>
            </a:r>
          </a:p>
        </p:txBody>
      </p:sp>
      <p:pic>
        <p:nvPicPr>
          <p:cNvPr id="8" name="Image 7">
            <a:extLst>
              <a:ext uri="{FF2B5EF4-FFF2-40B4-BE49-F238E27FC236}">
                <a16:creationId xmlns:a16="http://schemas.microsoft.com/office/drawing/2014/main" id="{F1D1EA54-EB51-458F-8020-B0402A85A7EF}"/>
              </a:ext>
            </a:extLst>
          </p:cNvPr>
          <p:cNvPicPr>
            <a:picLocks noChangeAspect="1"/>
          </p:cNvPicPr>
          <p:nvPr/>
        </p:nvPicPr>
        <p:blipFill>
          <a:blip r:embed="rId4">
            <a:clrChange>
              <a:clrFrom>
                <a:srgbClr val="F3FFFF"/>
              </a:clrFrom>
              <a:clrTo>
                <a:srgbClr val="F3FFFF">
                  <a:alpha val="0"/>
                </a:srgbClr>
              </a:clrTo>
            </a:clrChang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172833" y="580646"/>
            <a:ext cx="2278657" cy="1001534"/>
          </a:xfrm>
          <a:prstGeom prst="rect">
            <a:avLst/>
          </a:prstGeom>
        </p:spPr>
      </p:pic>
      <p:sp>
        <p:nvSpPr>
          <p:cNvPr id="9" name="Rectangle 8">
            <a:extLst>
              <a:ext uri="{FF2B5EF4-FFF2-40B4-BE49-F238E27FC236}">
                <a16:creationId xmlns:a16="http://schemas.microsoft.com/office/drawing/2014/main" id="{25A0C577-C1FA-42EF-BCC9-7887D96780C4}"/>
              </a:ext>
            </a:extLst>
          </p:cNvPr>
          <p:cNvSpPr/>
          <p:nvPr/>
        </p:nvSpPr>
        <p:spPr>
          <a:xfrm>
            <a:off x="2906883" y="2126996"/>
            <a:ext cx="5553550" cy="163121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 commerce en ligne : </a:t>
            </a:r>
            <a:r>
              <a:rPr kumimoji="0" lang="fr-FR"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 vente par correspondance</a:t>
            </a:r>
            <a:r>
              <a:rPr kumimoji="0" lang="fr-FR" sz="16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(VPC)</a:t>
            </a:r>
            <a:r>
              <a:rPr kumimoji="0" lang="fr-FR"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par e-commerce ou l’e-business</a:t>
            </a:r>
            <a:r>
              <a:rPr kumimoji="0" lang="fr-FR" sz="16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fr-FR"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est un modèle en vogue qui bouleverse et modifie radicalement l’échange. L’information produite est consultable sur Internet suivi d’achat et d’une possibilité de suivre l’achat.       </a:t>
            </a:r>
          </a:p>
        </p:txBody>
      </p:sp>
      <p:sp>
        <p:nvSpPr>
          <p:cNvPr id="10" name="Rectangle 9">
            <a:extLst>
              <a:ext uri="{FF2B5EF4-FFF2-40B4-BE49-F238E27FC236}">
                <a16:creationId xmlns:a16="http://schemas.microsoft.com/office/drawing/2014/main" id="{5F9D2076-1DFB-45AA-B1DD-3A0B606D7C36}"/>
              </a:ext>
            </a:extLst>
          </p:cNvPr>
          <p:cNvSpPr/>
          <p:nvPr/>
        </p:nvSpPr>
        <p:spPr>
          <a:xfrm>
            <a:off x="2906883" y="3818436"/>
            <a:ext cx="5913589" cy="8925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L’économie collaborative numérisée : </a:t>
            </a:r>
            <a:r>
              <a:rPr kumimoji="0" lang="fr-FR"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C’est une mise en commun des ressources, des compétences, des expertises entre particuliers.</a:t>
            </a:r>
          </a:p>
        </p:txBody>
      </p:sp>
      <p:pic>
        <p:nvPicPr>
          <p:cNvPr id="12" name="Image 11">
            <a:extLst>
              <a:ext uri="{FF2B5EF4-FFF2-40B4-BE49-F238E27FC236}">
                <a16:creationId xmlns:a16="http://schemas.microsoft.com/office/drawing/2014/main" id="{B544F3DC-2816-4B6F-B43B-B5D85AD952DE}"/>
              </a:ext>
            </a:extLst>
          </p:cNvPr>
          <p:cNvPicPr>
            <a:picLocks noChangeAspect="1"/>
          </p:cNvPicPr>
          <p:nvPr/>
        </p:nvPicPr>
        <p:blipFill>
          <a:blip r:embed="rId6"/>
          <a:stretch>
            <a:fillRect/>
          </a:stretch>
        </p:blipFill>
        <p:spPr>
          <a:xfrm>
            <a:off x="332692" y="3787003"/>
            <a:ext cx="2127962" cy="1041343"/>
          </a:xfrm>
          <a:prstGeom prst="rect">
            <a:avLst/>
          </a:prstGeom>
        </p:spPr>
      </p:pic>
      <p:pic>
        <p:nvPicPr>
          <p:cNvPr id="13" name="Image 12">
            <a:extLst>
              <a:ext uri="{FF2B5EF4-FFF2-40B4-BE49-F238E27FC236}">
                <a16:creationId xmlns:a16="http://schemas.microsoft.com/office/drawing/2014/main" id="{1B7576A1-4A20-4E2A-B8B7-84AFBD66478A}"/>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24628" y="2213526"/>
            <a:ext cx="2889662" cy="1058772"/>
          </a:xfrm>
          <a:prstGeom prst="rect">
            <a:avLst/>
          </a:prstGeom>
        </p:spPr>
      </p:pic>
      <p:sp>
        <p:nvSpPr>
          <p:cNvPr id="14" name="Rectangle 13">
            <a:extLst>
              <a:ext uri="{FF2B5EF4-FFF2-40B4-BE49-F238E27FC236}">
                <a16:creationId xmlns:a16="http://schemas.microsoft.com/office/drawing/2014/main" id="{C1082605-1269-4EE5-9885-74A832ADFF73}"/>
              </a:ext>
            </a:extLst>
          </p:cNvPr>
          <p:cNvSpPr/>
          <p:nvPr/>
        </p:nvSpPr>
        <p:spPr>
          <a:xfrm>
            <a:off x="2906883" y="5391249"/>
            <a:ext cx="591358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 numérique : </a:t>
            </a:r>
            <a:r>
              <a:rPr kumimoji="0" lang="fr-FR"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 banque numérisée, toutes les transactions, consultations, conseils s’opèrent de chez soi. </a:t>
            </a:r>
          </a:p>
        </p:txBody>
      </p:sp>
      <p:pic>
        <p:nvPicPr>
          <p:cNvPr id="3074" name="Picture 2" descr="Résultat de recherche d'images pour &quot;la banque en ligne&quot;">
            <a:extLst>
              <a:ext uri="{FF2B5EF4-FFF2-40B4-BE49-F238E27FC236}">
                <a16:creationId xmlns:a16="http://schemas.microsoft.com/office/drawing/2014/main" id="{05AECECD-A59C-45A2-B233-AFD765C8E5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2692" y="5343051"/>
            <a:ext cx="2103426" cy="105503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1520670B-099C-4F21-92E4-8229C37F611A}"/>
              </a:ext>
            </a:extLst>
          </p:cNvPr>
          <p:cNvSpPr txBox="1"/>
          <p:nvPr/>
        </p:nvSpPr>
        <p:spPr>
          <a:xfrm>
            <a:off x="0" y="5564"/>
            <a:ext cx="89867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Les méthodes et les modèles de l’économie numérique</a:t>
            </a:r>
          </a:p>
        </p:txBody>
      </p:sp>
    </p:spTree>
    <p:extLst>
      <p:ext uri="{BB962C8B-B14F-4D97-AF65-F5344CB8AC3E}">
        <p14:creationId xmlns:p14="http://schemas.microsoft.com/office/powerpoint/2010/main" val="3471277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7390"/>
            <a:ext cx="9144000" cy="6858000"/>
          </a:xfrm>
          <a:prstGeom prst="rect">
            <a:avLst/>
          </a:prstGeom>
          <a:noFill/>
        </p:spPr>
      </p:pic>
      <p:sp>
        <p:nvSpPr>
          <p:cNvPr id="3" name="Sous-titre 2"/>
          <p:cNvSpPr>
            <a:spLocks noGrp="1"/>
          </p:cNvSpPr>
          <p:nvPr>
            <p:ph type="subTitle" idx="1"/>
          </p:nvPr>
        </p:nvSpPr>
        <p:spPr>
          <a:xfrm>
            <a:off x="4788024" y="3933056"/>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Vers un processus de dématérialisation</a:t>
            </a:r>
          </a:p>
          <a:p>
            <a:r>
              <a:rPr lang="fr-FR" sz="2400" b="1" dirty="0">
                <a:solidFill>
                  <a:schemeClr val="bg1"/>
                </a:solidFill>
                <a:effectLst>
                  <a:outerShdw blurRad="38100" dist="38100" dir="2700000" algn="tl">
                    <a:srgbClr val="000000">
                      <a:alpha val="43137"/>
                    </a:srgbClr>
                  </a:outerShdw>
                </a:effectLst>
              </a:rPr>
              <a:t>des relations </a:t>
            </a:r>
          </a:p>
          <a:p>
            <a:r>
              <a:rPr lang="fr-FR" sz="2400" b="1" dirty="0">
                <a:solidFill>
                  <a:schemeClr val="bg1"/>
                </a:solidFill>
                <a:effectLst>
                  <a:outerShdw blurRad="38100" dist="38100" dir="2700000" algn="tl">
                    <a:srgbClr val="000000">
                      <a:alpha val="43137"/>
                    </a:srgbClr>
                  </a:outerShdw>
                </a:effectLst>
              </a:rPr>
              <a:t>dans </a:t>
            </a:r>
          </a:p>
          <a:p>
            <a:r>
              <a:rPr lang="fr-FR" sz="2400" b="1" dirty="0">
                <a:solidFill>
                  <a:schemeClr val="bg1"/>
                </a:solidFill>
                <a:effectLst>
                  <a:outerShdw blurRad="38100" dist="38100" dir="2700000" algn="tl">
                    <a:srgbClr val="000000">
                      <a:alpha val="43137"/>
                    </a:srgbClr>
                  </a:outerShdw>
                </a:effectLst>
              </a:rPr>
              <a:t>le monde économique</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2757897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ZoneTexte 4">
            <a:extLst>
              <a:ext uri="{FF2B5EF4-FFF2-40B4-BE49-F238E27FC236}">
                <a16:creationId xmlns:a16="http://schemas.microsoft.com/office/drawing/2014/main" id="{A886600E-8C13-4050-97F5-BD94F77DE298}"/>
              </a:ext>
            </a:extLst>
          </p:cNvPr>
          <p:cNvSpPr txBox="1">
            <a:spLocks noChangeArrowheads="1"/>
          </p:cNvSpPr>
          <p:nvPr/>
        </p:nvSpPr>
        <p:spPr bwMode="auto">
          <a:xfrm>
            <a:off x="2515206" y="771664"/>
            <a:ext cx="6480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 CHANGEMENT DE PARADIGME ECONOMIQUE </a:t>
            </a:r>
          </a:p>
        </p:txBody>
      </p:sp>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2" name="Flèche vers le bas 1">
            <a:extLst>
              <a:ext uri="{FF2B5EF4-FFF2-40B4-BE49-F238E27FC236}">
                <a16:creationId xmlns:a16="http://schemas.microsoft.com/office/drawing/2014/main" id="{AF19A089-2CDC-4B22-A6B4-3B71AC2F5BBC}"/>
              </a:ext>
            </a:extLst>
          </p:cNvPr>
          <p:cNvSpPr/>
          <p:nvPr/>
        </p:nvSpPr>
        <p:spPr>
          <a:xfrm rot="1906999">
            <a:off x="2627313" y="1412875"/>
            <a:ext cx="792162" cy="720725"/>
          </a:xfrm>
          <a:prstGeom prst="downArrow">
            <a:avLst/>
          </a:prstGeom>
        </p:spPr>
        <p:style>
          <a:lnRef idx="1">
            <a:schemeClr val="accent3"/>
          </a:lnRef>
          <a:fillRef idx="3">
            <a:schemeClr val="accent3"/>
          </a:fillRef>
          <a:effectRef idx="2">
            <a:schemeClr val="accent3"/>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3" name="Rectangle 2">
            <a:extLst>
              <a:ext uri="{FF2B5EF4-FFF2-40B4-BE49-F238E27FC236}">
                <a16:creationId xmlns:a16="http://schemas.microsoft.com/office/drawing/2014/main" id="{25EFC8B2-EEA1-4867-A2A4-6EFAF69B563D}"/>
              </a:ext>
            </a:extLst>
          </p:cNvPr>
          <p:cNvSpPr/>
          <p:nvPr/>
        </p:nvSpPr>
        <p:spPr>
          <a:xfrm>
            <a:off x="250825" y="2420938"/>
            <a:ext cx="2898775" cy="2032000"/>
          </a:xfrm>
          <a:prstGeom prst="rect">
            <a:avLst/>
          </a:prstGeom>
          <a:solidFill>
            <a:schemeClr val="accent5">
              <a:lumMod val="50000"/>
            </a:schemeClr>
          </a:solidFill>
        </p:spPr>
        <p:txBody>
          <a:bodyPr>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Une mutation est un changement   accidentel ou provoqué, résultant d’une modification  de l'information génétique (séquence d'ADN) dans le génome. </a:t>
            </a:r>
          </a:p>
        </p:txBody>
      </p:sp>
      <p:sp>
        <p:nvSpPr>
          <p:cNvPr id="30728" name="Rectangle 3">
            <a:extLst>
              <a:ext uri="{FF2B5EF4-FFF2-40B4-BE49-F238E27FC236}">
                <a16:creationId xmlns:a16="http://schemas.microsoft.com/office/drawing/2014/main" id="{6204E22B-174E-410B-B02A-B8435E4C3315}"/>
              </a:ext>
            </a:extLst>
          </p:cNvPr>
          <p:cNvSpPr>
            <a:spLocks noChangeArrowheads="1"/>
          </p:cNvSpPr>
          <p:nvPr/>
        </p:nvSpPr>
        <p:spPr bwMode="auto">
          <a:xfrm>
            <a:off x="4067175" y="4005263"/>
            <a:ext cx="4752975"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 système économique est aujourd’hui en train  de muter vers la dématérialisation, vers le « tout Internet» qui permet l’optimisation  des ressources humaines</a:t>
            </a:r>
            <a:r>
              <a:rPr kumimoji="0" lang="fr-FR" altLang="fr-FR"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intégrant les nouveautés portées par la véritable nouvelle révolution technologique en cours, à savoir la robotique</a:t>
            </a:r>
            <a:r>
              <a:rPr kumimoji="0" lang="fr-FR" altLang="fr-FR"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fr-FR" altLang="fr-FR"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Ce changement est de nature à bouleverser à nouveau les rapports au travail et les relations sociales.</a:t>
            </a:r>
          </a:p>
        </p:txBody>
      </p:sp>
      <p:sp>
        <p:nvSpPr>
          <p:cNvPr id="8" name="Rectangle 7">
            <a:extLst>
              <a:ext uri="{FF2B5EF4-FFF2-40B4-BE49-F238E27FC236}">
                <a16:creationId xmlns:a16="http://schemas.microsoft.com/office/drawing/2014/main" id="{9205AE94-432B-43EA-AB2C-9B6DE36EF6CC}"/>
              </a:ext>
            </a:extLst>
          </p:cNvPr>
          <p:cNvSpPr/>
          <p:nvPr/>
        </p:nvSpPr>
        <p:spPr>
          <a:xfrm>
            <a:off x="3549650" y="1173163"/>
            <a:ext cx="5089525" cy="1200150"/>
          </a:xfrm>
          <a:prstGeom prst="rect">
            <a:avLst/>
          </a:prstGeom>
        </p:spPr>
        <p:txBody>
          <a:bodyPr>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mn-cs"/>
              </a:rPr>
              <a:t>Les mutations sociales et économiques  renvoient aux modifications qui se produisent dans  les comportements sociaux et les structures économiques.</a:t>
            </a:r>
          </a:p>
        </p:txBody>
      </p:sp>
      <p:sp>
        <p:nvSpPr>
          <p:cNvPr id="30730" name="Rectangle 11">
            <a:extLst>
              <a:ext uri="{FF2B5EF4-FFF2-40B4-BE49-F238E27FC236}">
                <a16:creationId xmlns:a16="http://schemas.microsoft.com/office/drawing/2014/main" id="{8EC5BE74-F898-4915-80D9-349360751E43}"/>
              </a:ext>
            </a:extLst>
          </p:cNvPr>
          <p:cNvSpPr>
            <a:spLocks noChangeArrowheads="1"/>
          </p:cNvSpPr>
          <p:nvPr/>
        </p:nvSpPr>
        <p:spPr bwMode="auto">
          <a:xfrm>
            <a:off x="4067174" y="2546351"/>
            <a:ext cx="4681289"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L’industrialisation engagée dès la fin du XVIII</a:t>
            </a:r>
            <a:r>
              <a:rPr kumimoji="0" lang="fr-FR" altLang="fr-FR" sz="14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e</a:t>
            </a: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 bouleversé les conditions de vie et les relations sociales, faisant passer le monde de la ruralité à l’urbanisation</a:t>
            </a:r>
            <a:r>
              <a:rPr kumimoji="0" lang="fr-FR" altLang="fr-FR"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Avec les évolutions technologiques, le processus de tertiarisation s’est depuis très largement développé. </a:t>
            </a:r>
          </a:p>
        </p:txBody>
      </p:sp>
      <p:sp>
        <p:nvSpPr>
          <p:cNvPr id="11" name="ZoneTexte 10">
            <a:extLst>
              <a:ext uri="{FF2B5EF4-FFF2-40B4-BE49-F238E27FC236}">
                <a16:creationId xmlns:a16="http://schemas.microsoft.com/office/drawing/2014/main" id="{4CCEFEDD-A067-4693-8CE5-2C4E3E497854}"/>
              </a:ext>
            </a:extLst>
          </p:cNvPr>
          <p:cNvSpPr txBox="1"/>
          <p:nvPr/>
        </p:nvSpPr>
        <p:spPr>
          <a:xfrm>
            <a:off x="196242" y="71150"/>
            <a:ext cx="7335470"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Vers un processus de dématérialisation</a:t>
            </a:r>
          </a:p>
        </p:txBody>
      </p:sp>
    </p:spTree>
    <p:extLst>
      <p:ext uri="{BB962C8B-B14F-4D97-AF65-F5344CB8AC3E}">
        <p14:creationId xmlns:p14="http://schemas.microsoft.com/office/powerpoint/2010/main" val="4025692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Hommes et Femmes.JPG">
            <a:extLst>
              <a:ext uri="{FF2B5EF4-FFF2-40B4-BE49-F238E27FC236}">
                <a16:creationId xmlns:a16="http://schemas.microsoft.com/office/drawing/2014/main" id="{C70290FD-0B15-4B84-9011-E3297F5421B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399672" y="5480071"/>
            <a:ext cx="3320772" cy="1183132"/>
          </a:xfrm>
          <a:prstGeom prst="rect">
            <a:avLst/>
          </a:prstGeom>
        </p:spPr>
      </p:pic>
      <p:sp>
        <p:nvSpPr>
          <p:cNvPr id="13315" name="Text Box 23">
            <a:extLst>
              <a:ext uri="{FF2B5EF4-FFF2-40B4-BE49-F238E27FC236}">
                <a16:creationId xmlns:a16="http://schemas.microsoft.com/office/drawing/2014/main" id="{D3E0226C-83BE-4C21-94F6-B1D2294E8E65}"/>
              </a:ext>
            </a:extLst>
          </p:cNvPr>
          <p:cNvSpPr txBox="1">
            <a:spLocks noChangeArrowheads="1"/>
          </p:cNvSpPr>
          <p:nvPr/>
        </p:nvSpPr>
        <p:spPr bwMode="auto">
          <a:xfrm>
            <a:off x="538163" y="1620838"/>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400" b="1" i="0" u="none" strike="noStrike" kern="0" cap="none" spc="0" normalizeH="0" baseline="0" noProof="0">
              <a:ln>
                <a:noFill/>
              </a:ln>
              <a:solidFill>
                <a:prstClr val="white"/>
              </a:solidFill>
              <a:effectLst/>
              <a:uLnTx/>
              <a:uFillTx/>
              <a:latin typeface="Times New Roman" panose="02020603050405020304" pitchFamily="18" charset="0"/>
              <a:ea typeface="+mn-ea"/>
              <a:cs typeface="Arial" panose="020B0604020202020204" pitchFamily="34" charset="0"/>
            </a:endParaRPr>
          </a:p>
        </p:txBody>
      </p:sp>
      <p:sp>
        <p:nvSpPr>
          <p:cNvPr id="13316" name="Rectangle 24">
            <a:extLst>
              <a:ext uri="{FF2B5EF4-FFF2-40B4-BE49-F238E27FC236}">
                <a16:creationId xmlns:a16="http://schemas.microsoft.com/office/drawing/2014/main" id="{D358DBE9-304C-439B-9DDA-BA93A351B744}"/>
              </a:ext>
            </a:extLst>
          </p:cNvPr>
          <p:cNvSpPr>
            <a:spLocks noChangeArrowheads="1"/>
          </p:cNvSpPr>
          <p:nvPr/>
        </p:nvSpPr>
        <p:spPr bwMode="auto">
          <a:xfrm>
            <a:off x="8604250" y="3357563"/>
            <a:ext cx="539750" cy="4318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2000" b="1" i="0" u="none" strike="noStrike" kern="0" cap="none" spc="0" normalizeH="0" baseline="0" noProof="0">
                <a:ln>
                  <a:noFill/>
                </a:ln>
                <a:solidFill>
                  <a:prstClr val="white"/>
                </a:solidFill>
                <a:effectLst/>
                <a:uLnTx/>
                <a:uFillTx/>
                <a:latin typeface="Tahoma" panose="020B0604030504040204" pitchFamily="34" charset="0"/>
                <a:ea typeface="+mn-ea"/>
                <a:cs typeface="Arial" panose="020B0604020202020204" pitchFamily="34" charset="0"/>
              </a:rPr>
              <a:t>-</a:t>
            </a:r>
          </a:p>
        </p:txBody>
      </p:sp>
      <p:sp>
        <p:nvSpPr>
          <p:cNvPr id="13317" name="ZoneTexte 2">
            <a:extLst>
              <a:ext uri="{FF2B5EF4-FFF2-40B4-BE49-F238E27FC236}">
                <a16:creationId xmlns:a16="http://schemas.microsoft.com/office/drawing/2014/main" id="{FCC94251-66D3-49AD-8DBC-678E30DC58E5}"/>
              </a:ext>
            </a:extLst>
          </p:cNvPr>
          <p:cNvSpPr txBox="1">
            <a:spLocks noChangeArrowheads="1"/>
          </p:cNvSpPr>
          <p:nvPr/>
        </p:nvSpPr>
        <p:spPr bwMode="auto">
          <a:xfrm>
            <a:off x="541338" y="363538"/>
            <a:ext cx="76025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1" i="0" u="none" strike="noStrike" kern="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3318" name="Rectangle 5">
            <a:extLst>
              <a:ext uri="{FF2B5EF4-FFF2-40B4-BE49-F238E27FC236}">
                <a16:creationId xmlns:a16="http://schemas.microsoft.com/office/drawing/2014/main" id="{7964AB6E-7C9C-4D25-A189-02EDDDF1292B}"/>
              </a:ext>
            </a:extLst>
          </p:cNvPr>
          <p:cNvSpPr>
            <a:spLocks noChangeArrowheads="1"/>
          </p:cNvSpPr>
          <p:nvPr/>
        </p:nvSpPr>
        <p:spPr bwMode="auto">
          <a:xfrm>
            <a:off x="755650" y="2133600"/>
            <a:ext cx="7345363"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1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100" b="0" i="0" u="none" strike="noStrike" kern="0" cap="none" spc="0" normalizeH="0" baseline="0" noProof="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0" cap="none" spc="0" normalizeH="0" baseline="0" noProof="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319" name="Rectangle 7">
            <a:extLst>
              <a:ext uri="{FF2B5EF4-FFF2-40B4-BE49-F238E27FC236}">
                <a16:creationId xmlns:a16="http://schemas.microsoft.com/office/drawing/2014/main" id="{3C6D1B6E-D563-45EA-AE2D-23B7EBC297B4}"/>
              </a:ext>
            </a:extLst>
          </p:cNvPr>
          <p:cNvSpPr>
            <a:spLocks noChangeArrowheads="1"/>
          </p:cNvSpPr>
          <p:nvPr/>
        </p:nvSpPr>
        <p:spPr bwMode="auto">
          <a:xfrm>
            <a:off x="250825" y="4063159"/>
            <a:ext cx="837530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2000" dirty="0">
                <a:solidFill>
                  <a:prstClr val="white"/>
                </a:solidFill>
                <a:effectLst>
                  <a:outerShdw blurRad="38100" dist="38100" dir="2700000" algn="tl">
                    <a:srgbClr val="000000">
                      <a:alpha val="43137"/>
                    </a:srgbClr>
                  </a:outerShdw>
                </a:effectLst>
              </a:rPr>
              <a:t>Mais les perspectives annoncées d’ici les quinze prochaines années promettent également une expansion galopante des univers numériques embrassant d’autres domaines de notre existence, touchant à la santé, la sécurité, les déplacements, les rencontres, les transactions financières</a:t>
            </a:r>
            <a:r>
              <a:rPr lang="fr-FR" altLang="fr-FR" sz="2000" dirty="0">
                <a:solidFill>
                  <a:prstClr val="white"/>
                </a:solidFill>
              </a:rPr>
              <a:t>. </a:t>
            </a:r>
          </a:p>
        </p:txBody>
      </p:sp>
      <p:pic>
        <p:nvPicPr>
          <p:cNvPr id="24584" name="Picture 2" descr="Afficher l'image d'origine">
            <a:extLst>
              <a:ext uri="{FF2B5EF4-FFF2-40B4-BE49-F238E27FC236}">
                <a16:creationId xmlns:a16="http://schemas.microsoft.com/office/drawing/2014/main" id="{495FD052-E06B-44C7-8D4A-66594FFCAE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75" y="1802437"/>
            <a:ext cx="3424867" cy="205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ZoneTexte 1">
            <a:extLst>
              <a:ext uri="{FF2B5EF4-FFF2-40B4-BE49-F238E27FC236}">
                <a16:creationId xmlns:a16="http://schemas.microsoft.com/office/drawing/2014/main" id="{E235D8A7-389A-46F4-8642-D9AB90DF8656}"/>
              </a:ext>
            </a:extLst>
          </p:cNvPr>
          <p:cNvSpPr txBox="1">
            <a:spLocks noChangeArrowheads="1"/>
          </p:cNvSpPr>
          <p:nvPr/>
        </p:nvSpPr>
        <p:spPr bwMode="auto">
          <a:xfrm>
            <a:off x="250825" y="668338"/>
            <a:ext cx="5314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4D4D4D"/>
                </a:solidFill>
                <a:effectLst/>
                <a:uLnTx/>
                <a:uFillTx/>
                <a:latin typeface="Arial" panose="020B0604020202020204" pitchFamily="34" charset="0"/>
                <a:ea typeface="+mn-ea"/>
                <a:cs typeface="+mn-cs"/>
              </a:rPr>
              <a:t>Une révolution radicale se prépare </a:t>
            </a:r>
          </a:p>
        </p:txBody>
      </p:sp>
      <p:sp>
        <p:nvSpPr>
          <p:cNvPr id="2" name="Rectangle 1">
            <a:extLst>
              <a:ext uri="{FF2B5EF4-FFF2-40B4-BE49-F238E27FC236}">
                <a16:creationId xmlns:a16="http://schemas.microsoft.com/office/drawing/2014/main" id="{865EA082-D541-4EE3-83DE-C98BC88BEE6F}"/>
              </a:ext>
            </a:extLst>
          </p:cNvPr>
          <p:cNvSpPr/>
          <p:nvPr/>
        </p:nvSpPr>
        <p:spPr>
          <a:xfrm>
            <a:off x="3791176" y="2533919"/>
            <a:ext cx="4818402" cy="1569660"/>
          </a:xfrm>
          <a:prstGeom prst="rect">
            <a:avLst/>
          </a:prstGeom>
        </p:spPr>
        <p:txBody>
          <a:bodyPr wrap="square">
            <a:spAutoFit/>
          </a:bodyPr>
          <a:lstStyle/>
          <a:p>
            <a:pPr algn="just"/>
            <a:r>
              <a:rPr lang="fr-FR" sz="1600" dirty="0">
                <a:solidFill>
                  <a:prstClr val="white"/>
                </a:solidFill>
                <a:latin typeface="Arial" panose="020B0604020202020204" pitchFamily="34" charset="0"/>
              </a:rPr>
              <a:t>Les technologies de l'information et de la communication (TIC) ont connu « un essor sans précédent au cours des 15 dernières années, ouvrant ainsi de vastes perspectives en termes de développement et de transformation de l’économie. »</a:t>
            </a:r>
            <a:r>
              <a:rPr lang="fr-FR" sz="1600" dirty="0"/>
              <a:t>.</a:t>
            </a:r>
          </a:p>
        </p:txBody>
      </p:sp>
      <p:sp>
        <p:nvSpPr>
          <p:cNvPr id="3" name="Rectangle 2">
            <a:extLst>
              <a:ext uri="{FF2B5EF4-FFF2-40B4-BE49-F238E27FC236}">
                <a16:creationId xmlns:a16="http://schemas.microsoft.com/office/drawing/2014/main" id="{E57DC5FF-CA99-4FDE-A9A8-73B835B37EDB}"/>
              </a:ext>
            </a:extLst>
          </p:cNvPr>
          <p:cNvSpPr/>
          <p:nvPr/>
        </p:nvSpPr>
        <p:spPr>
          <a:xfrm>
            <a:off x="3720444" y="1794115"/>
            <a:ext cx="4739987" cy="646331"/>
          </a:xfrm>
          <a:prstGeom prst="rect">
            <a:avLst/>
          </a:prstGeom>
        </p:spPr>
        <p:txBody>
          <a:bodyPr wrap="square">
            <a:spAutoFit/>
          </a:bodyPr>
          <a:lstStyle/>
          <a:p>
            <a:pPr lvl="0" algn="just">
              <a:defRPr/>
            </a:pPr>
            <a:r>
              <a:rPr lang="fr-FR" altLang="fr-FR" b="1" dirty="0">
                <a:solidFill>
                  <a:prstClr val="white"/>
                </a:solidFill>
                <a:latin typeface="Arial" panose="020B0604020202020204" pitchFamily="34" charset="0"/>
                <a:cs typeface="Arial" panose="020B0604020202020204" pitchFamily="34" charset="0"/>
              </a:rPr>
              <a:t>Une révolution industrielle se prépare,  elle sera radicale :</a:t>
            </a:r>
          </a:p>
        </p:txBody>
      </p:sp>
      <p:sp>
        <p:nvSpPr>
          <p:cNvPr id="13" name="ZoneTexte 12">
            <a:extLst>
              <a:ext uri="{FF2B5EF4-FFF2-40B4-BE49-F238E27FC236}">
                <a16:creationId xmlns:a16="http://schemas.microsoft.com/office/drawing/2014/main" id="{B6B52735-2C70-4065-A466-B0F6FC3A5C11}"/>
              </a:ext>
            </a:extLst>
          </p:cNvPr>
          <p:cNvSpPr txBox="1"/>
          <p:nvPr/>
        </p:nvSpPr>
        <p:spPr>
          <a:xfrm>
            <a:off x="196242" y="71150"/>
            <a:ext cx="7335470"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Vers un processus de dématérialisation</a:t>
            </a:r>
          </a:p>
        </p:txBody>
      </p:sp>
    </p:spTree>
    <p:extLst>
      <p:ext uri="{BB962C8B-B14F-4D97-AF65-F5344CB8AC3E}">
        <p14:creationId xmlns:p14="http://schemas.microsoft.com/office/powerpoint/2010/main" val="2960918389"/>
      </p:ext>
    </p:extLst>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Hommes et Femmes.JPG">
            <a:extLst>
              <a:ext uri="{FF2B5EF4-FFF2-40B4-BE49-F238E27FC236}">
                <a16:creationId xmlns:a16="http://schemas.microsoft.com/office/drawing/2014/main" id="{6A74A918-5DA9-4B9D-B171-1F450D8328AB}"/>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399672" y="5480071"/>
            <a:ext cx="3320772" cy="1183132"/>
          </a:xfrm>
          <a:prstGeom prst="rect">
            <a:avLst/>
          </a:prstGeom>
        </p:spPr>
      </p:pic>
      <p:sp>
        <p:nvSpPr>
          <p:cNvPr id="13315" name="Text Box 23">
            <a:extLst>
              <a:ext uri="{FF2B5EF4-FFF2-40B4-BE49-F238E27FC236}">
                <a16:creationId xmlns:a16="http://schemas.microsoft.com/office/drawing/2014/main" id="{8DF359E9-FA44-4D72-919A-B9E80B632651}"/>
              </a:ext>
            </a:extLst>
          </p:cNvPr>
          <p:cNvSpPr txBox="1">
            <a:spLocks noChangeArrowheads="1"/>
          </p:cNvSpPr>
          <p:nvPr/>
        </p:nvSpPr>
        <p:spPr bwMode="auto">
          <a:xfrm>
            <a:off x="538163" y="1620838"/>
            <a:ext cx="184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400" b="1" i="0" u="none" strike="noStrike" kern="0" cap="none" spc="0" normalizeH="0" baseline="0" noProof="0">
              <a:ln>
                <a:noFill/>
              </a:ln>
              <a:solidFill>
                <a:prstClr val="white"/>
              </a:solidFill>
              <a:effectLst/>
              <a:uLnTx/>
              <a:uFillTx/>
              <a:latin typeface="Times New Roman" panose="02020603050405020304" pitchFamily="18" charset="0"/>
              <a:ea typeface="+mn-ea"/>
              <a:cs typeface="Arial" panose="020B0604020202020204" pitchFamily="34" charset="0"/>
            </a:endParaRPr>
          </a:p>
        </p:txBody>
      </p:sp>
      <p:sp>
        <p:nvSpPr>
          <p:cNvPr id="13316" name="Rectangle 24">
            <a:extLst>
              <a:ext uri="{FF2B5EF4-FFF2-40B4-BE49-F238E27FC236}">
                <a16:creationId xmlns:a16="http://schemas.microsoft.com/office/drawing/2014/main" id="{DA610785-16DC-4D8A-8CB4-96CEC1016719}"/>
              </a:ext>
            </a:extLst>
          </p:cNvPr>
          <p:cNvSpPr>
            <a:spLocks noChangeArrowheads="1"/>
          </p:cNvSpPr>
          <p:nvPr/>
        </p:nvSpPr>
        <p:spPr bwMode="auto">
          <a:xfrm>
            <a:off x="8604250" y="3357563"/>
            <a:ext cx="539750" cy="4318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2000" b="1" i="0" u="none" strike="noStrike" kern="0" cap="none" spc="0" normalizeH="0" baseline="0" noProof="0">
                <a:ln>
                  <a:noFill/>
                </a:ln>
                <a:solidFill>
                  <a:prstClr val="white"/>
                </a:solidFill>
                <a:effectLst/>
                <a:uLnTx/>
                <a:uFillTx/>
                <a:latin typeface="Tahoma" panose="020B0604030504040204" pitchFamily="34" charset="0"/>
                <a:ea typeface="+mn-ea"/>
                <a:cs typeface="Arial" panose="020B0604020202020204" pitchFamily="34" charset="0"/>
              </a:rPr>
              <a:t>-</a:t>
            </a:r>
          </a:p>
        </p:txBody>
      </p:sp>
      <p:sp>
        <p:nvSpPr>
          <p:cNvPr id="13317" name="ZoneTexte 2">
            <a:extLst>
              <a:ext uri="{FF2B5EF4-FFF2-40B4-BE49-F238E27FC236}">
                <a16:creationId xmlns:a16="http://schemas.microsoft.com/office/drawing/2014/main" id="{66102DF8-4E4A-4F6B-9907-EE6A6165619A}"/>
              </a:ext>
            </a:extLst>
          </p:cNvPr>
          <p:cNvSpPr txBox="1">
            <a:spLocks noChangeArrowheads="1"/>
          </p:cNvSpPr>
          <p:nvPr/>
        </p:nvSpPr>
        <p:spPr bwMode="auto">
          <a:xfrm>
            <a:off x="541338" y="363538"/>
            <a:ext cx="76025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1" i="0" u="none" strike="noStrike" kern="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3318" name="Rectangle 5">
            <a:extLst>
              <a:ext uri="{FF2B5EF4-FFF2-40B4-BE49-F238E27FC236}">
                <a16:creationId xmlns:a16="http://schemas.microsoft.com/office/drawing/2014/main" id="{A26473AD-8676-4BC8-B07A-2F5D973FCD5A}"/>
              </a:ext>
            </a:extLst>
          </p:cNvPr>
          <p:cNvSpPr>
            <a:spLocks noChangeArrowheads="1"/>
          </p:cNvSpPr>
          <p:nvPr/>
        </p:nvSpPr>
        <p:spPr bwMode="auto">
          <a:xfrm>
            <a:off x="755650" y="2133600"/>
            <a:ext cx="7345363"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1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100" b="0" i="0" u="none" strike="noStrike" kern="0" cap="none" spc="0" normalizeH="0" baseline="0" noProof="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0" cap="none" spc="0" normalizeH="0" baseline="0" noProof="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319" name="Rectangle 7">
            <a:extLst>
              <a:ext uri="{FF2B5EF4-FFF2-40B4-BE49-F238E27FC236}">
                <a16:creationId xmlns:a16="http://schemas.microsoft.com/office/drawing/2014/main" id="{958AA7E5-744B-4AC3-BFE0-B0A174E6AB19}"/>
              </a:ext>
            </a:extLst>
          </p:cNvPr>
          <p:cNvSpPr>
            <a:spLocks noChangeArrowheads="1"/>
          </p:cNvSpPr>
          <p:nvPr/>
        </p:nvSpPr>
        <p:spPr bwMode="auto">
          <a:xfrm>
            <a:off x="3720444" y="1357462"/>
            <a:ext cx="52212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0" cap="none" spc="0" normalizeH="0" baseline="0" noProof="0" dirty="0">
                <a:ln>
                  <a:noFill/>
                </a:ln>
                <a:solidFill>
                  <a:prstClr val="white"/>
                </a:solidFill>
                <a:effectLst/>
                <a:uLnTx/>
                <a:uFillTx/>
                <a:latin typeface="Arial" panose="020B0604020202020204" pitchFamily="34" charset="0"/>
                <a:ea typeface="+mn-ea"/>
                <a:cs typeface="+mn-cs"/>
              </a:rPr>
              <a:t> </a:t>
            </a:r>
          </a:p>
          <a:p>
            <a:pPr marL="0" marR="0" lvl="2" indent="0" algn="l" defTabSz="914400" rtl="0" eaLnBrk="1" fontAlgn="auto" latinLnBrk="0" hangingPunct="1">
              <a:lnSpc>
                <a:spcPct val="100000"/>
              </a:lnSpc>
              <a:spcBef>
                <a:spcPts val="0"/>
              </a:spcBef>
              <a:spcAft>
                <a:spcPts val="0"/>
              </a:spcAft>
              <a:buClrTx/>
              <a:buSzTx/>
              <a:buFontTx/>
              <a:buChar char="-"/>
              <a:tabLst/>
              <a:defRPr/>
            </a:pPr>
            <a:endParaRPr kumimoji="0" lang="fr-FR" altLang="fr-FR" sz="1800" b="1"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26632" name="Picture 2" descr="Afficher l'image d'origine">
            <a:extLst>
              <a:ext uri="{FF2B5EF4-FFF2-40B4-BE49-F238E27FC236}">
                <a16:creationId xmlns:a16="http://schemas.microsoft.com/office/drawing/2014/main" id="{095ABAA7-0282-4DA3-8766-8569570DC5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812" y="646770"/>
            <a:ext cx="4951908" cy="297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Rectangle 1">
            <a:extLst>
              <a:ext uri="{FF2B5EF4-FFF2-40B4-BE49-F238E27FC236}">
                <a16:creationId xmlns:a16="http://schemas.microsoft.com/office/drawing/2014/main" id="{0A61FA16-9FBF-463E-A204-51B1E2FDB115}"/>
              </a:ext>
            </a:extLst>
          </p:cNvPr>
          <p:cNvSpPr>
            <a:spLocks noChangeArrowheads="1"/>
          </p:cNvSpPr>
          <p:nvPr/>
        </p:nvSpPr>
        <p:spPr bwMode="auto">
          <a:xfrm>
            <a:off x="395536" y="3652837"/>
            <a:ext cx="806489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altLang="fr-FR"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Cette révolution numérique est fondée sur la délégation du travail intellectuel, et non plus seulement manuel, à des machines numériques, c’est-à-dire des ordinateurs.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altLang="fr-FR"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fr-FR" altLang="fr-FR"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Cette révolution numérique constitue, après le système bielle-manivelle aux temps modernes et la machine vapeur à l’époque de la Révolution industrielle, la troisième révolution technique de l’histoire moderne de l’Occident.</a:t>
            </a:r>
          </a:p>
        </p:txBody>
      </p:sp>
      <p:sp>
        <p:nvSpPr>
          <p:cNvPr id="11" name="ZoneTexte 10">
            <a:extLst>
              <a:ext uri="{FF2B5EF4-FFF2-40B4-BE49-F238E27FC236}">
                <a16:creationId xmlns:a16="http://schemas.microsoft.com/office/drawing/2014/main" id="{110FB009-109E-4370-BC20-B53E42AFAC7D}"/>
              </a:ext>
            </a:extLst>
          </p:cNvPr>
          <p:cNvSpPr txBox="1"/>
          <p:nvPr/>
        </p:nvSpPr>
        <p:spPr>
          <a:xfrm>
            <a:off x="196242" y="71150"/>
            <a:ext cx="7335470" cy="584775"/>
          </a:xfrm>
          <a:prstGeom prst="rect">
            <a:avLst/>
          </a:prstGeom>
          <a:noFill/>
        </p:spPr>
        <p:txBody>
          <a:bodyPr wrap="non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Vers un processus de dématérialisation</a:t>
            </a:r>
          </a:p>
        </p:txBody>
      </p:sp>
    </p:spTree>
    <p:extLst>
      <p:ext uri="{BB962C8B-B14F-4D97-AF65-F5344CB8AC3E}">
        <p14:creationId xmlns:p14="http://schemas.microsoft.com/office/powerpoint/2010/main" val="1574330352"/>
      </p:ext>
    </p:extLst>
  </p:cSld>
  <p:clrMapOvr>
    <a:masterClrMapping/>
  </p:clrMapOvr>
  <p:transition spd="slow">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1663"/>
            <a:ext cx="9144000" cy="6858000"/>
          </a:xfrm>
          <a:prstGeom prst="rect">
            <a:avLst/>
          </a:prstGeom>
          <a:noFill/>
        </p:spPr>
      </p:pic>
      <p:sp>
        <p:nvSpPr>
          <p:cNvPr id="3" name="Sous-titre 2"/>
          <p:cNvSpPr>
            <a:spLocks noGrp="1"/>
          </p:cNvSpPr>
          <p:nvPr>
            <p:ph type="subTitle" idx="1"/>
          </p:nvPr>
        </p:nvSpPr>
        <p:spPr>
          <a:xfrm>
            <a:off x="4716016" y="4293096"/>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L’économie numérique</a:t>
            </a:r>
          </a:p>
          <a:p>
            <a:r>
              <a:rPr lang="fr-FR" sz="2400" b="1" dirty="0">
                <a:solidFill>
                  <a:schemeClr val="bg1"/>
                </a:solidFill>
                <a:effectLst>
                  <a:outerShdw blurRad="38100" dist="38100" dir="2700000" algn="tl">
                    <a:srgbClr val="000000">
                      <a:alpha val="43137"/>
                    </a:srgbClr>
                  </a:outerShdw>
                </a:effectLst>
              </a:rPr>
              <a:t>L’expression </a:t>
            </a:r>
          </a:p>
          <a:p>
            <a:r>
              <a:rPr lang="fr-FR" sz="2400" b="1" dirty="0">
                <a:solidFill>
                  <a:schemeClr val="bg1"/>
                </a:solidFill>
                <a:effectLst>
                  <a:outerShdw blurRad="38100" dist="38100" dir="2700000" algn="tl">
                    <a:srgbClr val="000000">
                      <a:alpha val="43137"/>
                    </a:srgbClr>
                  </a:outerShdw>
                </a:effectLst>
              </a:rPr>
              <a:t>d’une désincarnation </a:t>
            </a:r>
          </a:p>
          <a:p>
            <a:r>
              <a:rPr lang="fr-FR" sz="2400" b="1" dirty="0">
                <a:solidFill>
                  <a:schemeClr val="bg1"/>
                </a:solidFill>
                <a:effectLst>
                  <a:outerShdw blurRad="38100" dist="38100" dir="2700000" algn="tl">
                    <a:srgbClr val="000000">
                      <a:alpha val="43137"/>
                    </a:srgbClr>
                  </a:outerShdw>
                </a:effectLst>
              </a:rPr>
              <a:t>de la matière</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411742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7" name="Rectangle 6">
            <a:extLst>
              <a:ext uri="{FF2B5EF4-FFF2-40B4-BE49-F238E27FC236}">
                <a16:creationId xmlns:a16="http://schemas.microsoft.com/office/drawing/2014/main" id="{6EBBE219-3A3D-417C-B256-7960F1E35AD3}"/>
              </a:ext>
            </a:extLst>
          </p:cNvPr>
          <p:cNvSpPr/>
          <p:nvPr/>
        </p:nvSpPr>
        <p:spPr>
          <a:xfrm>
            <a:off x="3874891" y="1647049"/>
            <a:ext cx="4962942" cy="923330"/>
          </a:xfrm>
          <a:prstGeom prst="rect">
            <a:avLst/>
          </a:prstGeom>
        </p:spPr>
        <p:txBody>
          <a:bodyPr wrap="square">
            <a:spAutoFit/>
          </a:bodyPr>
          <a:lstStyle/>
          <a:p>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mondes virtuels sont des « non-lieux, </a:t>
            </a:r>
            <a:r>
              <a:rPr lang="fr-FR" dirty="0">
                <a:latin typeface="Arial" panose="020B0604020202020204" pitchFamily="34" charset="0"/>
                <a:cs typeface="Arial" panose="020B0604020202020204" pitchFamily="34" charset="0"/>
              </a:rPr>
              <a:t>» des mondes hors sols, à distance des contraintes du monde réel.  </a:t>
            </a:r>
          </a:p>
        </p:txBody>
      </p:sp>
      <p:sp>
        <p:nvSpPr>
          <p:cNvPr id="9" name="Rectangle 8">
            <a:extLst>
              <a:ext uri="{FF2B5EF4-FFF2-40B4-BE49-F238E27FC236}">
                <a16:creationId xmlns:a16="http://schemas.microsoft.com/office/drawing/2014/main" id="{DC88F2EF-01C3-4D92-8392-E039EFE2859D}"/>
              </a:ext>
            </a:extLst>
          </p:cNvPr>
          <p:cNvSpPr/>
          <p:nvPr/>
        </p:nvSpPr>
        <p:spPr>
          <a:xfrm>
            <a:off x="3874891" y="2636912"/>
            <a:ext cx="4824535" cy="3416320"/>
          </a:xfrm>
          <a:prstGeom prst="rect">
            <a:avLst/>
          </a:prstGeom>
        </p:spPr>
        <p:txBody>
          <a:bodyPr wrap="square">
            <a:spAutoFit/>
          </a:bodyPr>
          <a:lstStyle/>
          <a:p>
            <a:pPr algn="just"/>
            <a:r>
              <a:rPr lang="fr-FR" b="1" dirty="0">
                <a:latin typeface="Arial" panose="020B0604020202020204" pitchFamily="34" charset="0"/>
                <a:cs typeface="Arial" panose="020B0604020202020204" pitchFamily="34" charset="0"/>
              </a:rPr>
              <a:t>Le monde numérique n’est pas directement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 monde meilleur</a:t>
            </a:r>
            <a:r>
              <a:rPr lang="fr-FR" b="1" dirty="0">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(plus juste) ou </a:t>
            </a:r>
            <a:r>
              <a:rPr lang="fr-FR" b="1" dirty="0">
                <a:latin typeface="Arial" panose="020B0604020202020204" pitchFamily="34" charset="0"/>
                <a:cs typeface="Arial" panose="020B0604020202020204" pitchFamily="34" charset="0"/>
              </a:rPr>
              <a:t>un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monde plus agréable </a:t>
            </a:r>
            <a:r>
              <a:rPr lang="fr-FR" dirty="0">
                <a:latin typeface="Arial" panose="020B0604020202020204" pitchFamily="34" charset="0"/>
                <a:cs typeface="Arial" panose="020B0604020202020204" pitchFamily="34" charset="0"/>
              </a:rPr>
              <a:t>(divertissant), mais un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monde artificiel, virtuel et factice </a:t>
            </a:r>
            <a:r>
              <a:rPr lang="fr-FR" dirty="0">
                <a:latin typeface="Arial" panose="020B0604020202020204" pitchFamily="34" charset="0"/>
                <a:cs typeface="Arial" panose="020B0604020202020204" pitchFamily="34" charset="0"/>
              </a:rPr>
              <a:t>donnant l’illusion que tout est améliorable, puisqu’on peut opérer dessus, agir,  développer, favoriser, performer… avec une emprise fascinante et captivante.</a:t>
            </a:r>
          </a:p>
          <a:p>
            <a:pPr algn="just"/>
            <a:endParaRPr lang="fr-FR" dirty="0">
              <a:latin typeface="Arial" panose="020B0604020202020204" pitchFamily="34" charset="0"/>
              <a:cs typeface="Arial" panose="020B0604020202020204" pitchFamily="34" charset="0"/>
            </a:endParaRPr>
          </a:p>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C’est un monde qui isole l’homme, le rendant captif à sa machine, le privant d’interagir avec les autres.</a:t>
            </a:r>
          </a:p>
        </p:txBody>
      </p:sp>
      <p:pic>
        <p:nvPicPr>
          <p:cNvPr id="8" name="Image 7">
            <a:extLst>
              <a:ext uri="{FF2B5EF4-FFF2-40B4-BE49-F238E27FC236}">
                <a16:creationId xmlns:a16="http://schemas.microsoft.com/office/drawing/2014/main" id="{120C829E-DDCE-417E-AEFA-10E07AFFCB6E}"/>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5843" y="5300737"/>
            <a:ext cx="1088523" cy="1011557"/>
          </a:xfrm>
          <a:prstGeom prst="rect">
            <a:avLst/>
          </a:prstGeom>
        </p:spPr>
      </p:pic>
      <p:pic>
        <p:nvPicPr>
          <p:cNvPr id="2" name="Image 1">
            <a:extLst>
              <a:ext uri="{FF2B5EF4-FFF2-40B4-BE49-F238E27FC236}">
                <a16:creationId xmlns:a16="http://schemas.microsoft.com/office/drawing/2014/main" id="{AC015880-F2CC-47ED-AAD2-3EF010180A4E}"/>
              </a:ext>
            </a:extLst>
          </p:cNvPr>
          <p:cNvPicPr>
            <a:picLocks noChangeAspect="1"/>
          </p:cNvPicPr>
          <p:nvPr/>
        </p:nvPicPr>
        <p:blipFill rotWithShape="1">
          <a:blip r:embed="rId6"/>
          <a:srcRect b="9783"/>
          <a:stretch/>
        </p:blipFill>
        <p:spPr>
          <a:xfrm>
            <a:off x="160068" y="1805203"/>
            <a:ext cx="3702073" cy="2736304"/>
          </a:xfrm>
          <a:prstGeom prst="rect">
            <a:avLst/>
          </a:prstGeom>
        </p:spPr>
      </p:pic>
      <p:sp>
        <p:nvSpPr>
          <p:cNvPr id="10" name="ZoneTexte 9">
            <a:extLst>
              <a:ext uri="{FF2B5EF4-FFF2-40B4-BE49-F238E27FC236}">
                <a16:creationId xmlns:a16="http://schemas.microsoft.com/office/drawing/2014/main" id="{74FE2133-967F-416E-B835-5AA94D9A55EB}"/>
              </a:ext>
            </a:extLst>
          </p:cNvPr>
          <p:cNvSpPr txBox="1"/>
          <p:nvPr/>
        </p:nvSpPr>
        <p:spPr>
          <a:xfrm>
            <a:off x="-16416" y="210400"/>
            <a:ext cx="9330824" cy="523220"/>
          </a:xfrm>
          <a:prstGeom prst="rect">
            <a:avLst/>
          </a:prstGeom>
          <a:noFill/>
        </p:spPr>
        <p:txBody>
          <a:bodyPr wrap="none" rtlCol="0">
            <a:spAutoFit/>
          </a:bodyPr>
          <a:lstStyle/>
          <a:p>
            <a:r>
              <a:rPr lang="fr-FR" sz="28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L’économie numérique, l’expression d’une désincarnation</a:t>
            </a:r>
          </a:p>
        </p:txBody>
      </p:sp>
    </p:spTree>
    <p:extLst>
      <p:ext uri="{BB962C8B-B14F-4D97-AF65-F5344CB8AC3E}">
        <p14:creationId xmlns:p14="http://schemas.microsoft.com/office/powerpoint/2010/main" val="1805325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2" name="Rectangle 1">
            <a:extLst>
              <a:ext uri="{FF2B5EF4-FFF2-40B4-BE49-F238E27FC236}">
                <a16:creationId xmlns:a16="http://schemas.microsoft.com/office/drawing/2014/main" id="{1A28D0A3-8682-4063-BF6C-3E847D924D1F}"/>
              </a:ext>
            </a:extLst>
          </p:cNvPr>
          <p:cNvSpPr/>
          <p:nvPr/>
        </p:nvSpPr>
        <p:spPr>
          <a:xfrm>
            <a:off x="467544" y="1398079"/>
            <a:ext cx="7992888" cy="3323987"/>
          </a:xfrm>
          <a:prstGeom prst="rect">
            <a:avLst/>
          </a:prstGeom>
        </p:spPr>
        <p:txBody>
          <a:bodyPr wrap="square">
            <a:spAutoFit/>
          </a:bodyPr>
          <a:lstStyle/>
          <a:p>
            <a:pPr algn="just"/>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Dans des contextes de révolution numérique mondiale, souvenons-nous que :</a:t>
            </a:r>
          </a:p>
          <a:p>
            <a:pPr lvl="2" algn="just"/>
            <a:endParaRPr lang="fr-FR" dirty="0">
              <a:latin typeface="Arial" panose="020B0604020202020204" pitchFamily="34" charset="0"/>
              <a:cs typeface="Arial" panose="020B0604020202020204" pitchFamily="34" charset="0"/>
            </a:endParaRPr>
          </a:p>
          <a:p>
            <a:pPr marL="3028950" lvl="6"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XIX</a:t>
            </a:r>
            <a:r>
              <a:rPr lang="fr-FR" b="1" baseline="30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siècle consacra le primat de la matière sur l'esprit</a:t>
            </a:r>
            <a:r>
              <a:rPr lang="fr-FR" dirty="0">
                <a:latin typeface="Arial" panose="020B0604020202020204" pitchFamily="34" charset="0"/>
                <a:cs typeface="Arial" panose="020B0604020202020204" pitchFamily="34" charset="0"/>
              </a:rPr>
              <a:t>, </a:t>
            </a:r>
          </a:p>
          <a:p>
            <a:pPr marL="3028950" lvl="6"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marL="3028950" lvl="6"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XXI</a:t>
            </a:r>
            <a:r>
              <a:rPr lang="fr-FR" b="1" baseline="30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siècle, lui, entérinera en quelque sorte le règne du virtuel sur la matière</a:t>
            </a:r>
            <a:r>
              <a:rPr lang="fr-FR" dirty="0">
                <a:latin typeface="Arial" panose="020B0604020202020204" pitchFamily="34" charset="0"/>
                <a:cs typeface="Arial" panose="020B0604020202020204" pitchFamily="34" charset="0"/>
              </a:rPr>
              <a:t>, le règne des connexions internet sur les relations, le règne des robots sur l’outil comme prolongement du travail accompli par l’homme. </a:t>
            </a:r>
          </a:p>
        </p:txBody>
      </p:sp>
      <p:pic>
        <p:nvPicPr>
          <p:cNvPr id="8" name="Image 7">
            <a:extLst>
              <a:ext uri="{FF2B5EF4-FFF2-40B4-BE49-F238E27FC236}">
                <a16:creationId xmlns:a16="http://schemas.microsoft.com/office/drawing/2014/main" id="{0FE593E5-F868-42E4-A1D3-F1AD825713CA}"/>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995936" y="5386525"/>
            <a:ext cx="1088523" cy="1011557"/>
          </a:xfrm>
          <a:prstGeom prst="rect">
            <a:avLst/>
          </a:prstGeom>
        </p:spPr>
      </p:pic>
      <p:sp>
        <p:nvSpPr>
          <p:cNvPr id="10" name="ZoneTexte 9">
            <a:extLst>
              <a:ext uri="{FF2B5EF4-FFF2-40B4-BE49-F238E27FC236}">
                <a16:creationId xmlns:a16="http://schemas.microsoft.com/office/drawing/2014/main" id="{C1F60597-A6BF-494F-B770-695E4FC09BB6}"/>
              </a:ext>
            </a:extLst>
          </p:cNvPr>
          <p:cNvSpPr txBox="1"/>
          <p:nvPr/>
        </p:nvSpPr>
        <p:spPr>
          <a:xfrm>
            <a:off x="0" y="210400"/>
            <a:ext cx="9252520" cy="523220"/>
          </a:xfrm>
          <a:prstGeom prst="rect">
            <a:avLst/>
          </a:prstGeom>
          <a:noFill/>
        </p:spPr>
        <p:txBody>
          <a:bodyPr wrap="square" rtlCol="0">
            <a:spAutoFit/>
          </a:bodyPr>
          <a:lstStyle/>
          <a:p>
            <a:r>
              <a:rPr lang="fr-FR" sz="28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L’économie numérique, l’expression d’une désincarnation</a:t>
            </a:r>
          </a:p>
        </p:txBody>
      </p:sp>
      <p:pic>
        <p:nvPicPr>
          <p:cNvPr id="3" name="Image 2">
            <a:extLst>
              <a:ext uri="{FF2B5EF4-FFF2-40B4-BE49-F238E27FC236}">
                <a16:creationId xmlns:a16="http://schemas.microsoft.com/office/drawing/2014/main" id="{733AF888-6E27-48F3-A51D-563C9E430CEA}"/>
              </a:ext>
            </a:extLst>
          </p:cNvPr>
          <p:cNvPicPr>
            <a:picLocks noChangeAspect="1"/>
          </p:cNvPicPr>
          <p:nvPr/>
        </p:nvPicPr>
        <p:blipFill>
          <a:blip r:embed="rId6"/>
          <a:stretch>
            <a:fillRect/>
          </a:stretch>
        </p:blipFill>
        <p:spPr>
          <a:xfrm>
            <a:off x="571470" y="2492897"/>
            <a:ext cx="2632377" cy="2229170"/>
          </a:xfrm>
          <a:prstGeom prst="rect">
            <a:avLst/>
          </a:prstGeom>
        </p:spPr>
      </p:pic>
    </p:spTree>
    <p:extLst>
      <p:ext uri="{BB962C8B-B14F-4D97-AF65-F5344CB8AC3E}">
        <p14:creationId xmlns:p14="http://schemas.microsoft.com/office/powerpoint/2010/main" val="4012975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1663"/>
            <a:ext cx="9144000" cy="6858000"/>
          </a:xfrm>
          <a:prstGeom prst="rect">
            <a:avLst/>
          </a:prstGeom>
          <a:noFill/>
        </p:spPr>
      </p:pic>
      <p:sp>
        <p:nvSpPr>
          <p:cNvPr id="3" name="Sous-titre 2"/>
          <p:cNvSpPr>
            <a:spLocks noGrp="1"/>
          </p:cNvSpPr>
          <p:nvPr>
            <p:ph type="subTitle" idx="1"/>
          </p:nvPr>
        </p:nvSpPr>
        <p:spPr>
          <a:xfrm>
            <a:off x="4716016" y="4293096"/>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La vision </a:t>
            </a:r>
          </a:p>
          <a:p>
            <a:r>
              <a:rPr lang="fr-FR" sz="2400" b="1" dirty="0">
                <a:solidFill>
                  <a:schemeClr val="bg1"/>
                </a:solidFill>
                <a:effectLst>
                  <a:outerShdw blurRad="38100" dist="38100" dir="2700000" algn="tl">
                    <a:srgbClr val="000000">
                      <a:alpha val="43137"/>
                    </a:srgbClr>
                  </a:outerShdw>
                </a:effectLst>
              </a:rPr>
              <a:t>économique et planétaire </a:t>
            </a:r>
          </a:p>
          <a:p>
            <a:r>
              <a:rPr lang="fr-FR" sz="2400" b="1" dirty="0">
                <a:solidFill>
                  <a:schemeClr val="bg1"/>
                </a:solidFill>
                <a:effectLst>
                  <a:outerShdw blurRad="38100" dist="38100" dir="2700000" algn="tl">
                    <a:srgbClr val="000000">
                      <a:alpha val="43137"/>
                    </a:srgbClr>
                  </a:outerShdw>
                </a:effectLst>
              </a:rPr>
              <a:t>du monde numérisé</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1753779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sp>
        <p:nvSpPr>
          <p:cNvPr id="2" name="Rectangle 1">
            <a:extLst>
              <a:ext uri="{FF2B5EF4-FFF2-40B4-BE49-F238E27FC236}">
                <a16:creationId xmlns:a16="http://schemas.microsoft.com/office/drawing/2014/main" id="{55DBD8EB-8708-4989-8B26-64D6B3885036}"/>
              </a:ext>
            </a:extLst>
          </p:cNvPr>
          <p:cNvSpPr/>
          <p:nvPr/>
        </p:nvSpPr>
        <p:spPr>
          <a:xfrm>
            <a:off x="3131840" y="1896413"/>
            <a:ext cx="5832648" cy="2862322"/>
          </a:xfrm>
          <a:prstGeom prst="rect">
            <a:avLst/>
          </a:prstGeom>
        </p:spPr>
        <p:txBody>
          <a:bodyPr wrap="square">
            <a:spAutoFit/>
          </a:bodyPr>
          <a:lstStyle/>
          <a:p>
            <a:pPr algn="just"/>
            <a:r>
              <a:rPr lang="fr-FR" dirty="0">
                <a:latin typeface="Arial" panose="020B0604020202020204" pitchFamily="34" charset="0"/>
                <a:cs typeface="Arial" panose="020B0604020202020204" pitchFamily="34" charset="0"/>
              </a:rPr>
              <a:t>Nous assistons à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l’émergence d’un nouveau modèle à la fois civilisationnel et économique</a:t>
            </a:r>
            <a:r>
              <a:rPr lang="fr-FR" dirty="0">
                <a:latin typeface="Arial" panose="020B0604020202020204" pitchFamily="34" charset="0"/>
                <a:cs typeface="Arial" panose="020B0604020202020204" pitchFamily="34" charset="0"/>
              </a:rPr>
              <a:t> déjà souligné au fil de cette intervention.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Cette économie numérique et cette société de l’automatisation via les progrès fulgurants de l’intelligence artificielle entendent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dessiner une forme de société vertueuse et idyllique, cachant en réalité la volonté d’intégrer l’ensemble des données qui caractérisent la vie humaine.</a:t>
            </a:r>
          </a:p>
        </p:txBody>
      </p:sp>
      <p:pic>
        <p:nvPicPr>
          <p:cNvPr id="1026" name="Picture 2" descr="Résultat de recherche d'images pour &quot;algorithmes&quot;">
            <a:extLst>
              <a:ext uri="{FF2B5EF4-FFF2-40B4-BE49-F238E27FC236}">
                <a16:creationId xmlns:a16="http://schemas.microsoft.com/office/drawing/2014/main" id="{5D829157-AE51-4722-BDB3-6AA19EED54D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0816"/>
          <a:stretch/>
        </p:blipFill>
        <p:spPr bwMode="auto">
          <a:xfrm>
            <a:off x="164866" y="1988840"/>
            <a:ext cx="2966974" cy="2677468"/>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52C76C15-5364-4661-8E02-C12448A6CF78}"/>
              </a:ext>
            </a:extLst>
          </p:cNvPr>
          <p:cNvSpPr txBox="1"/>
          <p:nvPr/>
        </p:nvSpPr>
        <p:spPr>
          <a:xfrm>
            <a:off x="196242" y="71150"/>
            <a:ext cx="8912262" cy="1077218"/>
          </a:xfrm>
          <a:prstGeom prst="rect">
            <a:avLst/>
          </a:prstGeom>
          <a:noFill/>
        </p:spPr>
        <p:txBody>
          <a:bodyPr wrap="squar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vision économique et planétaire du monde numérisé</a:t>
            </a:r>
          </a:p>
        </p:txBody>
      </p:sp>
      <p:pic>
        <p:nvPicPr>
          <p:cNvPr id="8" name="Image 7">
            <a:extLst>
              <a:ext uri="{FF2B5EF4-FFF2-40B4-BE49-F238E27FC236}">
                <a16:creationId xmlns:a16="http://schemas.microsoft.com/office/drawing/2014/main" id="{8A762731-1C04-480C-9032-E5A43CB50BBB}"/>
              </a:ext>
            </a:extLst>
          </p:cNvPr>
          <p:cNvPicPr>
            <a:picLocks noChangeAspect="1"/>
          </p:cNvPicPr>
          <p:nvPr/>
        </p:nvPicPr>
        <p:blipFill>
          <a:blip r:embed="rId5">
            <a:clrChange>
              <a:clrFrom>
                <a:srgbClr val="000000"/>
              </a:clrFrom>
              <a:clrTo>
                <a:srgbClr val="000000">
                  <a:alpha val="0"/>
                </a:srgbClr>
              </a:clrTo>
            </a:clrChange>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3995936" y="5386525"/>
            <a:ext cx="1088523" cy="1011557"/>
          </a:xfrm>
          <a:prstGeom prst="rect">
            <a:avLst/>
          </a:prstGeom>
        </p:spPr>
      </p:pic>
    </p:spTree>
    <p:extLst>
      <p:ext uri="{BB962C8B-B14F-4D97-AF65-F5344CB8AC3E}">
        <p14:creationId xmlns:p14="http://schemas.microsoft.com/office/powerpoint/2010/main" val="1575389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3CCD6FC-51FE-47AE-A1C5-896FF8FFF172}"/>
              </a:ext>
            </a:extLst>
          </p:cNvPr>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211960" y="5386525"/>
            <a:ext cx="1088523" cy="1011557"/>
          </a:xfrm>
          <a:prstGeom prst="rect">
            <a:avLst/>
          </a:prstGeom>
        </p:spPr>
      </p:pic>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5"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5"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107503" y="5214950"/>
            <a:ext cx="3784741" cy="1183132"/>
          </a:xfrm>
          <a:prstGeom prst="rect">
            <a:avLst/>
          </a:prstGeom>
        </p:spPr>
      </p:pic>
      <p:sp>
        <p:nvSpPr>
          <p:cNvPr id="2" name="Rectangle 1">
            <a:extLst>
              <a:ext uri="{FF2B5EF4-FFF2-40B4-BE49-F238E27FC236}">
                <a16:creationId xmlns:a16="http://schemas.microsoft.com/office/drawing/2014/main" id="{15B66F6B-0DA6-4BED-BF56-8429F08496E4}"/>
              </a:ext>
            </a:extLst>
          </p:cNvPr>
          <p:cNvSpPr/>
          <p:nvPr/>
        </p:nvSpPr>
        <p:spPr>
          <a:xfrm>
            <a:off x="2483767" y="1464426"/>
            <a:ext cx="6336703" cy="3416320"/>
          </a:xfrm>
          <a:prstGeom prst="rect">
            <a:avLst/>
          </a:prstGeom>
        </p:spPr>
        <p:txBody>
          <a:bodyPr wrap="square">
            <a:spAutoFit/>
          </a:bodyPr>
          <a:lstStyle/>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 vision </a:t>
            </a:r>
            <a:r>
              <a:rPr lang="fr-FR" dirty="0">
                <a:latin typeface="Arial" panose="020B0604020202020204" pitchFamily="34" charset="0"/>
                <a:cs typeface="Arial" panose="020B0604020202020204" pitchFamily="34" charset="0"/>
              </a:rPr>
              <a:t>de ce capitalisme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numérique</a:t>
            </a:r>
            <a:r>
              <a:rPr lang="fr-FR" dirty="0">
                <a:latin typeface="Arial" panose="020B0604020202020204" pitchFamily="34" charset="0"/>
                <a:cs typeface="Arial" panose="020B0604020202020204" pitchFamily="34" charset="0"/>
              </a:rPr>
              <a:t> nous fait entrer dans 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forme d’âge d’or </a:t>
            </a:r>
            <a:r>
              <a:rPr lang="fr-FR" dirty="0">
                <a:latin typeface="Arial" panose="020B0604020202020204" pitchFamily="34" charset="0"/>
                <a:cs typeface="Arial" panose="020B0604020202020204" pitchFamily="34" charset="0"/>
              </a:rPr>
              <a:t>qui entend :</a:t>
            </a:r>
          </a:p>
          <a:p>
            <a:pPr algn="just"/>
            <a:endPar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42950" lvl="1" indent="-285750" algn="just">
              <a:buFont typeface="Wingdings" panose="05000000000000000000" pitchFamily="2" charset="2"/>
              <a:buChar char="§"/>
            </a:pP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personnaliser à outrance les réponses apportées individuellement à chaque consommateur; </a:t>
            </a:r>
          </a:p>
          <a:p>
            <a:pPr marL="742950" lvl="1" indent="-285750" algn="just">
              <a:buFont typeface="Wingdings" panose="05000000000000000000" pitchFamily="2" charset="2"/>
              <a:buChar char="§"/>
            </a:pPr>
            <a:endPar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42950" lvl="1"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donner </a:t>
            </a:r>
            <a:r>
              <a:rPr lang="fr-FR" dirty="0">
                <a:latin typeface="Arial" panose="020B0604020202020204" pitchFamily="34" charset="0"/>
                <a:cs typeface="Arial" panose="020B0604020202020204" pitchFamily="34" charset="0"/>
              </a:rPr>
              <a:t>les habits d’une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forme de grande communauté numérique</a:t>
            </a:r>
            <a:r>
              <a:rPr lang="fr-FR" dirty="0">
                <a:latin typeface="Arial" panose="020B0604020202020204" pitchFamily="34" charset="0"/>
                <a:cs typeface="Arial" panose="020B0604020202020204" pitchFamily="34" charset="0"/>
              </a:rPr>
              <a:t>, 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forme de communisme vertueux; </a:t>
            </a:r>
          </a:p>
          <a:p>
            <a:pPr marL="742950" lvl="1" indent="-285750" algn="just">
              <a:buFont typeface="Wingdings" panose="05000000000000000000" pitchFamily="2" charset="2"/>
              <a:buChar char="§"/>
            </a:pPr>
            <a:endPar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42950" lvl="1" indent="-285750" algn="just">
              <a:buFont typeface="Wingdings" panose="05000000000000000000" pitchFamily="2" charset="2"/>
              <a:buChar char="§"/>
            </a:pPr>
            <a:r>
              <a:rPr lang="fr-FR" b="1" dirty="0">
                <a:latin typeface="Arial" panose="020B0604020202020204" pitchFamily="34" charset="0"/>
                <a:cs typeface="Arial" panose="020B0604020202020204" pitchFamily="34" charset="0"/>
              </a:rPr>
              <a:t>opérer</a:t>
            </a:r>
            <a:r>
              <a:rPr lang="fr-FR" dirty="0">
                <a:latin typeface="Arial" panose="020B0604020202020204" pitchFamily="34" charset="0"/>
                <a:cs typeface="Arial" panose="020B0604020202020204" pitchFamily="34" charset="0"/>
              </a:rPr>
              <a:t> 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conquête insidieuse, sournoise de l’esprit humain.</a:t>
            </a:r>
            <a:endParaRPr lang="fr-FR" dirty="0">
              <a:latin typeface="Arial" panose="020B0604020202020204" pitchFamily="34" charset="0"/>
              <a:cs typeface="Arial" panose="020B0604020202020204" pitchFamily="34" charset="0"/>
            </a:endParaRPr>
          </a:p>
        </p:txBody>
      </p:sp>
      <p:sp>
        <p:nvSpPr>
          <p:cNvPr id="8" name="ZoneTexte 7">
            <a:extLst>
              <a:ext uri="{FF2B5EF4-FFF2-40B4-BE49-F238E27FC236}">
                <a16:creationId xmlns:a16="http://schemas.microsoft.com/office/drawing/2014/main" id="{1DBC1062-B673-4675-9E85-9BA2FC844166}"/>
              </a:ext>
            </a:extLst>
          </p:cNvPr>
          <p:cNvSpPr txBox="1"/>
          <p:nvPr/>
        </p:nvSpPr>
        <p:spPr>
          <a:xfrm>
            <a:off x="196242" y="71150"/>
            <a:ext cx="8912262" cy="1077218"/>
          </a:xfrm>
          <a:prstGeom prst="rect">
            <a:avLst/>
          </a:prstGeom>
          <a:noFill/>
        </p:spPr>
        <p:txBody>
          <a:bodyPr wrap="squar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vision économique et planétaire du monde numérisé</a:t>
            </a:r>
          </a:p>
        </p:txBody>
      </p:sp>
      <p:pic>
        <p:nvPicPr>
          <p:cNvPr id="2050" name="Picture 2" descr="Arbre numérique et de racines stock vecteur libres de droits libre de droits">
            <a:extLst>
              <a:ext uri="{FF2B5EF4-FFF2-40B4-BE49-F238E27FC236}">
                <a16:creationId xmlns:a16="http://schemas.microsoft.com/office/drawing/2014/main" id="{F2A1A8EB-8363-4333-9636-FD57496E3DBC}"/>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504" y="1427807"/>
            <a:ext cx="2376263"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811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sp>
        <p:nvSpPr>
          <p:cNvPr id="2" name="Rectangle 1">
            <a:extLst>
              <a:ext uri="{FF2B5EF4-FFF2-40B4-BE49-F238E27FC236}">
                <a16:creationId xmlns:a16="http://schemas.microsoft.com/office/drawing/2014/main" id="{2B28E31D-930F-4BE2-9FA7-2B7FE1C6443A}"/>
              </a:ext>
            </a:extLst>
          </p:cNvPr>
          <p:cNvSpPr/>
          <p:nvPr/>
        </p:nvSpPr>
        <p:spPr>
          <a:xfrm>
            <a:off x="3203848" y="1245909"/>
            <a:ext cx="5256584" cy="4458015"/>
          </a:xfrm>
          <a:prstGeom prst="rect">
            <a:avLst/>
          </a:prstGeom>
        </p:spPr>
        <p:txBody>
          <a:bodyPr wrap="square">
            <a:spAutoFit/>
          </a:bodyPr>
          <a:lstStyle/>
          <a:p>
            <a:pPr algn="just">
              <a:lnSpc>
                <a:spcPct val="107000"/>
              </a:lnSpc>
              <a:spcAft>
                <a:spcPts val="800"/>
              </a:spcAft>
            </a:pPr>
            <a:r>
              <a:rPr lang="fr-FR"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Les ambitions des géants mondiaux du web</a:t>
            </a:r>
            <a:r>
              <a:rPr lang="fr-FR"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(Facebook, Google) sont également de </a:t>
            </a:r>
            <a:r>
              <a:rPr lang="fr-FR"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numériser le monde entier</a:t>
            </a:r>
            <a:r>
              <a:rPr lang="fr-FR"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Leurs projets sont de </a:t>
            </a:r>
            <a:r>
              <a:rPr lang="fr-FR" dirty="0">
                <a:latin typeface="Arial" panose="020B0604020202020204" pitchFamily="34" charset="0"/>
                <a:ea typeface="Calibri" panose="020F0502020204030204" pitchFamily="34" charset="0"/>
                <a:cs typeface="Arial" panose="020B0604020202020204" pitchFamily="34" charset="0"/>
              </a:rPr>
              <a:t>démultiplier les satellites ou les ballons stratosphériques pour se passer des opérateurs télécoms traditionnels </a:t>
            </a:r>
            <a:r>
              <a:rPr lang="fr-FR"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afin de </a:t>
            </a:r>
            <a:r>
              <a:rPr lang="fr-FR"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connecter les 4 milliards d'habitants n'ayant pas encore accès à Internet</a:t>
            </a:r>
            <a:r>
              <a:rPr lang="fr-FR"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p>
          <a:p>
            <a:pPr algn="just">
              <a:lnSpc>
                <a:spcPct val="107000"/>
              </a:lnSpc>
              <a:spcAft>
                <a:spcPts val="800"/>
              </a:spcAft>
            </a:pPr>
            <a:r>
              <a:rPr lang="fr-FR"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La révolution du numérique se répand à la vitesse de l’éclair à l’échelle de l’histoire de l’humanité </a:t>
            </a:r>
            <a:r>
              <a:rPr lang="fr-FR"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et de manière bien plus rapide que les précédentes révolutions industrielles de l’électricité et des télécommunications.</a:t>
            </a:r>
          </a:p>
          <a:p>
            <a:pPr>
              <a:spcAft>
                <a:spcPts val="0"/>
              </a:spcAft>
            </a:pPr>
            <a:r>
              <a:rPr lang="fr-FR" sz="2000" dirty="0">
                <a:latin typeface="Arial" panose="020B0604020202020204" pitchFamily="34" charset="0"/>
                <a:ea typeface="Calibri" panose="020F0502020204030204" pitchFamily="34" charset="0"/>
                <a:cs typeface="Arial" panose="020B0604020202020204" pitchFamily="34" charset="0"/>
              </a:rPr>
              <a:t> </a:t>
            </a:r>
            <a:endParaRPr lang="fr-FR" sz="2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 2">
            <a:extLst>
              <a:ext uri="{FF2B5EF4-FFF2-40B4-BE49-F238E27FC236}">
                <a16:creationId xmlns:a16="http://schemas.microsoft.com/office/drawing/2014/main" id="{F43E11D4-1764-4ECB-ADB4-38C8FF4F278B}"/>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395536" y="1484784"/>
            <a:ext cx="2494376" cy="2636912"/>
          </a:xfrm>
          <a:prstGeom prst="rect">
            <a:avLst/>
          </a:prstGeom>
        </p:spPr>
      </p:pic>
      <p:sp>
        <p:nvSpPr>
          <p:cNvPr id="6" name="ZoneTexte 5">
            <a:extLst>
              <a:ext uri="{FF2B5EF4-FFF2-40B4-BE49-F238E27FC236}">
                <a16:creationId xmlns:a16="http://schemas.microsoft.com/office/drawing/2014/main" id="{C458E9DC-06C0-4BA6-9791-536AA6D1DB6A}"/>
              </a:ext>
            </a:extLst>
          </p:cNvPr>
          <p:cNvSpPr txBox="1"/>
          <p:nvPr/>
        </p:nvSpPr>
        <p:spPr>
          <a:xfrm>
            <a:off x="196242" y="71150"/>
            <a:ext cx="8912262" cy="1077218"/>
          </a:xfrm>
          <a:prstGeom prst="rect">
            <a:avLst/>
          </a:prstGeom>
          <a:noFill/>
        </p:spPr>
        <p:txBody>
          <a:bodyPr wrap="square" rtlCol="0">
            <a:spAutoFit/>
          </a:bodyPr>
          <a:lstStyle/>
          <a:p>
            <a:r>
              <a:rPr lang="fr-FR" sz="32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vision économique et planétaire du monde numérisé</a:t>
            </a:r>
          </a:p>
        </p:txBody>
      </p:sp>
      <p:pic>
        <p:nvPicPr>
          <p:cNvPr id="7" name="Image 6">
            <a:extLst>
              <a:ext uri="{FF2B5EF4-FFF2-40B4-BE49-F238E27FC236}">
                <a16:creationId xmlns:a16="http://schemas.microsoft.com/office/drawing/2014/main" id="{57C1F1AC-B700-4D13-A509-B6135C975779}"/>
              </a:ext>
            </a:extLst>
          </p:cNvPr>
          <p:cNvPicPr>
            <a:picLocks noChangeAspect="1"/>
          </p:cNvPicPr>
          <p:nvPr/>
        </p:nvPicPr>
        <p:blipFill>
          <a:blip r:embed="rId5">
            <a:clrChange>
              <a:clrFrom>
                <a:srgbClr val="000000"/>
              </a:clrFrom>
              <a:clrTo>
                <a:srgbClr val="000000">
                  <a:alpha val="0"/>
                </a:srgbClr>
              </a:clrTo>
            </a:clrChange>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3995936" y="5386525"/>
            <a:ext cx="1088523" cy="1011557"/>
          </a:xfrm>
          <a:prstGeom prst="rect">
            <a:avLst/>
          </a:prstGeom>
        </p:spPr>
      </p:pic>
    </p:spTree>
    <p:extLst>
      <p:ext uri="{BB962C8B-B14F-4D97-AF65-F5344CB8AC3E}">
        <p14:creationId xmlns:p14="http://schemas.microsoft.com/office/powerpoint/2010/main" val="3368382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Sous-titre 2"/>
          <p:cNvSpPr>
            <a:spLocks noGrp="1"/>
          </p:cNvSpPr>
          <p:nvPr>
            <p:ph type="subTitle" idx="1"/>
          </p:nvPr>
        </p:nvSpPr>
        <p:spPr>
          <a:xfrm>
            <a:off x="5292080" y="4293096"/>
            <a:ext cx="3744416"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La marchandisation numérisée et généralisée de la vie</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2880684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sp>
        <p:nvSpPr>
          <p:cNvPr id="6" name="ZoneTexte 5">
            <a:extLst>
              <a:ext uri="{FF2B5EF4-FFF2-40B4-BE49-F238E27FC236}">
                <a16:creationId xmlns:a16="http://schemas.microsoft.com/office/drawing/2014/main" id="{C458E9DC-06C0-4BA6-9791-536AA6D1DB6A}"/>
              </a:ext>
            </a:extLst>
          </p:cNvPr>
          <p:cNvSpPr txBox="1"/>
          <p:nvPr/>
        </p:nvSpPr>
        <p:spPr>
          <a:xfrm>
            <a:off x="196242" y="71150"/>
            <a:ext cx="89122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La marchandisation généralisée de la vie</a:t>
            </a:r>
          </a:p>
        </p:txBody>
      </p:sp>
      <p:sp>
        <p:nvSpPr>
          <p:cNvPr id="3" name="Rectangle 2">
            <a:extLst>
              <a:ext uri="{FF2B5EF4-FFF2-40B4-BE49-F238E27FC236}">
                <a16:creationId xmlns:a16="http://schemas.microsoft.com/office/drawing/2014/main" id="{7D010538-3C42-4038-9E53-EC3637A410AE}"/>
              </a:ext>
            </a:extLst>
          </p:cNvPr>
          <p:cNvSpPr/>
          <p:nvPr/>
        </p:nvSpPr>
        <p:spPr>
          <a:xfrm>
            <a:off x="3131840" y="1063675"/>
            <a:ext cx="5720915" cy="5355312"/>
          </a:xfrm>
          <a:prstGeom prst="rect">
            <a:avLst/>
          </a:prstGeom>
        </p:spPr>
        <p:txBody>
          <a:bodyPr wrap="square">
            <a:spAutoFit/>
          </a:bodyPr>
          <a:lstStyle/>
          <a:p>
            <a:pPr algn="just"/>
            <a:r>
              <a:rPr lang="fr-FR" dirty="0">
                <a:latin typeface="Arial" panose="020B0604020202020204" pitchFamily="34" charset="0"/>
                <a:cs typeface="Arial" panose="020B0604020202020204" pitchFamily="34" charset="0"/>
              </a:rPr>
              <a:t>Dans ces contextes nous entrons dans une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marchandisation totale et globale de toutes les parcelles de la vie sociale et des besoins qui l’accompagnent.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Cet extrait d’un article du </a:t>
            </a:r>
            <a:r>
              <a:rPr lang="fr-FR" i="1" dirty="0">
                <a:latin typeface="Arial" panose="020B0604020202020204" pitchFamily="34" charset="0"/>
                <a:cs typeface="Arial" panose="020B0604020202020204" pitchFamily="34" charset="0"/>
              </a:rPr>
              <a:t>Monde</a:t>
            </a:r>
            <a:r>
              <a:rPr lang="fr-FR" dirty="0">
                <a:latin typeface="Arial" panose="020B0604020202020204" pitchFamily="34" charset="0"/>
                <a:cs typeface="Arial" panose="020B0604020202020204" pitchFamily="34" charset="0"/>
              </a:rPr>
              <a:t> est tout à fait éclairant : «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Derrière les bonnes intentions déclarées des GAFA [Google Amazon Facebook Apple], l’objectif est bien de marchandiser toutes les parcelles de nos existences. La libération promise par les technologies est aussi notre prison. </a:t>
            </a:r>
            <a:r>
              <a:rPr lang="fr-FR" dirty="0">
                <a:latin typeface="Arial" panose="020B0604020202020204" pitchFamily="34" charset="0"/>
                <a:cs typeface="Arial" panose="020B0604020202020204" pitchFamily="34" charset="0"/>
              </a:rPr>
              <a:t>»</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C’est ce que le philosophe </a:t>
            </a:r>
            <a:r>
              <a:rPr lang="fr-FR" dirty="0" err="1">
                <a:latin typeface="Arial" panose="020B0604020202020204" pitchFamily="34" charset="0"/>
                <a:cs typeface="Arial" panose="020B0604020202020204" pitchFamily="34" charset="0"/>
              </a:rPr>
              <a:t>Eric</a:t>
            </a:r>
            <a:r>
              <a:rPr lang="fr-FR" dirty="0">
                <a:latin typeface="Arial" panose="020B0604020202020204" pitchFamily="34" charset="0"/>
                <a:cs typeface="Arial" panose="020B0604020202020204" pitchFamily="34" charset="0"/>
              </a:rPr>
              <a:t> Sadin souligne : « </a:t>
            </a:r>
            <a:r>
              <a:rPr lang="fr-FR" b="1" dirty="0">
                <a:latin typeface="Arial" panose="020B0604020202020204" pitchFamily="34" charset="0"/>
                <a:cs typeface="Arial" panose="020B0604020202020204" pitchFamily="34" charset="0"/>
              </a:rPr>
              <a:t>Le modèle dominant développé par l’industrie du numérique consiste à offrir une infinité de «solutions » </a:t>
            </a:r>
            <a:r>
              <a:rPr lang="fr-FR" dirty="0">
                <a:latin typeface="Arial" panose="020B0604020202020204" pitchFamily="34" charset="0"/>
                <a:cs typeface="Arial" panose="020B0604020202020204" pitchFamily="34" charset="0"/>
              </a:rPr>
              <a:t>à l’égard de tous les moments du quotidien. Nous assistons actuellement à une «</a:t>
            </a:r>
            <a:r>
              <a:rPr lang="fr-FR" b="1" dirty="0" err="1">
                <a:latin typeface="Arial" panose="020B0604020202020204" pitchFamily="34" charset="0"/>
                <a:cs typeface="Arial" panose="020B0604020202020204" pitchFamily="34" charset="0"/>
              </a:rPr>
              <a:t>servicisation</a:t>
            </a:r>
            <a:r>
              <a:rPr lang="fr-FR" dirty="0">
                <a:solidFill>
                  <a:srgbClr val="010607"/>
                </a:solidFill>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 généralisée de la vie. »</a:t>
            </a:r>
          </a:p>
        </p:txBody>
      </p:sp>
      <p:pic>
        <p:nvPicPr>
          <p:cNvPr id="4098" name="Picture 2" descr="Résultat de recherche d'images pour &quot;marchandisation numérisée de la vie&quot;">
            <a:extLst>
              <a:ext uri="{FF2B5EF4-FFF2-40B4-BE49-F238E27FC236}">
                <a16:creationId xmlns:a16="http://schemas.microsoft.com/office/drawing/2014/main" id="{AFDF2297-D750-4D5A-8993-00FBEE0527B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670" t="11197" r="6657" b="-900"/>
          <a:stretch/>
        </p:blipFill>
        <p:spPr bwMode="auto">
          <a:xfrm>
            <a:off x="180642" y="1268760"/>
            <a:ext cx="2736304" cy="1773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031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sp>
        <p:nvSpPr>
          <p:cNvPr id="6" name="ZoneTexte 5">
            <a:extLst>
              <a:ext uri="{FF2B5EF4-FFF2-40B4-BE49-F238E27FC236}">
                <a16:creationId xmlns:a16="http://schemas.microsoft.com/office/drawing/2014/main" id="{C458E9DC-06C0-4BA6-9791-536AA6D1DB6A}"/>
              </a:ext>
            </a:extLst>
          </p:cNvPr>
          <p:cNvSpPr txBox="1"/>
          <p:nvPr/>
        </p:nvSpPr>
        <p:spPr>
          <a:xfrm>
            <a:off x="196242" y="71150"/>
            <a:ext cx="89122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La marchandisation généralisée de la vie</a:t>
            </a:r>
          </a:p>
        </p:txBody>
      </p:sp>
      <p:pic>
        <p:nvPicPr>
          <p:cNvPr id="7" name="Image 6">
            <a:extLst>
              <a:ext uri="{FF2B5EF4-FFF2-40B4-BE49-F238E27FC236}">
                <a16:creationId xmlns:a16="http://schemas.microsoft.com/office/drawing/2014/main" id="{57C1F1AC-B700-4D13-A509-B6135C975779}"/>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995936" y="5386525"/>
            <a:ext cx="1088523" cy="1011557"/>
          </a:xfrm>
          <a:prstGeom prst="rect">
            <a:avLst/>
          </a:prstGeom>
        </p:spPr>
      </p:pic>
      <p:sp>
        <p:nvSpPr>
          <p:cNvPr id="2" name="Rectangle 1">
            <a:extLst>
              <a:ext uri="{FF2B5EF4-FFF2-40B4-BE49-F238E27FC236}">
                <a16:creationId xmlns:a16="http://schemas.microsoft.com/office/drawing/2014/main" id="{33767A64-93FC-4F6B-95B4-52584F6FC77D}"/>
              </a:ext>
            </a:extLst>
          </p:cNvPr>
          <p:cNvSpPr/>
          <p:nvPr/>
        </p:nvSpPr>
        <p:spPr>
          <a:xfrm>
            <a:off x="3419872" y="1244632"/>
            <a:ext cx="5454352" cy="3970318"/>
          </a:xfrm>
          <a:prstGeom prst="rect">
            <a:avLst/>
          </a:prstGeom>
        </p:spPr>
        <p:txBody>
          <a:bodyPr wrap="square">
            <a:spAutoFit/>
          </a:bodyPr>
          <a:lstStyle/>
          <a:p>
            <a:pPr algn="just"/>
            <a:r>
              <a:rPr lang="fr-FR" dirty="0">
                <a:latin typeface="Arial" panose="020B0604020202020204" pitchFamily="34" charset="0"/>
                <a:cs typeface="Arial" panose="020B0604020202020204" pitchFamily="34" charset="0"/>
              </a:rPr>
              <a:t>Nous « infiltrons » comme nous l’avons par ailleurs écrit dans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 monde « </a:t>
            </a:r>
            <a:r>
              <a:rPr lang="fr-FR"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serviciel</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et dématérialisé ou tout est construit pour offrir la plus large palette de services,</a:t>
            </a:r>
            <a:r>
              <a:rPr lang="fr-FR" dirty="0">
                <a:latin typeface="Arial" panose="020B0604020202020204" pitchFamily="34" charset="0"/>
                <a:cs typeface="Arial" panose="020B0604020202020204" pitchFamily="34" charset="0"/>
              </a:rPr>
              <a:t> donnant l’illusion de combler la totalité des besoins dérivés de l’être humain, l’ensemble de ses désirs.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Au-delà de la marchandisation numérique des biens et des services, nous voyons le jour d’un nouveau commerce; c’est aujourd’hui la marchandisation de tous les processus vitaux qui représente une nouvelle phase de la mondialisation et de la globalisation – concernant au premier chef le corps. </a:t>
            </a:r>
          </a:p>
          <a:p>
            <a:pPr algn="just"/>
            <a:endParaRPr lang="fr-FR" dirty="0">
              <a:latin typeface="Arial" panose="020B0604020202020204" pitchFamily="34" charset="0"/>
              <a:cs typeface="Arial" panose="020B0604020202020204" pitchFamily="34" charset="0"/>
            </a:endParaRPr>
          </a:p>
        </p:txBody>
      </p:sp>
      <p:pic>
        <p:nvPicPr>
          <p:cNvPr id="8" name="Picture 2" descr="Résultat de recherche d'images pour &quot;marchandisation numérisée de la vie&quot;">
            <a:extLst>
              <a:ext uri="{FF2B5EF4-FFF2-40B4-BE49-F238E27FC236}">
                <a16:creationId xmlns:a16="http://schemas.microsoft.com/office/drawing/2014/main" id="{6D457DC7-B53C-450D-8ABD-C4CE9650E53D}"/>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670" t="11197" r="6657" b="-900"/>
          <a:stretch/>
        </p:blipFill>
        <p:spPr bwMode="auto">
          <a:xfrm>
            <a:off x="200524" y="1340768"/>
            <a:ext cx="2736304" cy="1773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673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sp>
        <p:nvSpPr>
          <p:cNvPr id="6" name="ZoneTexte 5">
            <a:extLst>
              <a:ext uri="{FF2B5EF4-FFF2-40B4-BE49-F238E27FC236}">
                <a16:creationId xmlns:a16="http://schemas.microsoft.com/office/drawing/2014/main" id="{C458E9DC-06C0-4BA6-9791-536AA6D1DB6A}"/>
              </a:ext>
            </a:extLst>
          </p:cNvPr>
          <p:cNvSpPr txBox="1"/>
          <p:nvPr/>
        </p:nvSpPr>
        <p:spPr>
          <a:xfrm>
            <a:off x="196242" y="71150"/>
            <a:ext cx="89122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La marchandisation généralisée de la vie</a:t>
            </a:r>
          </a:p>
        </p:txBody>
      </p:sp>
      <p:pic>
        <p:nvPicPr>
          <p:cNvPr id="7" name="Image 6">
            <a:extLst>
              <a:ext uri="{FF2B5EF4-FFF2-40B4-BE49-F238E27FC236}">
                <a16:creationId xmlns:a16="http://schemas.microsoft.com/office/drawing/2014/main" id="{57C1F1AC-B700-4D13-A509-B6135C975779}"/>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995936" y="5386525"/>
            <a:ext cx="1088523" cy="1011557"/>
          </a:xfrm>
          <a:prstGeom prst="rect">
            <a:avLst/>
          </a:prstGeom>
        </p:spPr>
      </p:pic>
      <p:sp>
        <p:nvSpPr>
          <p:cNvPr id="4" name="Rectangle 3">
            <a:extLst>
              <a:ext uri="{FF2B5EF4-FFF2-40B4-BE49-F238E27FC236}">
                <a16:creationId xmlns:a16="http://schemas.microsoft.com/office/drawing/2014/main" id="{BA53143C-A04C-4B47-B234-F208710DA3A2}"/>
              </a:ext>
            </a:extLst>
          </p:cNvPr>
          <p:cNvSpPr/>
          <p:nvPr/>
        </p:nvSpPr>
        <p:spPr>
          <a:xfrm>
            <a:off x="3635896" y="1384740"/>
            <a:ext cx="5310336" cy="3693319"/>
          </a:xfrm>
          <a:prstGeom prst="rect">
            <a:avLst/>
          </a:prstGeom>
        </p:spPr>
        <p:txBody>
          <a:bodyPr wrap="square">
            <a:spAutoFit/>
          </a:bodyPr>
          <a:lstStyle/>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corps humain constitue également et de nos jours une « matière première essentielle au déploiement de l’industrie biomédicale </a:t>
            </a:r>
            <a:r>
              <a:rPr lang="fr-FR" dirty="0">
                <a:latin typeface="Arial" panose="020B0604020202020204" pitchFamily="34" charset="0"/>
                <a:cs typeface="Arial" panose="020B0604020202020204" pitchFamily="34" charset="0"/>
              </a:rPr>
              <a:t>» et « destinataire des innovations biotechnologiques.» Ce corps en morceaux, en pièces détachées pourrait être demain achalandé dans les rayons du web. </a:t>
            </a:r>
          </a:p>
          <a:p>
            <a:pPr algn="just"/>
            <a:endParaRPr lang="fr-FR" dirty="0">
              <a:latin typeface="Arial" panose="020B0604020202020204" pitchFamily="34" charset="0"/>
              <a:cs typeface="Arial" panose="020B0604020202020204" pitchFamily="34" charset="0"/>
            </a:endParaRPr>
          </a:p>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Cette marchandisation touchera non seulement le corps mais également la commercialisation du sperme et d’ovocytes</a:t>
            </a:r>
            <a:r>
              <a:rPr lang="fr-FR" dirty="0">
                <a:latin typeface="Arial" panose="020B0604020202020204" pitchFamily="34" charset="0"/>
                <a:cs typeface="Arial" panose="020B0604020202020204" pitchFamily="34" charset="0"/>
              </a:rPr>
              <a:t>, l’eugénisme « high </a:t>
            </a:r>
            <a:r>
              <a:rPr lang="fr-FR" dirty="0" err="1">
                <a:latin typeface="Arial" panose="020B0604020202020204" pitchFamily="34" charset="0"/>
                <a:cs typeface="Arial" panose="020B0604020202020204" pitchFamily="34" charset="0"/>
              </a:rPr>
              <a:t>tech</a:t>
            </a:r>
            <a:r>
              <a:rPr lang="fr-FR" dirty="0">
                <a:latin typeface="Arial" panose="020B0604020202020204" pitchFamily="34" charset="0"/>
                <a:cs typeface="Arial" panose="020B0604020202020204" pitchFamily="34" charset="0"/>
              </a:rPr>
              <a:t>, » cette pratique d’achat en ligne du sperme semble avoir déjà eu lieu. </a:t>
            </a:r>
          </a:p>
        </p:txBody>
      </p:sp>
      <p:pic>
        <p:nvPicPr>
          <p:cNvPr id="6146" name="Picture 2" descr="Résultat de recherche d'images pour &quot;vente de spermes&quot;">
            <a:extLst>
              <a:ext uri="{FF2B5EF4-FFF2-40B4-BE49-F238E27FC236}">
                <a16:creationId xmlns:a16="http://schemas.microsoft.com/office/drawing/2014/main" id="{5ACC9D9D-7B93-43D4-9023-31042F050E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34523"/>
          <a:stretch/>
        </p:blipFill>
        <p:spPr bwMode="auto">
          <a:xfrm>
            <a:off x="215415" y="1484784"/>
            <a:ext cx="3368345" cy="3297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393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Sous-titre 2"/>
          <p:cNvSpPr>
            <a:spLocks noGrp="1"/>
          </p:cNvSpPr>
          <p:nvPr>
            <p:ph type="subTitle" idx="1"/>
          </p:nvPr>
        </p:nvSpPr>
        <p:spPr>
          <a:xfrm>
            <a:off x="5004048" y="4653136"/>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Le contexte biblique</a:t>
            </a:r>
          </a:p>
          <a:p>
            <a:endParaRPr lang="fr-FR" sz="800" b="1" dirty="0">
              <a:solidFill>
                <a:schemeClr val="bg1"/>
              </a:solidFill>
              <a:effectLst>
                <a:outerShdw blurRad="38100" dist="38100" dir="2700000" algn="tl">
                  <a:srgbClr val="000000">
                    <a:alpha val="43137"/>
                  </a:srgbClr>
                </a:outerShdw>
              </a:effectLst>
            </a:endParaRPr>
          </a:p>
          <a:p>
            <a:r>
              <a:rPr lang="fr-FR" sz="2400" b="1" dirty="0">
                <a:solidFill>
                  <a:schemeClr val="bg1"/>
                </a:solidFill>
                <a:effectLst>
                  <a:outerShdw blurRad="38100" dist="38100" dir="2700000" algn="tl">
                    <a:srgbClr val="000000">
                      <a:alpha val="43137"/>
                    </a:srgbClr>
                  </a:outerShdw>
                </a:effectLst>
              </a:rPr>
              <a:t> </a:t>
            </a:r>
          </a:p>
        </p:txBody>
      </p:sp>
      <p:sp>
        <p:nvSpPr>
          <p:cNvPr id="2" name="Titre 1"/>
          <p:cNvSpPr>
            <a:spLocks noGrp="1"/>
          </p:cNvSpPr>
          <p:nvPr>
            <p:ph type="ctrTitle"/>
          </p:nvPr>
        </p:nvSpPr>
        <p:spPr>
          <a:xfrm>
            <a:off x="-180528" y="460499"/>
            <a:ext cx="7772400" cy="1470025"/>
          </a:xfrm>
        </p:spPr>
        <p:txBody>
          <a:bodyPr>
            <a:normAutofit/>
          </a:bodyPr>
          <a:lstStyle/>
          <a:p>
            <a:r>
              <a:rPr lang="fr-FR" sz="6000"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3278194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sp>
        <p:nvSpPr>
          <p:cNvPr id="6" name="ZoneTexte 5">
            <a:extLst>
              <a:ext uri="{FF2B5EF4-FFF2-40B4-BE49-F238E27FC236}">
                <a16:creationId xmlns:a16="http://schemas.microsoft.com/office/drawing/2014/main" id="{C458E9DC-06C0-4BA6-9791-536AA6D1DB6A}"/>
              </a:ext>
            </a:extLst>
          </p:cNvPr>
          <p:cNvSpPr txBox="1"/>
          <p:nvPr/>
        </p:nvSpPr>
        <p:spPr>
          <a:xfrm>
            <a:off x="196242" y="71150"/>
            <a:ext cx="89122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 contexte biblique</a:t>
            </a:r>
          </a:p>
        </p:txBody>
      </p:sp>
      <p:pic>
        <p:nvPicPr>
          <p:cNvPr id="7" name="Image 6">
            <a:extLst>
              <a:ext uri="{FF2B5EF4-FFF2-40B4-BE49-F238E27FC236}">
                <a16:creationId xmlns:a16="http://schemas.microsoft.com/office/drawing/2014/main" id="{57C1F1AC-B700-4D13-A509-B6135C975779}"/>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995936" y="5386525"/>
            <a:ext cx="1088523" cy="1011557"/>
          </a:xfrm>
          <a:prstGeom prst="rect">
            <a:avLst/>
          </a:prstGeom>
        </p:spPr>
      </p:pic>
      <p:sp>
        <p:nvSpPr>
          <p:cNvPr id="2" name="ZoneTexte 1">
            <a:extLst>
              <a:ext uri="{FF2B5EF4-FFF2-40B4-BE49-F238E27FC236}">
                <a16:creationId xmlns:a16="http://schemas.microsoft.com/office/drawing/2014/main" id="{3BC3BF30-8AF3-4422-B4C1-1A5D91F1DA06}"/>
              </a:ext>
            </a:extLst>
          </p:cNvPr>
          <p:cNvSpPr txBox="1"/>
          <p:nvPr/>
        </p:nvSpPr>
        <p:spPr>
          <a:xfrm>
            <a:off x="691933" y="1700808"/>
            <a:ext cx="7920880" cy="3354765"/>
          </a:xfrm>
          <a:prstGeom prst="rect">
            <a:avLst/>
          </a:prstGeom>
          <a:noFill/>
        </p:spPr>
        <p:txBody>
          <a:bodyPr wrap="square" rtlCol="0">
            <a:spAutoFit/>
          </a:bodyPr>
          <a:lstStyle/>
          <a:p>
            <a:pPr algn="just"/>
            <a:r>
              <a:rPr lang="fr-F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L’économie numérique décline plusieurs  caractéristiques frappantes entrevues tout au long de cet exposé </a:t>
            </a: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lvl="2" algn="just"/>
            <a:endPar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628900" lvl="5" indent="-342900" algn="just">
              <a:buFont typeface="Wingdings" panose="05000000000000000000" pitchFamily="2" charset="2"/>
              <a:buChar char="§"/>
            </a:pPr>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 </a:t>
            </a: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dimension du nombre;</a:t>
            </a:r>
          </a:p>
          <a:p>
            <a:pPr marL="2628900" lvl="5" indent="-342900" algn="just">
              <a:buFont typeface="Wingdings" panose="05000000000000000000" pitchFamily="2" charset="2"/>
              <a:buChar char="§"/>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 connaissance de l’individu </a:t>
            </a:r>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devenu totalement transparent;</a:t>
            </a:r>
          </a:p>
          <a:p>
            <a:pPr marL="2628900" lvl="5" indent="-342900" algn="just">
              <a:buFont typeface="Wingdings" panose="05000000000000000000" pitchFamily="2" charset="2"/>
              <a:buChar char="§"/>
            </a:pPr>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 </a:t>
            </a: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dimension marchande dans un sens totalisant;</a:t>
            </a:r>
          </a:p>
          <a:p>
            <a:pPr marL="2628900" lvl="5" indent="-342900" algn="just">
              <a:buFont typeface="Wingdings" panose="05000000000000000000" pitchFamily="2" charset="2"/>
              <a:buChar char="§"/>
            </a:pPr>
            <a:r>
              <a:rPr lang="fr-F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l’horizontalité </a:t>
            </a:r>
            <a:r>
              <a:rPr lang="fr-FR"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vs verticalité.</a:t>
            </a:r>
          </a:p>
        </p:txBody>
      </p:sp>
      <p:pic>
        <p:nvPicPr>
          <p:cNvPr id="5122" name="Picture 2" descr="Résultat de recherche d'images pour &quot;nombre&quot;">
            <a:extLst>
              <a:ext uri="{FF2B5EF4-FFF2-40B4-BE49-F238E27FC236}">
                <a16:creationId xmlns:a16="http://schemas.microsoft.com/office/drawing/2014/main" id="{81322E36-813C-4E86-9D58-4018F755D18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0837"/>
          <a:stretch/>
        </p:blipFill>
        <p:spPr bwMode="auto">
          <a:xfrm flipH="1">
            <a:off x="827584" y="3224302"/>
            <a:ext cx="2137288" cy="1493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892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sp>
        <p:nvSpPr>
          <p:cNvPr id="6" name="ZoneTexte 5">
            <a:extLst>
              <a:ext uri="{FF2B5EF4-FFF2-40B4-BE49-F238E27FC236}">
                <a16:creationId xmlns:a16="http://schemas.microsoft.com/office/drawing/2014/main" id="{C458E9DC-06C0-4BA6-9791-536AA6D1DB6A}"/>
              </a:ext>
            </a:extLst>
          </p:cNvPr>
          <p:cNvSpPr txBox="1"/>
          <p:nvPr/>
        </p:nvSpPr>
        <p:spPr>
          <a:xfrm>
            <a:off x="196242" y="71150"/>
            <a:ext cx="89122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 contexte biblique</a:t>
            </a:r>
          </a:p>
        </p:txBody>
      </p:sp>
      <p:pic>
        <p:nvPicPr>
          <p:cNvPr id="7" name="Image 6">
            <a:extLst>
              <a:ext uri="{FF2B5EF4-FFF2-40B4-BE49-F238E27FC236}">
                <a16:creationId xmlns:a16="http://schemas.microsoft.com/office/drawing/2014/main" id="{57C1F1AC-B700-4D13-A509-B6135C975779}"/>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995936" y="5386525"/>
            <a:ext cx="1088523" cy="1011557"/>
          </a:xfrm>
          <a:prstGeom prst="rect">
            <a:avLst/>
          </a:prstGeom>
        </p:spPr>
      </p:pic>
      <p:sp>
        <p:nvSpPr>
          <p:cNvPr id="3" name="Rectangle 2">
            <a:extLst>
              <a:ext uri="{FF2B5EF4-FFF2-40B4-BE49-F238E27FC236}">
                <a16:creationId xmlns:a16="http://schemas.microsoft.com/office/drawing/2014/main" id="{ACD1838D-98E9-4860-ADC9-D9601A9ABC8B}"/>
              </a:ext>
            </a:extLst>
          </p:cNvPr>
          <p:cNvSpPr/>
          <p:nvPr/>
        </p:nvSpPr>
        <p:spPr>
          <a:xfrm>
            <a:off x="395536" y="781045"/>
            <a:ext cx="8172400" cy="1200329"/>
          </a:xfrm>
          <a:prstGeom prst="rect">
            <a:avLst/>
          </a:prstGeom>
        </p:spPr>
        <p:txBody>
          <a:bodyPr wrap="square">
            <a:spAutoFit/>
          </a:bodyPr>
          <a:lstStyle/>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Les livres de la Bible, notamment le livre de l’Apocalypse, évoquent à plusieurs reprises la ville de Babylone. Ce livre fait mention de la dimension marchande et mondialiste de cette entité et mentionne une caractéristique : </a:t>
            </a:r>
            <a:r>
              <a:rPr lang="fr-FR"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 nombre</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pic>
        <p:nvPicPr>
          <p:cNvPr id="2" name="Image 1">
            <a:extLst>
              <a:ext uri="{FF2B5EF4-FFF2-40B4-BE49-F238E27FC236}">
                <a16:creationId xmlns:a16="http://schemas.microsoft.com/office/drawing/2014/main" id="{D4C9596D-81E2-410C-8E06-DA219C02FBB7}"/>
              </a:ext>
            </a:extLst>
          </p:cNvPr>
          <p:cNvPicPr>
            <a:picLocks noChangeAspect="1"/>
          </p:cNvPicPr>
          <p:nvPr/>
        </p:nvPicPr>
        <p:blipFill rotWithShape="1">
          <a:blip r:embed="rId6"/>
          <a:srcRect l="26821"/>
          <a:stretch/>
        </p:blipFill>
        <p:spPr>
          <a:xfrm>
            <a:off x="374367" y="3017466"/>
            <a:ext cx="3415499" cy="2369059"/>
          </a:xfrm>
          <a:prstGeom prst="rect">
            <a:avLst/>
          </a:prstGeom>
        </p:spPr>
      </p:pic>
      <p:sp>
        <p:nvSpPr>
          <p:cNvPr id="4" name="Rectangle 3">
            <a:extLst>
              <a:ext uri="{FF2B5EF4-FFF2-40B4-BE49-F238E27FC236}">
                <a16:creationId xmlns:a16="http://schemas.microsoft.com/office/drawing/2014/main" id="{BD682B01-537A-4960-9768-867FC03B337A}"/>
              </a:ext>
            </a:extLst>
          </p:cNvPr>
          <p:cNvSpPr/>
          <p:nvPr/>
        </p:nvSpPr>
        <p:spPr>
          <a:xfrm>
            <a:off x="4211960" y="3184205"/>
            <a:ext cx="4572000" cy="1569660"/>
          </a:xfrm>
          <a:prstGeom prst="rect">
            <a:avLst/>
          </a:prstGeom>
        </p:spPr>
        <p:txBody>
          <a:bodyPr>
            <a:spAutoFit/>
          </a:bodyPr>
          <a:lstStyle/>
          <a:p>
            <a:pPr marL="285750" indent="-285750" algn="just">
              <a:buFont typeface="Arial" panose="020B0604020202020204" pitchFamily="34" charset="0"/>
              <a:buChar char="•"/>
            </a:pPr>
            <a:r>
              <a:rPr lang="fr-FR"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Babylone a été le  premier berceau avancé de l’abstraction mathématique.</a:t>
            </a:r>
          </a:p>
          <a:p>
            <a:pPr marL="285750" indent="-285750" algn="just">
              <a:buFont typeface="Arial" panose="020B0604020202020204" pitchFamily="34" charset="0"/>
              <a:buChar char="•"/>
            </a:pPr>
            <a:endParaRPr lang="fr-FR"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Babylone s’est également caractérisée par une structure sociale et économique particulièrement avancée.</a:t>
            </a:r>
          </a:p>
        </p:txBody>
      </p:sp>
      <p:sp>
        <p:nvSpPr>
          <p:cNvPr id="8" name="Rectangle 7">
            <a:extLst>
              <a:ext uri="{FF2B5EF4-FFF2-40B4-BE49-F238E27FC236}">
                <a16:creationId xmlns:a16="http://schemas.microsoft.com/office/drawing/2014/main" id="{36415693-B819-4520-9725-307E45E9F144}"/>
              </a:ext>
            </a:extLst>
          </p:cNvPr>
          <p:cNvSpPr/>
          <p:nvPr/>
        </p:nvSpPr>
        <p:spPr>
          <a:xfrm>
            <a:off x="3995936" y="1922561"/>
            <a:ext cx="4788024" cy="923330"/>
          </a:xfrm>
          <a:prstGeom prst="rect">
            <a:avLst/>
          </a:prstGeom>
        </p:spPr>
        <p:txBody>
          <a:bodyPr wrap="square">
            <a:spAutoFit/>
          </a:bodyPr>
          <a:lstStyle/>
          <a:p>
            <a:pPr algn="just"/>
            <a:r>
              <a:rPr lang="fr-FR" dirty="0">
                <a:latin typeface="arial" panose="020B0604020202020204" pitchFamily="34" charset="0"/>
              </a:rPr>
              <a:t>Rappelons que la </a:t>
            </a:r>
            <a:r>
              <a:rPr lang="fr-FR" b="1" dirty="0">
                <a:latin typeface="arial" panose="020B0604020202020204" pitchFamily="34" charset="0"/>
              </a:rPr>
              <a:t>civilisation</a:t>
            </a:r>
            <a:r>
              <a:rPr lang="fr-FR" dirty="0">
                <a:latin typeface="arial" panose="020B0604020202020204" pitchFamily="34" charset="0"/>
              </a:rPr>
              <a:t> babylonienne s'est épanouie en </a:t>
            </a:r>
            <a:r>
              <a:rPr lang="fr-FR" b="1" dirty="0">
                <a:latin typeface="arial" panose="020B0604020202020204" pitchFamily="34" charset="0"/>
              </a:rPr>
              <a:t>Mésopotamie</a:t>
            </a:r>
            <a:r>
              <a:rPr lang="fr-FR" dirty="0">
                <a:latin typeface="arial" panose="020B0604020202020204" pitchFamily="34" charset="0"/>
              </a:rPr>
              <a:t> du sud du début du II</a:t>
            </a:r>
            <a:r>
              <a:rPr lang="fr-FR" baseline="30000" dirty="0">
                <a:latin typeface="arial" panose="020B0604020202020204" pitchFamily="34" charset="0"/>
              </a:rPr>
              <a:t>e</a:t>
            </a:r>
            <a:r>
              <a:rPr lang="fr-FR" dirty="0">
                <a:latin typeface="arial" panose="020B0604020202020204" pitchFamily="34" charset="0"/>
              </a:rPr>
              <a:t> millénaire av. J.-C.</a:t>
            </a:r>
            <a:endParaRPr lang="fr-FR" dirty="0"/>
          </a:p>
        </p:txBody>
      </p:sp>
    </p:spTree>
    <p:extLst>
      <p:ext uri="{BB962C8B-B14F-4D97-AF65-F5344CB8AC3E}">
        <p14:creationId xmlns:p14="http://schemas.microsoft.com/office/powerpoint/2010/main" val="1953284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sp>
        <p:nvSpPr>
          <p:cNvPr id="6" name="ZoneTexte 5">
            <a:extLst>
              <a:ext uri="{FF2B5EF4-FFF2-40B4-BE49-F238E27FC236}">
                <a16:creationId xmlns:a16="http://schemas.microsoft.com/office/drawing/2014/main" id="{C458E9DC-06C0-4BA6-9791-536AA6D1DB6A}"/>
              </a:ext>
            </a:extLst>
          </p:cNvPr>
          <p:cNvSpPr txBox="1"/>
          <p:nvPr/>
        </p:nvSpPr>
        <p:spPr>
          <a:xfrm>
            <a:off x="196242" y="71150"/>
            <a:ext cx="89122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A5C249">
                    <a:lumMod val="50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Le contexte biblique</a:t>
            </a:r>
          </a:p>
        </p:txBody>
      </p:sp>
      <p:pic>
        <p:nvPicPr>
          <p:cNvPr id="7" name="Image 6">
            <a:extLst>
              <a:ext uri="{FF2B5EF4-FFF2-40B4-BE49-F238E27FC236}">
                <a16:creationId xmlns:a16="http://schemas.microsoft.com/office/drawing/2014/main" id="{57C1F1AC-B700-4D13-A509-B6135C975779}"/>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7940946" y="5386525"/>
            <a:ext cx="1088523" cy="1011557"/>
          </a:xfrm>
          <a:prstGeom prst="rect">
            <a:avLst/>
          </a:prstGeom>
        </p:spPr>
      </p:pic>
      <p:sp>
        <p:nvSpPr>
          <p:cNvPr id="2" name="Rectangle 1">
            <a:extLst>
              <a:ext uri="{FF2B5EF4-FFF2-40B4-BE49-F238E27FC236}">
                <a16:creationId xmlns:a16="http://schemas.microsoft.com/office/drawing/2014/main" id="{D6F29C96-8340-40AE-8F69-FAB37A69686C}"/>
              </a:ext>
            </a:extLst>
          </p:cNvPr>
          <p:cNvSpPr/>
          <p:nvPr/>
        </p:nvSpPr>
        <p:spPr>
          <a:xfrm>
            <a:off x="2253561" y="363537"/>
            <a:ext cx="6682690" cy="5909310"/>
          </a:xfrm>
          <a:prstGeom prst="rect">
            <a:avLst/>
          </a:prstGeom>
        </p:spPr>
        <p:txBody>
          <a:bodyPr wrap="square">
            <a:spAutoFit/>
          </a:bodyPr>
          <a:lstStyle/>
          <a:p>
            <a:pPr algn="just"/>
            <a:endParaRPr lang="fr-FR" dirty="0">
              <a:latin typeface="Arial" panose="020B0604020202020204" pitchFamily="34" charset="0"/>
              <a:cs typeface="Arial" panose="020B0604020202020204" pitchFamily="34" charset="0"/>
            </a:endParaRPr>
          </a:p>
          <a:p>
            <a:pPr lvl="2" algn="just"/>
            <a:r>
              <a:rPr lang="fr-FR" b="1" dirty="0">
                <a:latin typeface="Arial" panose="020B0604020202020204" pitchFamily="34" charset="0"/>
                <a:cs typeface="Arial" panose="020B0604020202020204" pitchFamily="34" charset="0"/>
              </a:rPr>
              <a:t>Babylone, clairement dans le livre de l’apocalypse, rayonne sur toute la surface de la terre</a:t>
            </a:r>
            <a:r>
              <a:rPr lang="fr-FR" dirty="0">
                <a:latin typeface="Arial" panose="020B0604020202020204" pitchFamily="34" charset="0"/>
                <a:cs typeface="Arial" panose="020B0604020202020204" pitchFamily="34" charset="0"/>
              </a:rPr>
              <a:t>, la ville est </a:t>
            </a:r>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assise sur les grandes eaux, le sens des grandes eaux nous est révélé dans le même livre de l’Apocalypse au chapitre 17, verset 15 : </a:t>
            </a:r>
            <a:r>
              <a:rPr lang="fr-FR"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Les eaux que tu as vues ou la prostituée est assise, ce sont les peuples et des foules et des nations, et des langues. »</a:t>
            </a:r>
          </a:p>
          <a:p>
            <a:pPr lvl="2" algn="just"/>
            <a:endParaRPr lang="fr-FR" dirty="0">
              <a:latin typeface="Arial" panose="020B0604020202020204" pitchFamily="34" charset="0"/>
              <a:cs typeface="Arial" panose="020B0604020202020204" pitchFamily="34" charset="0"/>
            </a:endParaRPr>
          </a:p>
          <a:p>
            <a:pPr lvl="2" algn="just"/>
            <a:r>
              <a:rPr lang="fr-FR" dirty="0">
                <a:latin typeface="Arial" panose="020B0604020202020204" pitchFamily="34" charset="0"/>
                <a:cs typeface="Arial" panose="020B0604020202020204" pitchFamily="34" charset="0"/>
              </a:rPr>
              <a:t>Babylone est une entité dominatrice qui domine sur l’ensemble de l’humanité, des peuples, des foules, des nations, un véritable empire consumériste, universaliste absorbant les autres cultures, elle s’empare de toute l’organisation économique mondiale.</a:t>
            </a:r>
          </a:p>
          <a:p>
            <a:pPr lvl="2" algn="just"/>
            <a:endParaRPr lang="fr-FR" dirty="0">
              <a:latin typeface="Arial" panose="020B0604020202020204" pitchFamily="34" charset="0"/>
              <a:cs typeface="Arial" panose="020B0604020202020204" pitchFamily="34" charset="0"/>
            </a:endParaRPr>
          </a:p>
          <a:p>
            <a:pPr lvl="2" algn="just"/>
            <a:r>
              <a:rPr lang="fr-FR" dirty="0">
                <a:latin typeface="Arial" panose="020B0604020202020204" pitchFamily="34" charset="0"/>
                <a:cs typeface="Arial" panose="020B0604020202020204" pitchFamily="34" charset="0"/>
              </a:rPr>
              <a:t>La Bible décrit les lamentations des marchands au moment où cette entité s’écroulera, « tous ceux qui ont fait commerce avec elle se lamenteront. »</a:t>
            </a:r>
          </a:p>
          <a:p>
            <a:pPr algn="just"/>
            <a:endParaRPr lang="fr-FR" dirty="0">
              <a:latin typeface="Arial" panose="020B0604020202020204" pitchFamily="34" charset="0"/>
              <a:cs typeface="Arial" panose="020B0604020202020204" pitchFamily="34" charset="0"/>
            </a:endParaRPr>
          </a:p>
        </p:txBody>
      </p:sp>
      <p:pic>
        <p:nvPicPr>
          <p:cNvPr id="4098" name="Picture 2" descr="Résultat de recherche d'images pour &quot;babel&quot;">
            <a:extLst>
              <a:ext uri="{FF2B5EF4-FFF2-40B4-BE49-F238E27FC236}">
                <a16:creationId xmlns:a16="http://schemas.microsoft.com/office/drawing/2014/main" id="{58AE674D-513F-44CC-8C9E-50813F5891D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281" r="10941"/>
          <a:stretch/>
        </p:blipFill>
        <p:spPr bwMode="auto">
          <a:xfrm>
            <a:off x="395536" y="672171"/>
            <a:ext cx="2447396" cy="2995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360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0" name="Picture 426" descr="C:\Users\Tom\AppData\Local\Microsoft\Windows\Temporary Internet Files\Content.IE5\3TCQXQ9O\MPj04392640000[1].jpg"/>
          <p:cNvPicPr>
            <a:picLocks noChangeAspect="1" noChangeArrowheads="1"/>
          </p:cNvPicPr>
          <p:nvPr/>
        </p:nvPicPr>
        <p:blipFill>
          <a:blip r:embed="rId2" cstate="print"/>
          <a:srcRect/>
          <a:stretch>
            <a:fillRect/>
          </a:stretch>
        </p:blipFill>
        <p:spPr bwMode="auto">
          <a:xfrm>
            <a:off x="0" y="-1663"/>
            <a:ext cx="9144000" cy="6858000"/>
          </a:xfrm>
          <a:prstGeom prst="rect">
            <a:avLst/>
          </a:prstGeom>
          <a:noFill/>
        </p:spPr>
      </p:pic>
      <p:sp>
        <p:nvSpPr>
          <p:cNvPr id="3" name="Sous-titre 2"/>
          <p:cNvSpPr>
            <a:spLocks noGrp="1"/>
          </p:cNvSpPr>
          <p:nvPr>
            <p:ph type="subTitle" idx="1"/>
          </p:nvPr>
        </p:nvSpPr>
        <p:spPr>
          <a:xfrm>
            <a:off x="4788024" y="4653136"/>
            <a:ext cx="4672608" cy="1752600"/>
          </a:xfrm>
        </p:spPr>
        <p:txBody>
          <a:bodyPr>
            <a:noAutofit/>
          </a:bodyPr>
          <a:lstStyle/>
          <a:p>
            <a:r>
              <a:rPr lang="fr-FR" sz="2400" b="1" dirty="0">
                <a:solidFill>
                  <a:schemeClr val="bg1"/>
                </a:solidFill>
                <a:effectLst>
                  <a:outerShdw blurRad="38100" dist="38100" dir="2700000" algn="tl">
                    <a:srgbClr val="000000">
                      <a:alpha val="43137"/>
                    </a:srgbClr>
                  </a:outerShdw>
                </a:effectLst>
              </a:rPr>
              <a:t> Conclusions et réflexions</a:t>
            </a:r>
          </a:p>
        </p:txBody>
      </p:sp>
      <p:sp>
        <p:nvSpPr>
          <p:cNvPr id="2" name="Titre 1"/>
          <p:cNvSpPr>
            <a:spLocks noGrp="1"/>
          </p:cNvSpPr>
          <p:nvPr>
            <p:ph type="ctrTitle"/>
          </p:nvPr>
        </p:nvSpPr>
        <p:spPr>
          <a:xfrm>
            <a:off x="-1188640" y="116632"/>
            <a:ext cx="7772400" cy="1470025"/>
          </a:xfrm>
        </p:spPr>
        <p:txBody>
          <a:bodyPr/>
          <a:lstStyle/>
          <a:p>
            <a:r>
              <a:rPr lang="fr-FR" dirty="0">
                <a:solidFill>
                  <a:schemeClr val="bg1"/>
                </a:solidFill>
                <a:effectLst>
                  <a:outerShdw blurRad="38100" dist="38100" dir="2700000" algn="tl">
                    <a:srgbClr val="000000">
                      <a:alpha val="43137"/>
                    </a:srgbClr>
                  </a:outerShdw>
                </a:effectLst>
              </a:rPr>
              <a:t>L’économie numérique</a:t>
            </a:r>
          </a:p>
        </p:txBody>
      </p:sp>
    </p:spTree>
    <p:extLst>
      <p:ext uri="{BB962C8B-B14F-4D97-AF65-F5344CB8AC3E}">
        <p14:creationId xmlns:p14="http://schemas.microsoft.com/office/powerpoint/2010/main" val="38114868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4" name="Image 3">
            <a:extLst>
              <a:ext uri="{FF2B5EF4-FFF2-40B4-BE49-F238E27FC236}">
                <a16:creationId xmlns:a16="http://schemas.microsoft.com/office/drawing/2014/main" id="{DD90284A-215E-4B1C-85A2-6793CC49B6A3}"/>
              </a:ext>
            </a:extLst>
          </p:cNvPr>
          <p:cNvPicPr>
            <a:picLocks noChangeAspect="1"/>
          </p:cNvPicPr>
          <p:nvPr/>
        </p:nvPicPr>
        <p:blipFill>
          <a:blip r:embed="rId4"/>
          <a:stretch>
            <a:fillRect/>
          </a:stretch>
        </p:blipFill>
        <p:spPr>
          <a:xfrm>
            <a:off x="0" y="7725"/>
            <a:ext cx="2483768" cy="1414614"/>
          </a:xfrm>
          <a:prstGeom prst="rect">
            <a:avLst/>
          </a:prstGeom>
        </p:spPr>
      </p:pic>
      <p:sp>
        <p:nvSpPr>
          <p:cNvPr id="2" name="Rectangle 1">
            <a:extLst>
              <a:ext uri="{FF2B5EF4-FFF2-40B4-BE49-F238E27FC236}">
                <a16:creationId xmlns:a16="http://schemas.microsoft.com/office/drawing/2014/main" id="{7B90C2ED-39EE-4BB7-822F-737EB13500ED}"/>
              </a:ext>
            </a:extLst>
          </p:cNvPr>
          <p:cNvSpPr/>
          <p:nvPr/>
        </p:nvSpPr>
        <p:spPr>
          <a:xfrm>
            <a:off x="536372" y="1628800"/>
            <a:ext cx="8321010" cy="4247317"/>
          </a:xfrm>
          <a:prstGeom prst="rect">
            <a:avLst/>
          </a:prstGeom>
        </p:spPr>
        <p:txBody>
          <a:bodyPr wrap="square">
            <a:spAutoFit/>
          </a:bodyPr>
          <a:lstStyle/>
          <a:p>
            <a:pPr algn="just"/>
            <a:r>
              <a:rPr lang="fr-FR" dirty="0">
                <a:latin typeface="Arial" panose="020B0604020202020204" pitchFamily="34" charset="0"/>
                <a:cs typeface="Arial" panose="020B0604020202020204" pitchFamily="34" charset="0"/>
              </a:rPr>
              <a:t>Nous ne souhaitons pas non plus conclure sur une note négative concernant Internet, sur ce « sixième continent. »</a:t>
            </a:r>
          </a:p>
          <a:p>
            <a:pPr algn="just"/>
            <a:endParaRPr lang="fr-FR" dirty="0">
              <a:latin typeface="Arial" panose="020B0604020202020204" pitchFamily="34" charset="0"/>
              <a:cs typeface="Arial" panose="020B0604020202020204" pitchFamily="34" charset="0"/>
            </a:endParaRPr>
          </a:p>
          <a:p>
            <a:pPr algn="just"/>
            <a:r>
              <a:rPr lang="fr-F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Notre propos vise plutôt à lancer un message d’alerte sur le souhait d’identifier un curseur sur nos usages, de lancer un travail sur l’éthique à engager autour de l’innovation numérique, d’identifier les enjeux et d’analyser les problématiques que pourraient amener le mauvais emploi des algorithmes</a:t>
            </a:r>
            <a:r>
              <a:rPr lang="fr-FR" dirty="0">
                <a:latin typeface="Arial" panose="020B0604020202020204" pitchFamily="34" charset="0"/>
                <a:cs typeface="Arial" panose="020B0604020202020204" pitchFamily="34" charset="0"/>
              </a:rPr>
              <a:t>.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Il serait ainsi temps d’exiger des sociétés web de créer des ponts et des passerelles avec le monde des boutiques, des enseignes de proximité afin qu’elles ne disparaissent pas, de favoriser autant que possible les rencontres incarnées, l’entraide ou l’information citoyenne qui mobilise lorsque l’urgence a pris rendez-vous.</a:t>
            </a:r>
          </a:p>
          <a:p>
            <a:endParaRPr lang="fr-FR" dirty="0"/>
          </a:p>
        </p:txBody>
      </p:sp>
    </p:spTree>
    <p:extLst>
      <p:ext uri="{BB962C8B-B14F-4D97-AF65-F5344CB8AC3E}">
        <p14:creationId xmlns:p14="http://schemas.microsoft.com/office/powerpoint/2010/main" val="502106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Hommes et Femmes.JPG">
            <a:extLst>
              <a:ext uri="{FF2B5EF4-FFF2-40B4-BE49-F238E27FC236}">
                <a16:creationId xmlns:a16="http://schemas.microsoft.com/office/drawing/2014/main" id="{1538CD06-C3AE-4DB3-AD69-ADFC831A4F70}"/>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1" y="5214950"/>
            <a:ext cx="3320772" cy="1183132"/>
          </a:xfrm>
          <a:prstGeom prst="rect">
            <a:avLst/>
          </a:prstGeom>
        </p:spPr>
      </p:pic>
      <p:pic>
        <p:nvPicPr>
          <p:cNvPr id="6" name="Image 5" descr="Hommes et Femmes.JPG">
            <a:extLst>
              <a:ext uri="{FF2B5EF4-FFF2-40B4-BE49-F238E27FC236}">
                <a16:creationId xmlns:a16="http://schemas.microsoft.com/office/drawing/2014/main" id="{37510547-A0FB-45C0-834F-0C34D98D2C95}"/>
              </a:ext>
            </a:extLst>
          </p:cNvPr>
          <p:cNvPicPr>
            <a:picLocks noChangeAspect="1"/>
          </p:cNvPicPr>
          <p:nvPr/>
        </p:nvPicPr>
        <p:blipFill>
          <a:blip r:embed="rId3" cstate="print">
            <a:clrChange>
              <a:clrFrom>
                <a:srgbClr val="FFFFFF"/>
              </a:clrFrom>
              <a:clrTo>
                <a:srgbClr val="FFFFFF">
                  <a:alpha val="0"/>
                </a:srgbClr>
              </a:clrTo>
            </a:clrChange>
            <a:duotone>
              <a:prstClr val="black"/>
              <a:schemeClr val="accent5">
                <a:tint val="45000"/>
                <a:satMod val="400000"/>
              </a:schemeClr>
            </a:duotone>
          </a:blip>
          <a:stretch>
            <a:fillRect/>
          </a:stretch>
        </p:blipFill>
        <p:spPr>
          <a:xfrm>
            <a:off x="571472" y="5214950"/>
            <a:ext cx="3320772" cy="1183132"/>
          </a:xfrm>
          <a:prstGeom prst="rect">
            <a:avLst/>
          </a:prstGeom>
        </p:spPr>
      </p:pic>
      <p:pic>
        <p:nvPicPr>
          <p:cNvPr id="4" name="Image 3">
            <a:extLst>
              <a:ext uri="{FF2B5EF4-FFF2-40B4-BE49-F238E27FC236}">
                <a16:creationId xmlns:a16="http://schemas.microsoft.com/office/drawing/2014/main" id="{DD90284A-215E-4B1C-85A2-6793CC49B6A3}"/>
              </a:ext>
            </a:extLst>
          </p:cNvPr>
          <p:cNvPicPr>
            <a:picLocks noChangeAspect="1"/>
          </p:cNvPicPr>
          <p:nvPr/>
        </p:nvPicPr>
        <p:blipFill>
          <a:blip r:embed="rId4"/>
          <a:stretch>
            <a:fillRect/>
          </a:stretch>
        </p:blipFill>
        <p:spPr>
          <a:xfrm>
            <a:off x="0" y="7725"/>
            <a:ext cx="2483768" cy="1414614"/>
          </a:xfrm>
          <a:prstGeom prst="rect">
            <a:avLst/>
          </a:prstGeom>
        </p:spPr>
      </p:pic>
      <p:sp>
        <p:nvSpPr>
          <p:cNvPr id="2" name="Rectangle 1">
            <a:extLst>
              <a:ext uri="{FF2B5EF4-FFF2-40B4-BE49-F238E27FC236}">
                <a16:creationId xmlns:a16="http://schemas.microsoft.com/office/drawing/2014/main" id="{7B90C2ED-39EE-4BB7-822F-737EB13500ED}"/>
              </a:ext>
            </a:extLst>
          </p:cNvPr>
          <p:cNvSpPr/>
          <p:nvPr/>
        </p:nvSpPr>
        <p:spPr>
          <a:xfrm>
            <a:off x="1763688" y="1268760"/>
            <a:ext cx="7147817" cy="480131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Book Antiqu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Book Antiqua"/>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Nous voulons enfin, autant qu’il est possible, valoriser la dimension de contacts qui peuvent se traduire en véritables relations, rapprochant ceux qui nous sont éloignés.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Nous voyons aussi dans cet univers la possibilité de toucher ceux qui sont isolés, ceux qui n’ont pas la possibilité de sortir des murs, pour de nombreux malades et personnes handicapées, personnes très isolées, l’outil Internet peut s’avérer comme un lieu d’évasion et de réassurance et provoquer les relations et enfin les visites espérées.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dirty="0">
              <a:solidFill>
                <a:prstClr val="white"/>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Nous voulons également, pour terminer notre propos, souligner la facilité d’accéder à la connaissance, au savoir, et à travers l’usage raisonné de l’outil numérique, approfondir la connaissance des sujets qui mobilisent notre intérêt.</a:t>
            </a:r>
          </a:p>
        </p:txBody>
      </p:sp>
    </p:spTree>
    <p:extLst>
      <p:ext uri="{BB962C8B-B14F-4D97-AF65-F5344CB8AC3E}">
        <p14:creationId xmlns:p14="http://schemas.microsoft.com/office/powerpoint/2010/main" val="367763547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Personnalisé 3">
      <a:dk1>
        <a:srgbClr val="008000"/>
      </a:dk1>
      <a:lt1>
        <a:sysClr val="window" lastClr="FFFFFF"/>
      </a:lt1>
      <a:dk2>
        <a:srgbClr val="04617B"/>
      </a:dk2>
      <a:lt2>
        <a:srgbClr val="DBF5F9"/>
      </a:lt2>
      <a:accent1>
        <a:srgbClr val="008000"/>
      </a:accent1>
      <a:accent2>
        <a:srgbClr val="008000"/>
      </a:accent2>
      <a:accent3>
        <a:srgbClr val="008000"/>
      </a:accent3>
      <a:accent4>
        <a:srgbClr val="008000"/>
      </a:accent4>
      <a:accent5>
        <a:srgbClr val="7CCA62"/>
      </a:accent5>
      <a:accent6>
        <a:srgbClr val="A5C249"/>
      </a:accent6>
      <a:hlink>
        <a:srgbClr val="0080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F289BE8-C668-44D3-953D-CEC22FDA6B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Thème design - Internet numérique vert</Template>
  <TotalTime>3402</TotalTime>
  <Words>5641</Words>
  <Application>Microsoft Office PowerPoint</Application>
  <PresentationFormat>Affichage à l'écran (4:3)</PresentationFormat>
  <Paragraphs>347</Paragraphs>
  <Slides>45</Slides>
  <Notes>35</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45</vt:i4>
      </vt:variant>
    </vt:vector>
  </HeadingPairs>
  <TitlesOfParts>
    <vt:vector size="58" baseType="lpstr">
      <vt:lpstr>Arial</vt:lpstr>
      <vt:lpstr>Arial</vt:lpstr>
      <vt:lpstr>Book Antiqua</vt:lpstr>
      <vt:lpstr>Calibri</vt:lpstr>
      <vt:lpstr>Droid Sans</vt:lpstr>
      <vt:lpstr>Lucida Sans</vt:lpstr>
      <vt:lpstr>Tahoma</vt:lpstr>
      <vt:lpstr>Times New Roman</vt:lpstr>
      <vt:lpstr>Wingdings</vt:lpstr>
      <vt:lpstr>Wingdings 2</vt:lpstr>
      <vt:lpstr>Wingdings 3</vt:lpstr>
      <vt:lpstr>Thème Office</vt:lpstr>
      <vt:lpstr>Apex</vt:lpstr>
      <vt:lpstr>L’économie numérique</vt:lpstr>
      <vt:lpstr>Présentation PowerPoint</vt:lpstr>
      <vt:lpstr>Présentation PowerPoint</vt:lpstr>
      <vt:lpstr>L’économie numérique</vt:lpstr>
      <vt:lpstr>Présentation PowerPoint</vt:lpstr>
      <vt:lpstr>Présentation PowerPoint</vt:lpstr>
      <vt:lpstr>Présentation PowerPoint</vt:lpstr>
      <vt:lpstr>L’économie numérique</vt:lpstr>
      <vt:lpstr>Présentation PowerPoint</vt:lpstr>
      <vt:lpstr>Présentation PowerPoint</vt:lpstr>
      <vt:lpstr>L’économie numérique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L’économie numérique</vt:lpstr>
      <vt:lpstr>Présentation PowerPoint</vt:lpstr>
      <vt:lpstr>Présentation PowerPoint</vt:lpstr>
      <vt:lpstr>L’économie numérique</vt:lpstr>
      <vt:lpstr>Présentation PowerPoint</vt:lpstr>
      <vt:lpstr>Présentation PowerPoint</vt:lpstr>
      <vt:lpstr>Présentation PowerPoint</vt:lpstr>
      <vt:lpstr>L’économie numérique</vt:lpstr>
      <vt:lpstr>Présentation PowerPoint</vt:lpstr>
      <vt:lpstr>Présentation PowerPoint</vt:lpstr>
      <vt:lpstr>L’économie numérique</vt:lpstr>
      <vt:lpstr>Présentation PowerPoint</vt:lpstr>
      <vt:lpstr>Présentation PowerPoint</vt:lpstr>
      <vt:lpstr>Présentation PowerPoint</vt:lpstr>
      <vt:lpstr>L’économie numérique</vt:lpstr>
      <vt:lpstr>Présentation PowerPoint</vt:lpstr>
      <vt:lpstr>Présentation PowerPoint</vt:lpstr>
      <vt:lpstr>Présentation PowerPoint</vt:lpstr>
      <vt:lpstr>L’économie numérique</vt:lpstr>
      <vt:lpstr>Présentation PowerPoint</vt:lpstr>
      <vt:lpstr>Présentation PowerPoint</vt:lpstr>
      <vt:lpstr>Présentation PowerPoint</vt:lpstr>
      <vt:lpstr>L’économie numérique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LEMAITRE</dc:creator>
  <cp:keywords/>
  <cp:lastModifiedBy>LEMAITRE</cp:lastModifiedBy>
  <cp:revision>105</cp:revision>
  <dcterms:created xsi:type="dcterms:W3CDTF">2017-08-01T09:37:19Z</dcterms:created>
  <dcterms:modified xsi:type="dcterms:W3CDTF">2017-08-18T18:16:45Z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TC300072619990</vt:lpwstr>
  </property>
</Properties>
</file>